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7" r:id="rId4"/>
    <p:sldId id="293" r:id="rId5"/>
    <p:sldId id="260" r:id="rId6"/>
    <p:sldId id="269" r:id="rId7"/>
    <p:sldId id="268" r:id="rId8"/>
    <p:sldId id="276" r:id="rId9"/>
    <p:sldId id="277" r:id="rId10"/>
    <p:sldId id="279" r:id="rId11"/>
    <p:sldId id="265" r:id="rId12"/>
    <p:sldId id="262" r:id="rId13"/>
    <p:sldId id="263" r:id="rId14"/>
    <p:sldId id="274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1" r:id="rId23"/>
    <p:sldId id="273" r:id="rId24"/>
    <p:sldId id="287" r:id="rId25"/>
    <p:sldId id="288" r:id="rId26"/>
    <p:sldId id="289" r:id="rId27"/>
    <p:sldId id="270" r:id="rId28"/>
    <p:sldId id="271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3" autoAdjust="0"/>
  </p:normalViewPr>
  <p:slideViewPr>
    <p:cSldViewPr snapToGrid="0">
      <p:cViewPr varScale="1">
        <p:scale>
          <a:sx n="87" d="100"/>
          <a:sy n="87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9C05A3-1673-4186-84B4-6685813A1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A19D0-1797-4F55-B57F-FA720E47C1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E40C7-9C57-4F98-AE30-6A7EED479FC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04484-89A1-4B2C-A95B-2760DE070A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01AA1-5C8D-483F-A36E-EBF106A1BE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8BA68-5F4D-4E8F-A78D-5B32148A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AFB5-DD37-4425-873A-8A2714665DF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B7AB-8695-45DC-9292-C7C86360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7B7AB-8695-45DC-9292-C7C863609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helping another person climb a rock">
            <a:extLst>
              <a:ext uri="{FF2B5EF4-FFF2-40B4-BE49-F238E27FC236}">
                <a16:creationId xmlns:a16="http://schemas.microsoft.com/office/drawing/2014/main" id="{1CB68AD5-BAD8-D8E7-535B-0DFCCECE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0B19F2-0B43-BA2D-7635-F1CAC3971FE6}"/>
              </a:ext>
            </a:extLst>
          </p:cNvPr>
          <p:cNvSpPr/>
          <p:nvPr userDrawn="1"/>
        </p:nvSpPr>
        <p:spPr>
          <a:xfrm rot="16200000">
            <a:off x="5819027" y="495454"/>
            <a:ext cx="551832" cy="121941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ECA5D-ACF4-4E6D-94E5-DB144D6A0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41402"/>
            <a:ext cx="7315200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Advocating for Your </a:t>
            </a:r>
            <a:br>
              <a:rPr lang="en-US"/>
            </a:br>
            <a:r>
              <a:rPr lang="en-US"/>
              <a:t>First Year College Student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E3B4-72DA-44FF-B3AC-1515067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8" y="64099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274AE-9256-499B-BBB0-A866B34B0592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289396A-84C0-496C-880F-C4C3F3A66BE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8" y="1653799"/>
            <a:ext cx="5269847" cy="406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Parent Handbook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6E05E-75EE-5FCF-F0E9-CE1D67A0506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7B8FE-B23E-FCFB-E477-A019E41E86A0}"/>
              </a:ext>
            </a:extLst>
          </p:cNvPr>
          <p:cNvSpPr/>
          <p:nvPr userDrawn="1"/>
        </p:nvSpPr>
        <p:spPr>
          <a:xfrm>
            <a:off x="-2116" y="541403"/>
            <a:ext cx="257695" cy="1518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40BAFF6-3E3E-39D6-083C-FBBBDEA1CABB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for events&#10;&#10;Description automatically generated">
            <a:extLst>
              <a:ext uri="{FF2B5EF4-FFF2-40B4-BE49-F238E27FC236}">
                <a16:creationId xmlns:a16="http://schemas.microsoft.com/office/drawing/2014/main" id="{5394DE09-905C-A11B-E013-E324F486B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ompass on a map">
            <a:extLst>
              <a:ext uri="{FF2B5EF4-FFF2-40B4-BE49-F238E27FC236}">
                <a16:creationId xmlns:a16="http://schemas.microsoft.com/office/drawing/2014/main" id="{B9A874EC-3FC0-3250-DFE4-D68ABB502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49AA112-09FE-42BE-15FB-5F39289FC8DB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for events&#10;&#10;Description automatically generated">
            <a:extLst>
              <a:ext uri="{FF2B5EF4-FFF2-40B4-BE49-F238E27FC236}">
                <a16:creationId xmlns:a16="http://schemas.microsoft.com/office/drawing/2014/main" id="{338D3D35-BBF2-25ED-3C24-E93EDA55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E52B73-D181-90A0-F683-8773BEB2FE47}"/>
              </a:ext>
            </a:extLst>
          </p:cNvPr>
          <p:cNvSpPr/>
          <p:nvPr userDrawn="1"/>
        </p:nvSpPr>
        <p:spPr>
          <a:xfrm rot="16200000">
            <a:off x="5819027" y="495454"/>
            <a:ext cx="551832" cy="121941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D47958F-5340-3004-4810-4D1F9C70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D14D2-8845-440A-84AB-DF65FE511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AB2EA99-7394-62E9-AE9F-0C9866E33D5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8" y="1653799"/>
            <a:ext cx="5269847" cy="406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0D83D43-681C-CEF3-2772-9AD08A9998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56A195-4B23-A9D6-27D0-3528FF06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Advocating for Your First Year College Student – Parent Handbook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F38849-B6A2-31E9-F310-433CFFC1FC87}"/>
              </a:ext>
            </a:extLst>
          </p:cNvPr>
          <p:cNvSpPr/>
          <p:nvPr userDrawn="1"/>
        </p:nvSpPr>
        <p:spPr>
          <a:xfrm>
            <a:off x="-2116" y="854579"/>
            <a:ext cx="257695" cy="6643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D8F1160-4F9F-53A4-A099-EB752672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52737D-A6EB-4E02-8D24-E08EADBE62E3}"/>
              </a:ext>
            </a:extLst>
          </p:cNvPr>
          <p:cNvSpPr/>
          <p:nvPr userDrawn="1"/>
        </p:nvSpPr>
        <p:spPr>
          <a:xfrm>
            <a:off x="6999007" y="0"/>
            <a:ext cx="51951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377"/>
            <a:ext cx="5656604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7A3019-FDD8-4257-B8D2-179572ED7B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99007" y="1836003"/>
            <a:ext cx="4354793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725FE-5E4C-2905-FC9B-147B81D9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39A2C0-5E7B-5136-DB62-4D5B4F57A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772400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400BF76-F88D-E115-AECB-D8DB359BDDA1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for events&#10;&#10;Description automatically generated">
            <a:extLst>
              <a:ext uri="{FF2B5EF4-FFF2-40B4-BE49-F238E27FC236}">
                <a16:creationId xmlns:a16="http://schemas.microsoft.com/office/drawing/2014/main" id="{590FE9F8-F42E-36B3-7EA2-1EFC30443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A15F5-8FD9-491F-AC7B-9D4A60F607BD}"/>
              </a:ext>
            </a:extLst>
          </p:cNvPr>
          <p:cNvSpPr/>
          <p:nvPr userDrawn="1"/>
        </p:nvSpPr>
        <p:spPr>
          <a:xfrm>
            <a:off x="-5332" y="2264637"/>
            <a:ext cx="2437667" cy="4593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1"/>
            <a:ext cx="2437667" cy="22646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41431"/>
            <a:ext cx="2033899" cy="1718105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2" y="1444239"/>
            <a:ext cx="3913974" cy="472547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F61F03-DAC2-0F63-7D93-AA1BE50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pic>
        <p:nvPicPr>
          <p:cNvPr id="16" name="Picture 15" descr="A person sitting on a speech bubble">
            <a:extLst>
              <a:ext uri="{FF2B5EF4-FFF2-40B4-BE49-F238E27FC236}">
                <a16:creationId xmlns:a16="http://schemas.microsoft.com/office/drawing/2014/main" id="{C8C4E51F-EF6F-6AC2-3B30-FEBD12C70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15" y="2059535"/>
            <a:ext cx="4921296" cy="3612231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2C7A3ED-6E2B-6042-FFF0-2F73DDB536C5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logo for events&#10;&#10;Description automatically generated">
            <a:extLst>
              <a:ext uri="{FF2B5EF4-FFF2-40B4-BE49-F238E27FC236}">
                <a16:creationId xmlns:a16="http://schemas.microsoft.com/office/drawing/2014/main" id="{113222AE-D311-74DE-37F3-45BA64185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8377"/>
            <a:ext cx="10515599" cy="435133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332D0A-F72C-E3C3-7C0D-E9689FB7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B1E021A-8C0B-D294-55C5-9B4E4E849C96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for events&#10;&#10;Description automatically generated">
            <a:extLst>
              <a:ext uri="{FF2B5EF4-FFF2-40B4-BE49-F238E27FC236}">
                <a16:creationId xmlns:a16="http://schemas.microsoft.com/office/drawing/2014/main" id="{7185EDEF-946A-677D-27E1-1BA178F19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wearing a graduation cap and a money bag">
            <a:extLst>
              <a:ext uri="{FF2B5EF4-FFF2-40B4-BE49-F238E27FC236}">
                <a16:creationId xmlns:a16="http://schemas.microsoft.com/office/drawing/2014/main" id="{472A4D39-BA49-C690-27BD-811F4DACB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39A113-CC76-01FF-12C8-55013AA49AD0}"/>
              </a:ext>
            </a:extLst>
          </p:cNvPr>
          <p:cNvSpPr/>
          <p:nvPr userDrawn="1"/>
        </p:nvSpPr>
        <p:spPr>
          <a:xfrm rot="16200000">
            <a:off x="5819027" y="495454"/>
            <a:ext cx="551832" cy="121941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8A436FB-8ABE-0E1C-ECA3-BABACAD7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D14D2-8845-440A-84AB-DF65FE511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655FD63-254A-BEE8-EA8F-275333E003D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8" y="1653799"/>
            <a:ext cx="5269847" cy="406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56FEAFA-4AD7-8121-3BD7-75029F93A04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C4D79B6-206E-AF5D-2F10-0CF55305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Advocating for Your First Year College Student – Parent Handbook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C057B0-93F9-2A85-B114-5D49EF5920E1}"/>
              </a:ext>
            </a:extLst>
          </p:cNvPr>
          <p:cNvSpPr/>
          <p:nvPr userDrawn="1"/>
        </p:nvSpPr>
        <p:spPr>
          <a:xfrm>
            <a:off x="-2116" y="854579"/>
            <a:ext cx="257695" cy="6643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018EFA2-5A71-18D1-8E77-66CF459A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E7D918D5-52E9-2B24-DB0E-6D658B156019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logo for events&#10;&#10;Description automatically generated">
            <a:extLst>
              <a:ext uri="{FF2B5EF4-FFF2-40B4-BE49-F238E27FC236}">
                <a16:creationId xmlns:a16="http://schemas.microsoft.com/office/drawing/2014/main" id="{D1E61E44-473B-C854-83A6-15153349D5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52737D-A6EB-4E02-8D24-E08EADBE62E3}"/>
              </a:ext>
            </a:extLst>
          </p:cNvPr>
          <p:cNvSpPr/>
          <p:nvPr userDrawn="1"/>
        </p:nvSpPr>
        <p:spPr>
          <a:xfrm>
            <a:off x="6999007" y="0"/>
            <a:ext cx="51951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377"/>
            <a:ext cx="10515600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DED90B-CA53-4E8A-49A1-F6579955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9711B29-8605-451F-0C50-CD7D8DF94928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logo for events&#10;&#10;Description automatically generated">
            <a:extLst>
              <a:ext uri="{FF2B5EF4-FFF2-40B4-BE49-F238E27FC236}">
                <a16:creationId xmlns:a16="http://schemas.microsoft.com/office/drawing/2014/main" id="{45FFE465-004C-85F4-AAB9-4A8DE2154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8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A15F5-8FD9-491F-AC7B-9D4A60F607BD}"/>
              </a:ext>
            </a:extLst>
          </p:cNvPr>
          <p:cNvSpPr/>
          <p:nvPr userDrawn="1"/>
        </p:nvSpPr>
        <p:spPr>
          <a:xfrm>
            <a:off x="2435551" y="0"/>
            <a:ext cx="9756449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1"/>
            <a:ext cx="2437667" cy="2264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41431"/>
            <a:ext cx="2033899" cy="1718105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2" y="1444239"/>
            <a:ext cx="3913974" cy="21535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965EB6-E72B-4694-83D4-C646C8AADD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18647" y="1444239"/>
            <a:ext cx="3913974" cy="21535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3D32A6-79AA-4E7B-BBF7-055C7F595A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820112" y="3900294"/>
            <a:ext cx="3913974" cy="21535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49A201-B381-4256-BA5D-3195EFFD57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18647" y="3900294"/>
            <a:ext cx="3913974" cy="21535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74C22B8-6C0D-7C69-68DF-E580E0A6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C02121B-F054-9908-1C03-23942226BAE4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for events&#10;&#10;Description automatically generated">
            <a:extLst>
              <a:ext uri="{FF2B5EF4-FFF2-40B4-BE49-F238E27FC236}">
                <a16:creationId xmlns:a16="http://schemas.microsoft.com/office/drawing/2014/main" id="{8D652943-D9D1-09A8-A766-E0B6C5C17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59C18B-4E15-477E-A80D-9F8AE9B8215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1818377"/>
            <a:ext cx="10515599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916E850-E631-ECF6-8140-24CAFBFE3CA6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for events&#10;&#10;Description automatically generated">
            <a:extLst>
              <a:ext uri="{FF2B5EF4-FFF2-40B4-BE49-F238E27FC236}">
                <a16:creationId xmlns:a16="http://schemas.microsoft.com/office/drawing/2014/main" id="{B00113E3-4ACB-846A-D353-9E5CA1638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C2AA28-A31A-350A-9D12-112C89B4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755D2B-6E44-57E6-BDC4-6750DB08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ackpacks on a mountain">
            <a:extLst>
              <a:ext uri="{FF2B5EF4-FFF2-40B4-BE49-F238E27FC236}">
                <a16:creationId xmlns:a16="http://schemas.microsoft.com/office/drawing/2014/main" id="{BC9205AC-2924-44B0-8F33-32E07B3AB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DA331-AA2D-182F-D1EA-E7C574A4BBAB}"/>
              </a:ext>
            </a:extLst>
          </p:cNvPr>
          <p:cNvSpPr/>
          <p:nvPr userDrawn="1"/>
        </p:nvSpPr>
        <p:spPr>
          <a:xfrm rot="16200000">
            <a:off x="5819027" y="495454"/>
            <a:ext cx="551832" cy="121941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C206E6F-E184-063E-BA3C-B5F082E7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D14D2-8845-440A-84AB-DF65FE511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ABF2B0E-AC9B-1961-A37C-721A023EAE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8" y="1653799"/>
            <a:ext cx="5269847" cy="406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2971BF0-EE7B-6965-7CC1-3F7828D9FFF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24D191D-35BD-517F-6482-6915A392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Advocating for Your First Year College Student – Parent Handbook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E860C8-1CC3-9BDA-D3DD-B4201E566866}"/>
              </a:ext>
            </a:extLst>
          </p:cNvPr>
          <p:cNvSpPr/>
          <p:nvPr userDrawn="1"/>
        </p:nvSpPr>
        <p:spPr>
          <a:xfrm>
            <a:off x="-2116" y="854579"/>
            <a:ext cx="257695" cy="664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4B13006-BF2B-4333-5563-6D6A44DCE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7EC2309-361F-74F4-C881-4545EE630165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logo for events&#10;&#10;Description automatically generated">
            <a:extLst>
              <a:ext uri="{FF2B5EF4-FFF2-40B4-BE49-F238E27FC236}">
                <a16:creationId xmlns:a16="http://schemas.microsoft.com/office/drawing/2014/main" id="{0527D225-BE45-BC0C-9B52-CA6D752A2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A15F5-8FD9-491F-AC7B-9D4A60F607BD}"/>
              </a:ext>
            </a:extLst>
          </p:cNvPr>
          <p:cNvSpPr/>
          <p:nvPr userDrawn="1"/>
        </p:nvSpPr>
        <p:spPr>
          <a:xfrm>
            <a:off x="1025496" y="1162229"/>
            <a:ext cx="10075492" cy="4891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1"/>
            <a:ext cx="2437667" cy="2264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41431"/>
            <a:ext cx="2033899" cy="1718105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3D32A6-79AA-4E7B-BBF7-055C7F595A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46789" y="3421731"/>
            <a:ext cx="3913974" cy="21535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BB537C7-26A3-7C20-3759-8CB3066F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pic>
        <p:nvPicPr>
          <p:cNvPr id="22" name="Picture 21" descr="A map of the united states with pin pointers&#10;&#10;Description automatically generated">
            <a:extLst>
              <a:ext uri="{FF2B5EF4-FFF2-40B4-BE49-F238E27FC236}">
                <a16:creationId xmlns:a16="http://schemas.microsoft.com/office/drawing/2014/main" id="{19A554A0-3020-FD26-2436-CA84CB083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01" y="1962970"/>
            <a:ext cx="4797598" cy="3284326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7EC7CFD-6CBC-9948-05FC-824977DC8CC1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logo for events&#10;&#10;Description automatically generated">
            <a:extLst>
              <a:ext uri="{FF2B5EF4-FFF2-40B4-BE49-F238E27FC236}">
                <a16:creationId xmlns:a16="http://schemas.microsoft.com/office/drawing/2014/main" id="{ED871E77-732B-D675-1714-C423A82B2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-up of a rock face">
            <a:extLst>
              <a:ext uri="{FF2B5EF4-FFF2-40B4-BE49-F238E27FC236}">
                <a16:creationId xmlns:a16="http://schemas.microsoft.com/office/drawing/2014/main" id="{16606C41-9B81-ACC5-EA72-279AE3D2E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7F309C-195C-554A-4700-E75343304DFC}"/>
              </a:ext>
            </a:extLst>
          </p:cNvPr>
          <p:cNvSpPr/>
          <p:nvPr userDrawn="1"/>
        </p:nvSpPr>
        <p:spPr>
          <a:xfrm rot="16200000">
            <a:off x="5819027" y="495454"/>
            <a:ext cx="551832" cy="121941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3CF656E-0D37-9616-E985-4BA152E3147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8198" y="2360234"/>
            <a:ext cx="5269847" cy="213753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Agenda</a:t>
            </a:r>
          </a:p>
          <a:p>
            <a:pPr lvl="0"/>
            <a:r>
              <a:rPr lang="en-US"/>
              <a:t>Introduction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97998F35-AA24-8662-FBE0-9AD852C2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Advocating for Your First Year College Student – Parent Handbook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87B63CF-6D0E-4C69-6F13-0819894E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D14D2-8845-440A-84AB-DF65FE511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D3B869-D05A-2214-1823-57EAF5D94437}"/>
              </a:ext>
            </a:extLst>
          </p:cNvPr>
          <p:cNvSpPr/>
          <p:nvPr userDrawn="1"/>
        </p:nvSpPr>
        <p:spPr>
          <a:xfrm>
            <a:off x="-2116" y="854579"/>
            <a:ext cx="257695" cy="664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A562021-15C7-54D2-794A-201E289AB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2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055477A-4732-B347-4BC6-2C2087D61DB7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logo for events&#10;&#10;Description automatically generated">
            <a:extLst>
              <a:ext uri="{FF2B5EF4-FFF2-40B4-BE49-F238E27FC236}">
                <a16:creationId xmlns:a16="http://schemas.microsoft.com/office/drawing/2014/main" id="{82E05102-4228-FF8C-CCD5-B56AA4C09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5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1"/>
            <a:ext cx="12194116" cy="2264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431"/>
            <a:ext cx="8793623" cy="171810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FCC7D-8D2C-4B7C-8BBF-8E679B92378C}"/>
              </a:ext>
            </a:extLst>
          </p:cNvPr>
          <p:cNvSpPr txBox="1">
            <a:spLocks/>
          </p:cNvSpPr>
          <p:nvPr userDrawn="1"/>
        </p:nvSpPr>
        <p:spPr>
          <a:xfrm>
            <a:off x="766658" y="2683380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18EA2B-6ACA-4286-BCAC-5E2981589DFC}"/>
              </a:ext>
            </a:extLst>
          </p:cNvPr>
          <p:cNvSpPr txBox="1">
            <a:spLocks/>
          </p:cNvSpPr>
          <p:nvPr userDrawn="1"/>
        </p:nvSpPr>
        <p:spPr>
          <a:xfrm>
            <a:off x="766658" y="3839451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8CA954-AC00-4685-B0CF-84013A0456DD}"/>
              </a:ext>
            </a:extLst>
          </p:cNvPr>
          <p:cNvSpPr txBox="1">
            <a:spLocks/>
          </p:cNvSpPr>
          <p:nvPr userDrawn="1"/>
        </p:nvSpPr>
        <p:spPr>
          <a:xfrm>
            <a:off x="766658" y="4995522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0A893E-9463-4A9B-ABD5-F4145D16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338" y="2683380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1CA2C2-BDBC-470F-94C5-985395F53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49338" y="3839451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6D73FC-1095-4863-BD53-5981679BB8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49338" y="4995522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35B445C-182C-4B88-8FDF-FFA64594BAEA}"/>
              </a:ext>
            </a:extLst>
          </p:cNvPr>
          <p:cNvSpPr txBox="1">
            <a:spLocks/>
          </p:cNvSpPr>
          <p:nvPr userDrawn="1"/>
        </p:nvSpPr>
        <p:spPr>
          <a:xfrm>
            <a:off x="6198222" y="2764965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DCF07E6-2ADA-4397-8D8A-5D82D7043178}"/>
              </a:ext>
            </a:extLst>
          </p:cNvPr>
          <p:cNvSpPr txBox="1">
            <a:spLocks/>
          </p:cNvSpPr>
          <p:nvPr userDrawn="1"/>
        </p:nvSpPr>
        <p:spPr>
          <a:xfrm>
            <a:off x="6198222" y="3921036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50CC4E9-8197-4A02-9C9F-A8A6AA153564}"/>
              </a:ext>
            </a:extLst>
          </p:cNvPr>
          <p:cNvSpPr txBox="1">
            <a:spLocks/>
          </p:cNvSpPr>
          <p:nvPr userDrawn="1"/>
        </p:nvSpPr>
        <p:spPr>
          <a:xfrm>
            <a:off x="6198222" y="5077107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EDD3AF0-E9FB-40FB-9B50-C26B457F0D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80902" y="2764965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4F1A5A4-F9D1-4501-A32D-D3E49D74D0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080902" y="3921036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01E950-BE54-4D2C-BD47-CAD03490821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080902" y="5077107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F34A31-2617-E65A-C7C9-76D8D404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7C757ED-C789-BCD8-5D8A-D781241354A3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logo for events&#10;&#10;Description automatically generated">
            <a:extLst>
              <a:ext uri="{FF2B5EF4-FFF2-40B4-BE49-F238E27FC236}">
                <a16:creationId xmlns:a16="http://schemas.microsoft.com/office/drawing/2014/main" id="{DA3928AE-BDD4-D382-EFA6-AFBC97E33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lines">
            <a:extLst>
              <a:ext uri="{FF2B5EF4-FFF2-40B4-BE49-F238E27FC236}">
                <a16:creationId xmlns:a16="http://schemas.microsoft.com/office/drawing/2014/main" id="{D147A2E9-6B54-E3F1-C83B-062CABFAF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D14D2-8845-440A-84AB-DF65FE511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3D32A6-79AA-4E7B-BBF7-055C7F595A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19219" y="1319830"/>
            <a:ext cx="6365849" cy="486271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122124-7C6A-C7F9-1224-56279EB4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171560C-DB38-6049-2BF3-DD51B075BF6E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for events&#10;&#10;Description automatically generated">
            <a:extLst>
              <a:ext uri="{FF2B5EF4-FFF2-40B4-BE49-F238E27FC236}">
                <a16:creationId xmlns:a16="http://schemas.microsoft.com/office/drawing/2014/main" id="{B1D45738-494E-D05E-817A-7B71E43E2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8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65125"/>
            <a:ext cx="5560464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18377"/>
            <a:ext cx="5560464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864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0E0C8-F2A7-60B7-FE7F-6FF2B2A1D7AE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A72BD37-DA77-BEF6-DE24-1236B859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18" y="6356350"/>
            <a:ext cx="777338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pic>
        <p:nvPicPr>
          <p:cNvPr id="16" name="Picture 15" descr="A person standing on a mountain peak">
            <a:extLst>
              <a:ext uri="{FF2B5EF4-FFF2-40B4-BE49-F238E27FC236}">
                <a16:creationId xmlns:a16="http://schemas.microsoft.com/office/drawing/2014/main" id="{E944071E-501F-1C94-4C85-8A64684E5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8" y="854579"/>
            <a:ext cx="5315136" cy="5315136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84DE0B4-258C-AD2E-2A41-91F6E7C03D0B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logo for events&#10;&#10;Description automatically generated">
            <a:extLst>
              <a:ext uri="{FF2B5EF4-FFF2-40B4-BE49-F238E27FC236}">
                <a16:creationId xmlns:a16="http://schemas.microsoft.com/office/drawing/2014/main" id="{4813355C-18D9-BB50-5429-9276E8612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4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32494A-FC8C-C4F4-0F86-FBB96D84CCB2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191C2DE-0060-4E2E-BED1-00272975A0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463800"/>
            <a:ext cx="5181600" cy="22415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000" b="1"/>
              <a:t> Jacque </a:t>
            </a:r>
            <a:r>
              <a:rPr lang="en-US" sz="2000" b="1" err="1"/>
              <a:t>Deahl</a:t>
            </a:r>
            <a:endParaRPr lang="en-US" sz="2000" b="1"/>
          </a:p>
          <a:p>
            <a:pPr marL="0" indent="0" algn="ctr">
              <a:buNone/>
            </a:pPr>
            <a:r>
              <a:rPr lang="en-US" sz="2000"/>
              <a:t> Statewide </a:t>
            </a:r>
            <a:r>
              <a:rPr lang="en-US" sz="2000" err="1"/>
              <a:t>Coordinador</a:t>
            </a:r>
            <a:endParaRPr lang="en-US" sz="2000"/>
          </a:p>
          <a:p>
            <a:pPr marL="0" indent="0" algn="ctr">
              <a:buNone/>
            </a:pPr>
            <a:r>
              <a:rPr lang="en-US" sz="2000"/>
              <a:t> (208) 332-6946</a:t>
            </a:r>
          </a:p>
          <a:p>
            <a:pPr marL="0" indent="0" algn="ctr">
              <a:buNone/>
            </a:pPr>
            <a:r>
              <a:rPr lang="en-US" sz="2000"/>
              <a:t> jdeahl@sde.idaho.gov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sz="200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656ACFC-2753-8A85-2E47-E43F20BDF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3800"/>
            <a:ext cx="5181600" cy="22415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000" b="1"/>
              <a:t>Julia Hopper</a:t>
            </a:r>
          </a:p>
          <a:p>
            <a:pPr marL="0" indent="0" algn="ctr">
              <a:buNone/>
            </a:pPr>
            <a:r>
              <a:rPr lang="en-US" sz="2000" err="1"/>
              <a:t>Coordinador</a:t>
            </a:r>
            <a:endParaRPr lang="en-US" sz="2000"/>
          </a:p>
          <a:p>
            <a:pPr marL="0" indent="0" algn="ctr">
              <a:buNone/>
            </a:pPr>
            <a:r>
              <a:rPr lang="en-US" sz="2000"/>
              <a:t>(208) 332-6943</a:t>
            </a:r>
          </a:p>
          <a:p>
            <a:pPr marL="0" indent="0" algn="ctr">
              <a:buNone/>
            </a:pPr>
            <a:r>
              <a:rPr lang="en-US" sz="2000"/>
              <a:t> jhopper@sde.idaho.gov</a:t>
            </a:r>
          </a:p>
        </p:txBody>
      </p:sp>
      <p:pic>
        <p:nvPicPr>
          <p:cNvPr id="22" name="Picture 21" descr="A logo for a company&#10;&#10;Description automatically generated">
            <a:extLst>
              <a:ext uri="{FF2B5EF4-FFF2-40B4-BE49-F238E27FC236}">
                <a16:creationId xmlns:a16="http://schemas.microsoft.com/office/drawing/2014/main" id="{F5B573BF-34C5-8BD1-D080-FAFFDD964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40818"/>
            <a:ext cx="914400" cy="914400"/>
          </a:xfrm>
          <a:prstGeom prst="rect">
            <a:avLst/>
          </a:prstGeom>
        </p:spPr>
      </p:pic>
      <p:pic>
        <p:nvPicPr>
          <p:cNvPr id="23" name="Picture 22" descr="A logo with a yellow and blue design&#10;&#10;Description automatically generated">
            <a:extLst>
              <a:ext uri="{FF2B5EF4-FFF2-40B4-BE49-F238E27FC236}">
                <a16:creationId xmlns:a16="http://schemas.microsoft.com/office/drawing/2014/main" id="{10BEAC0E-631F-AD89-45F8-12535A570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140818"/>
            <a:ext cx="914400" cy="914400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AA380D0-5E0E-EE70-6D11-02AB598C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EB248AD-A4B8-A974-D751-BEEDBB9A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1A8127C-D39A-F569-42F0-1AEF09FFA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Contact GEAR UP Idaho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B911DFD-1E06-AED9-F775-41A0A6E9FD8C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logo for events&#10;&#10;Description automatically generated">
            <a:extLst>
              <a:ext uri="{FF2B5EF4-FFF2-40B4-BE49-F238E27FC236}">
                <a16:creationId xmlns:a16="http://schemas.microsoft.com/office/drawing/2014/main" id="{42BB6596-5574-EEEE-D0EF-44EF81EF3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1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62F11-1944-4109-9F2B-48237933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10C3-E07C-4FC4-AFD8-35A7B4F82805}" type="datetime1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119C7-4E81-4E96-84BF-B53ACEA2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F6364-2A85-4E3D-9D7A-51EBA6F1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2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ABF3-2742-42F6-A7D3-CA630457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C0910-0D5C-4285-AD34-F82DB20A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380D-A4DA-4FD9-AE36-C5A6C483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98E4-C8F7-4316-9249-FFF338C6744C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BCE6B-0C86-4DAF-A7C4-B62ADAB7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DCEAF-BE43-46EF-B03C-FC626C9C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E56C-98ED-475B-9BFF-AC3416A0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7BF0-9BA3-4B8A-A484-63A8C1B4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7F0CE-C0AE-4F28-8267-77CBD1B84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A83E8-1A51-4513-A1B9-BACD1593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7AAF-3F9D-4975-B128-7CF7E7550363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DEA0-0553-4F3F-8CB6-33C15747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5FA06-A7A8-4724-8A2E-14CE73EC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7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CBDE-CB9B-41C5-BD54-B502A1F2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D30E-49C7-48B7-9C88-7975D879D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96A0A-942C-45B4-96A8-F81A4969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D029B-8964-4E23-9950-6A8106C07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14F06-8734-422D-8B70-707B596BC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CC9C5-1E50-4E18-BA0E-E9B0998E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07E-A24E-4375-A07F-1C43A7290535}" type="datetime1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082F7-6795-4DDB-95E0-00607D30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35C31-BDF5-4E41-8ABB-D1FC5B57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B077-A48B-4F8B-81EF-5BEA0C90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8C600-DA89-400D-A39A-60F357C1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36E-278A-46A7-AC8E-9FF6661A1D15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BC5E0-72BC-4D6B-BC12-879B8E02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B3E2A-C32A-4D54-887C-9BFE2CAA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63A3-B16F-4ABE-8883-F4E596E5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0746-B59B-46AB-A460-45DEE7B7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0C92-D53E-491A-B24F-F02A7476E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0ECA4-BDB0-4C98-A4DF-B9166D83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B86F-B99A-44F4-A952-9A0881BFF594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6335A-29BC-49EF-9D89-CA93B2E1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AAEFE-75A0-4540-834D-C0DD05D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3DF-5492-438E-8737-76FA160E5B6B}"/>
              </a:ext>
            </a:extLst>
          </p:cNvPr>
          <p:cNvSpPr/>
          <p:nvPr userDrawn="1"/>
        </p:nvSpPr>
        <p:spPr>
          <a:xfrm>
            <a:off x="6999007" y="0"/>
            <a:ext cx="51951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8377"/>
            <a:ext cx="5776245" cy="4351338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ED3C8-082C-4825-BE23-87AFA6AFE6E0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00C41D-26A4-1351-9011-5D0DE3E8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3EAE71-1D8A-6488-95EB-33D1866C0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D9E936E-A3DD-7630-3426-E5D2A921686E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logo for events&#10;&#10;Description automatically generated">
            <a:extLst>
              <a:ext uri="{FF2B5EF4-FFF2-40B4-BE49-F238E27FC236}">
                <a16:creationId xmlns:a16="http://schemas.microsoft.com/office/drawing/2014/main" id="{9C83518D-8D74-1A45-B3F6-8B0F58BAB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95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CD60-3BBE-47D2-A7B3-92166F15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49855-28F0-43F9-8F4D-8B79F1011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86305-758B-4F73-9519-A1159A775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E1AF3-FD96-43D8-BABA-4CB69CDB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A9C7-AD18-4D30-9957-D11B56EE8491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B18D6-70E0-4891-B210-0435D206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4C94-6C5D-4F00-8BC0-72A199F9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9839-3630-40AD-90A8-3860584E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9B32-5DB1-40DE-8E91-224389CD7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7112-6FE1-468F-AF95-9B64A744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8E0-29D9-4CCF-8F53-0828FE3E4817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CBCF-ADCF-4251-A097-DA5C5185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0C13-2E4F-4EE9-903D-957B8379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4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61F41-3B0D-4F33-AC4E-99DBBBD3F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1E428-A48B-478A-BF8E-E61F504A4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8B348-8384-4389-8105-4F50C9CB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79B1-D8F5-4EC8-98EA-C12DA8033E97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095D-65F4-4585-8C90-FBF075E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72CA-BF95-416B-BD9A-80CEC56C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3DF-5492-438E-8737-76FA160E5B6B}"/>
              </a:ext>
            </a:extLst>
          </p:cNvPr>
          <p:cNvSpPr/>
          <p:nvPr userDrawn="1"/>
        </p:nvSpPr>
        <p:spPr>
          <a:xfrm>
            <a:off x="6999007" y="0"/>
            <a:ext cx="51951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8377"/>
            <a:ext cx="5776245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E199F-8AEF-4709-983D-5458B941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ED3C8-082C-4825-BE23-87AFA6AFE6E0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C798B-88E2-4DBE-059D-625DDE63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F750854-754A-2E25-501D-B8F3B638CA07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ogo for events&#10;&#10;Description automatically generated">
            <a:extLst>
              <a:ext uri="{FF2B5EF4-FFF2-40B4-BE49-F238E27FC236}">
                <a16:creationId xmlns:a16="http://schemas.microsoft.com/office/drawing/2014/main" id="{BA5E08EC-A3D5-6C6C-C5B8-75AC6E770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 hiking path">
            <a:extLst>
              <a:ext uri="{FF2B5EF4-FFF2-40B4-BE49-F238E27FC236}">
                <a16:creationId xmlns:a16="http://schemas.microsoft.com/office/drawing/2014/main" id="{A52379AE-AD01-2FC1-1A0F-E06528760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7F309C-195C-554A-4700-E75343304DFC}"/>
              </a:ext>
            </a:extLst>
          </p:cNvPr>
          <p:cNvSpPr/>
          <p:nvPr userDrawn="1"/>
        </p:nvSpPr>
        <p:spPr>
          <a:xfrm rot="16200000">
            <a:off x="5819027" y="495454"/>
            <a:ext cx="551832" cy="121941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05195FA-B875-0D02-924E-2279D1CF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D14D2-8845-440A-84AB-DF65FE511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3CF656E-0D37-9616-E985-4BA152E3147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8198" y="2360234"/>
            <a:ext cx="5269847" cy="33481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17DE09-40A0-6E97-8DB4-08F670A0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Advocating for Your First Year College Student – Parent Handbook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9F6A8-4B01-A7FF-25DD-8BD875C99BE5}"/>
              </a:ext>
            </a:extLst>
          </p:cNvPr>
          <p:cNvSpPr/>
          <p:nvPr userDrawn="1"/>
        </p:nvSpPr>
        <p:spPr>
          <a:xfrm>
            <a:off x="-2116" y="854579"/>
            <a:ext cx="257695" cy="664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C7BAD4-D9CC-7AFC-49A2-F0EACC3C13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41402"/>
            <a:ext cx="7315200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Getting Started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2D76442-E110-9938-5E81-2ED1F74B40A0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for events&#10;&#10;Description automatically generated">
            <a:extLst>
              <a:ext uri="{FF2B5EF4-FFF2-40B4-BE49-F238E27FC236}">
                <a16:creationId xmlns:a16="http://schemas.microsoft.com/office/drawing/2014/main" id="{D0C7B27A-C945-59DB-DF50-EBD28DBDB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B4F853-C205-14BE-1FDE-BF7635E5F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427" y="1334970"/>
            <a:ext cx="7133463" cy="47556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854579"/>
            <a:ext cx="257695" cy="5315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077DEA-EBF6-4708-BA55-007061316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C7043-88B7-4DEA-6F45-CFB5504F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AB486F-825A-AB05-3435-1E02FB1B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315200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D8450B2-E00F-EBF9-B09E-457FC75E7EDE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logo for events&#10;&#10;Description automatically generated">
            <a:extLst>
              <a:ext uri="{FF2B5EF4-FFF2-40B4-BE49-F238E27FC236}">
                <a16:creationId xmlns:a16="http://schemas.microsoft.com/office/drawing/2014/main" id="{45F81848-D053-B782-4272-F1BC3592C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A15F5-8FD9-491F-AC7B-9D4A60F607BD}"/>
              </a:ext>
            </a:extLst>
          </p:cNvPr>
          <p:cNvSpPr/>
          <p:nvPr userDrawn="1"/>
        </p:nvSpPr>
        <p:spPr>
          <a:xfrm>
            <a:off x="-5332" y="2374927"/>
            <a:ext cx="2437667" cy="4483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1"/>
            <a:ext cx="2437667" cy="226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41431"/>
            <a:ext cx="2033899" cy="1718105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2" y="1444239"/>
            <a:ext cx="8533688" cy="472547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ADADA-170E-E2BA-641B-5128C5C9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45EE428-CEC5-7F9E-6F51-42E69C7D1D6B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logo for events&#10;&#10;Description automatically generated">
            <a:extLst>
              <a:ext uri="{FF2B5EF4-FFF2-40B4-BE49-F238E27FC236}">
                <a16:creationId xmlns:a16="http://schemas.microsoft.com/office/drawing/2014/main" id="{B21AD342-B398-EE77-C133-7800E4911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6A4EE2-5FC5-4BA8-B045-53F9511C53DF}"/>
              </a:ext>
            </a:extLst>
          </p:cNvPr>
          <p:cNvSpPr/>
          <p:nvPr userDrawn="1"/>
        </p:nvSpPr>
        <p:spPr>
          <a:xfrm>
            <a:off x="-2116" y="1"/>
            <a:ext cx="2437667" cy="226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F0E7-3791-483D-944B-9C68BE3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41431"/>
            <a:ext cx="2033899" cy="1718105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83FA-CA66-404D-8DB2-2A6CA812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2" y="1444239"/>
            <a:ext cx="8533688" cy="472547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AE14F8-460A-DC60-EF9A-6228835B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Advocating for Your First Year Student – Parent Handbook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F92AF18-BDD7-1848-577A-552B354A3945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ogo for events&#10;&#10;Description automatically generated">
            <a:extLst>
              <a:ext uri="{FF2B5EF4-FFF2-40B4-BE49-F238E27FC236}">
                <a16:creationId xmlns:a16="http://schemas.microsoft.com/office/drawing/2014/main" id="{8A0C55D9-15A8-AB5A-9A4D-7900D963CD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9590-C165-41BE-B2C5-2B884B08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E47-3871-4AF9-BB66-130DCC2D950A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E199F-8AEF-4709-983D-5458B941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F5834-84D9-4CBA-BFC3-084586E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FCC7D-8D2C-4B7C-8BBF-8E679B92378C}"/>
              </a:ext>
            </a:extLst>
          </p:cNvPr>
          <p:cNvSpPr txBox="1">
            <a:spLocks/>
          </p:cNvSpPr>
          <p:nvPr userDrawn="1"/>
        </p:nvSpPr>
        <p:spPr>
          <a:xfrm>
            <a:off x="6198222" y="2683380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18EA2B-6ACA-4286-BCAC-5E2981589DFC}"/>
              </a:ext>
            </a:extLst>
          </p:cNvPr>
          <p:cNvSpPr txBox="1">
            <a:spLocks/>
          </p:cNvSpPr>
          <p:nvPr userDrawn="1"/>
        </p:nvSpPr>
        <p:spPr>
          <a:xfrm>
            <a:off x="6198222" y="3839451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8CA954-AC00-4685-B0CF-84013A0456DD}"/>
              </a:ext>
            </a:extLst>
          </p:cNvPr>
          <p:cNvSpPr txBox="1">
            <a:spLocks/>
          </p:cNvSpPr>
          <p:nvPr userDrawn="1"/>
        </p:nvSpPr>
        <p:spPr>
          <a:xfrm>
            <a:off x="6198222" y="4995522"/>
            <a:ext cx="641568" cy="589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0A893E-9463-4A9B-ABD5-F4145D16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902" y="2683380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1CA2C2-BDBC-470F-94C5-985395F53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80902" y="3839451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6D73FC-1095-4863-BD53-5981679BB8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80902" y="4995522"/>
            <a:ext cx="4272898" cy="86312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59C18B-4E15-477E-A80D-9F8AE9B8215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1" y="1818377"/>
            <a:ext cx="5049852" cy="43513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8BBA33-A02B-6139-1A1C-041E14DBD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772400" cy="97754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55A05CC-6616-43EB-BEE6-DEFE5D528ACE}"/>
              </a:ext>
            </a:extLst>
          </p:cNvPr>
          <p:cNvSpPr/>
          <p:nvPr userDrawn="1"/>
        </p:nvSpPr>
        <p:spPr>
          <a:xfrm rot="10800000">
            <a:off x="8345404" y="-495825"/>
            <a:ext cx="5157253" cy="23359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for events&#10;&#10;Description automatically generated">
            <a:extLst>
              <a:ext uri="{FF2B5EF4-FFF2-40B4-BE49-F238E27FC236}">
                <a16:creationId xmlns:a16="http://schemas.microsoft.com/office/drawing/2014/main" id="{1330F96B-A900-5DBD-DA41-858D8DCC8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79258"/>
            <a:ext cx="126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3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753885-3333-4BC0-B546-869341C1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60161-9A28-4D44-9247-EDBA55E7D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96F2-A9EB-4C85-979D-B2504B923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4469-6914-41CB-877A-7F4CC2A3865D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95F9-08F6-41C9-8450-43EB740BB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102C4-681C-4922-9054-56DBC53DD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14D2-8845-440A-84AB-DF65FE51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2" r:id="rId4"/>
    <p:sldLayoutId id="2147483681" r:id="rId5"/>
    <p:sldLayoutId id="2147483664" r:id="rId6"/>
    <p:sldLayoutId id="2147483667" r:id="rId7"/>
    <p:sldLayoutId id="2147483679" r:id="rId8"/>
    <p:sldLayoutId id="2147483677" r:id="rId9"/>
    <p:sldLayoutId id="2147483661" r:id="rId10"/>
    <p:sldLayoutId id="2147483665" r:id="rId11"/>
    <p:sldLayoutId id="2147483668" r:id="rId12"/>
    <p:sldLayoutId id="2147483671" r:id="rId13"/>
    <p:sldLayoutId id="2147483675" r:id="rId14"/>
    <p:sldLayoutId id="2147483663" r:id="rId15"/>
    <p:sldLayoutId id="2147483669" r:id="rId16"/>
    <p:sldLayoutId id="2147483678" r:id="rId17"/>
    <p:sldLayoutId id="2147483680" r:id="rId18"/>
    <p:sldLayoutId id="2147483670" r:id="rId19"/>
    <p:sldLayoutId id="2147483672" r:id="rId20"/>
    <p:sldLayoutId id="2147483676" r:id="rId21"/>
    <p:sldLayoutId id="2147483673" r:id="rId22"/>
    <p:sldLayoutId id="2147483683" r:id="rId23"/>
    <p:sldLayoutId id="2147483655" r:id="rId24"/>
    <p:sldLayoutId id="2147483651" r:id="rId25"/>
    <p:sldLayoutId id="2147483652" r:id="rId26"/>
    <p:sldLayoutId id="2147483653" r:id="rId27"/>
    <p:sldLayoutId id="2147483654" r:id="rId28"/>
    <p:sldLayoutId id="2147483656" r:id="rId29"/>
    <p:sldLayoutId id="2147483657" r:id="rId30"/>
    <p:sldLayoutId id="2147483658" r:id="rId31"/>
    <p:sldLayoutId id="2147483659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5DC95B5-2387-6C23-A273-E91F6813B4D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8" y="1653799"/>
            <a:ext cx="5269847" cy="406551"/>
          </a:xfrm>
        </p:spPr>
        <p:txBody>
          <a:bodyPr>
            <a:normAutofit lnSpcReduction="10000"/>
          </a:bodyPr>
          <a:lstStyle/>
          <a:p>
            <a:r>
              <a:rPr lang="en-US"/>
              <a:t>Parent Handbook</a:t>
            </a:r>
          </a:p>
        </p:txBody>
      </p:sp>
      <p:sp>
        <p:nvSpPr>
          <p:cNvPr id="33" name="Title 27">
            <a:extLst>
              <a:ext uri="{FF2B5EF4-FFF2-40B4-BE49-F238E27FC236}">
                <a16:creationId xmlns:a16="http://schemas.microsoft.com/office/drawing/2014/main" id="{C075C8AC-9F62-F304-DE44-A08CE103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315200" cy="977546"/>
          </a:xfrm>
        </p:spPr>
        <p:txBody>
          <a:bodyPr/>
          <a:lstStyle/>
          <a:p>
            <a:r>
              <a:rPr lang="en-US" dirty="0"/>
              <a:t>Advocating for Your </a:t>
            </a:r>
            <a:br>
              <a:rPr lang="en-US" dirty="0"/>
            </a:br>
            <a:r>
              <a:rPr lang="en-US" dirty="0"/>
              <a:t>First Year College Student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A75FEF3-0CAD-8EA6-F1A8-34EB1800AFC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0" y="5105249"/>
            <a:ext cx="5261208" cy="8757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Open Sans"/>
                <a:cs typeface="Open Sans"/>
              </a:rPr>
              <a:t>Your Name</a:t>
            </a:r>
            <a:endParaRPr lang="en-US" dirty="0"/>
          </a:p>
          <a:p>
            <a:r>
              <a:rPr lang="en-US" dirty="0"/>
              <a:t>Your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84E7744-06E4-4E0B-4865-73C240C0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4339"/>
            <a:ext cx="2743200" cy="365125"/>
          </a:xfrm>
        </p:spPr>
        <p:txBody>
          <a:bodyPr/>
          <a:lstStyle/>
          <a:p>
            <a:fld id="{DDBC3FD3-AED6-4BC3-8666-394FCEF7CAF2}" type="datetime1">
              <a:rPr lang="en-US" smtClean="0"/>
              <a:pPr/>
              <a:t>10/1/2024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28FB-8395-6A96-46BE-96B626416F2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0B67AA-7125-1851-F7D3-04D279E450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7284CF-01D4-329D-26DA-3B70B8DA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Question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6D358-B22F-94E9-6848-E41D9801980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F9F676-8073-D9A4-D666-CD65D80DC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Started: Exploring Careers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99D146-7C19-417C-3746-172AFA42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5248FB-B898-55E9-A444-934F9C00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33507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51D700-2BC1-B9DC-56AB-AB8538569D3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/>
          <a:lstStyle/>
          <a:p>
            <a:r>
              <a:rPr lang="en-US"/>
              <a:t>Understanding the Options</a:t>
            </a:r>
          </a:p>
          <a:p>
            <a:r>
              <a:rPr lang="en-US"/>
              <a:t>Types of Postsecondary Institutions</a:t>
            </a:r>
          </a:p>
          <a:p>
            <a:r>
              <a:rPr lang="en-US"/>
              <a:t>Types of Degrees and Certificates</a:t>
            </a:r>
          </a:p>
          <a:p>
            <a:r>
              <a:rPr lang="en-US"/>
              <a:t>Narrowing Down the List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959533B-20CE-E4E4-1DF8-E346E1D7A9A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47B691C-DBA5-2149-5AFB-E1D97CA7F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/>
          <a:lstStyle/>
          <a:p>
            <a:r>
              <a:rPr lang="en-US"/>
              <a:t>Selecting A College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4BA73D-98E2-37AE-2E62-872858DB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4B7252-924F-AE27-CCAE-1E780104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5437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0B2637B-5D5E-777C-DD32-956BC770486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Extra Info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C77D76D-0D92-637F-0205-05F90108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Options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453B30-B73F-BAD2-09DD-4D83CA16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772400" cy="977546"/>
          </a:xfrm>
        </p:spPr>
        <p:txBody>
          <a:bodyPr/>
          <a:lstStyle/>
          <a:p>
            <a:r>
              <a:rPr lang="en-US"/>
              <a:t>Understanding the Options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AF6AB-36F0-41C3-D99A-58FF6817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02B27-E744-8F67-CA27-FB68C9C5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182346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9A9D21-7359-2B37-BEC2-FD8EF607AFF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0" y="2360613"/>
            <a:ext cx="5270500" cy="3454625"/>
          </a:xfrm>
        </p:spPr>
        <p:txBody>
          <a:bodyPr>
            <a:normAutofit lnSpcReduction="10000"/>
          </a:bodyPr>
          <a:lstStyle/>
          <a:p>
            <a:r>
              <a:rPr lang="en-US"/>
              <a:t>Understanding the Cost of College</a:t>
            </a:r>
          </a:p>
          <a:p>
            <a:r>
              <a:rPr lang="en-US"/>
              <a:t>Cost of Attendance </a:t>
            </a:r>
          </a:p>
          <a:p>
            <a:r>
              <a:rPr lang="en-US"/>
              <a:t>Residency Requirements</a:t>
            </a:r>
          </a:p>
          <a:p>
            <a:r>
              <a:rPr lang="en-US"/>
              <a:t>Understanding Financial Support</a:t>
            </a:r>
          </a:p>
          <a:p>
            <a:r>
              <a:rPr lang="en-US"/>
              <a:t>Federal Financial Aid </a:t>
            </a:r>
          </a:p>
          <a:p>
            <a:r>
              <a:rPr lang="en-US"/>
              <a:t>Scholarships</a:t>
            </a:r>
          </a:p>
          <a:p>
            <a:r>
              <a:rPr lang="en-US"/>
              <a:t>The Value of Family Support</a:t>
            </a:r>
          </a:p>
          <a:p>
            <a:r>
              <a:rPr lang="en-US"/>
              <a:t>Budgeting for College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DD3649-94BA-F19E-1F48-0E1723944EC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747A02C-38B0-2379-55E0-FC912A99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/>
          <a:lstStyle/>
          <a:p>
            <a:r>
              <a:rPr lang="en-US"/>
              <a:t>Paying for College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308E6-332A-4578-7793-CC60D604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65D88-C4E2-D351-A399-7B566953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147497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Understanding the Cost of College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27536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Cost of Attendance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37704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Residency Requirements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40137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Understanding Financial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70296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Federal Financial Aid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83065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Scholarships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53536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6682-73FE-4FBF-933A-A9282358013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620C1-8C39-AC8B-AAC4-813B7F817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643C91-2A54-4E97-115B-3AE74E82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D033BB-78D9-5B2B-579D-32409CF9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804089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Value of Family Support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81724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BA6824-1C5B-A7CB-6861-334FF9A4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Costs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98D5F4-A9F3-49CB-833F-DA7FF56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Budgeting for College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9537-22EF-164C-39FB-B7DFF2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793A-2E83-A98C-D77D-4C8B43B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30592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50EE8A-126D-936A-3CEB-307EDD38C50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2137532"/>
          </a:xfrm>
        </p:spPr>
        <p:txBody>
          <a:bodyPr/>
          <a:lstStyle/>
          <a:p>
            <a:r>
              <a:rPr lang="en-US"/>
              <a:t>The Transition to College</a:t>
            </a:r>
          </a:p>
          <a:p>
            <a:r>
              <a:rPr lang="en-US"/>
              <a:t>The College Admissions Process </a:t>
            </a:r>
          </a:p>
          <a:p>
            <a:r>
              <a:rPr lang="en-US"/>
              <a:t>Student Life</a:t>
            </a:r>
          </a:p>
          <a:p>
            <a:r>
              <a:rPr lang="en-US"/>
              <a:t>Locating Resources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93B8B3-A540-0B82-31AD-AABC0A2D72A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96B864-569E-8BB5-D801-C120E5304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507204" cy="977546"/>
          </a:xfrm>
        </p:spPr>
        <p:txBody>
          <a:bodyPr/>
          <a:lstStyle/>
          <a:p>
            <a:r>
              <a:rPr lang="en-US"/>
              <a:t>What to Expect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4BB6F21-8D5B-8408-D95D-E9800524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9D6105B-1EFF-EFD8-9A79-A2C0A198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31238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C66F1D4-9C94-3E36-D20B-B1FA59D8430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400"/>
              <a:t>Residency Requirements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D3DDD0-BAC7-44A0-3D27-6543F9F9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41431"/>
            <a:ext cx="2033899" cy="1718105"/>
          </a:xfrm>
        </p:spPr>
        <p:txBody>
          <a:bodyPr/>
          <a:lstStyle/>
          <a:p>
            <a:r>
              <a:rPr lang="en-US" dirty="0"/>
              <a:t>The Transition to College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838BC-76CB-0B19-E24F-E006F3FC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93BEA-6375-F043-5285-F6277A1B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233587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EA7A-36DD-2F13-F5F4-49B6F8E9B3A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BACD72-570B-5715-FADF-C927E3E354F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32442-46F5-2C2D-800D-21AEACEB7B1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D67B-C983-0201-4230-58276E1D6AA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801D60-4194-7D9C-31BB-9BED3C20554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C66F1D4-9C94-3E36-D20B-B1FA59D8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Residency Requirements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D3DDD0-BAC7-44A0-3D27-6543F9F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College Admissions Process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838BC-76CB-0B19-E24F-E006F3FC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93BEA-6375-F043-5285-F6277A1B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1146831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838BC-76CB-0B19-E24F-E006F3FC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D3DDD0-BAC7-44A0-3D27-6543F9F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Life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C66F1D4-9C94-3E36-D20B-B1FA59D8430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400"/>
              <a:t>Residency Requirements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93BEA-6375-F043-5285-F6277A1B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889075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EA7A-36DD-2F13-F5F4-49B6F8E9B3A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BACD72-570B-5715-FADF-C927E3E354F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32442-46F5-2C2D-800D-21AEACEB7B1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D67B-C983-0201-4230-58276E1D6AA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801D60-4194-7D9C-31BB-9BED3C20554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C66F1D4-9C94-3E36-D20B-B1FA59D8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Residency Requirements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D3DDD0-BAC7-44A0-3D27-6543F9F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Resources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838BC-76CB-0B19-E24F-E006F3FC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93BEA-6375-F043-5285-F6277A1B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64903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C8395B-0C29-5C72-8266-9F8FD3A5341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ctr"/>
            <a:r>
              <a:rPr lang="en-US" sz="2400"/>
              <a:t>Interesting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CD507-6BC6-B195-5115-65A2D76193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D14D2-8845-440A-84AB-DF65FE511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4905B-09EB-0F43-A778-1B0C831A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7966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EB6CE4-7E8E-2E78-AC1B-716A29F48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3BCCD-4B92-4D9E-9685-27C29374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560464" cy="1325563"/>
          </a:xfrm>
        </p:spPr>
        <p:txBody>
          <a:bodyPr/>
          <a:lstStyle/>
          <a:p>
            <a:r>
              <a:rPr lang="en-US"/>
              <a:t>Common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26713-D573-BC9D-914F-31314AE8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864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1BD5F-010B-DF93-B538-1F849D18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18" y="6356350"/>
            <a:ext cx="7773382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947064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1F07F107-A66E-5EA4-D1EE-25196B4A6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3800"/>
            <a:ext cx="5181600" cy="22415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000" b="1"/>
              <a:t>Julia Hopper</a:t>
            </a:r>
          </a:p>
          <a:p>
            <a:pPr marL="0" indent="0" algn="ctr">
              <a:buNone/>
            </a:pPr>
            <a:r>
              <a:rPr lang="en-US" sz="2000"/>
              <a:t>Coordinador</a:t>
            </a:r>
          </a:p>
          <a:p>
            <a:pPr marL="0" indent="0" algn="ctr">
              <a:buNone/>
            </a:pPr>
            <a:r>
              <a:rPr lang="en-US" sz="2000"/>
              <a:t>(208) 332-6943</a:t>
            </a:r>
          </a:p>
          <a:p>
            <a:pPr marL="0" indent="0" algn="ctr">
              <a:buNone/>
            </a:pPr>
            <a:r>
              <a:rPr lang="en-US" sz="2000"/>
              <a:t> jhopper@sde.idaho.gov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864A9AE0-00BB-3DB1-D54D-5656C64051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463800"/>
            <a:ext cx="5181600" cy="22415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000" b="1"/>
              <a:t> Jacque Deahl</a:t>
            </a:r>
          </a:p>
          <a:p>
            <a:pPr marL="0" indent="0" algn="ctr">
              <a:buNone/>
            </a:pPr>
            <a:r>
              <a:rPr lang="en-US" sz="2000"/>
              <a:t> Statewide Coordinador</a:t>
            </a:r>
          </a:p>
          <a:p>
            <a:pPr marL="0" indent="0" algn="ctr">
              <a:buNone/>
            </a:pPr>
            <a:r>
              <a:rPr lang="en-US" sz="2000"/>
              <a:t> (208) 332-6946</a:t>
            </a:r>
          </a:p>
          <a:p>
            <a:pPr marL="0" indent="0" algn="ctr">
              <a:buNone/>
            </a:pPr>
            <a:r>
              <a:rPr lang="en-US" sz="2000"/>
              <a:t> jdeahl@sde.idaho.gov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sz="20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B4622-2880-4346-10E4-FEDA5AD4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Contact GEAR UP Idaho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E77A597-5ABF-DD82-7108-C7458693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3ABE239-DB7F-217E-BFB1-C3F8ECD0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32186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71BA830-8158-8C74-E519-BBC41D35F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000" dirty="0">
                <a:ea typeface="Open Sans"/>
                <a:cs typeface="Open Sans"/>
              </a:rPr>
              <a:t>This slide is where you will introduce  yourself, your role with the school/school district </a:t>
            </a:r>
            <a:endParaRPr lang="en-US" sz="2000" dirty="0"/>
          </a:p>
          <a:p>
            <a:pPr marL="342900" indent="-342900">
              <a:buChar char="•"/>
            </a:pPr>
            <a:r>
              <a:rPr lang="en-US" sz="2000" dirty="0">
                <a:ea typeface="Open Sans"/>
                <a:cs typeface="Open Sans"/>
              </a:rPr>
              <a:t>This is also a good spot to add an introduction activity/ice breaker to get to know the attendees </a:t>
            </a:r>
          </a:p>
          <a:p>
            <a:pPr marL="342900" indent="-342900">
              <a:buChar char="•"/>
            </a:pPr>
            <a:endParaRPr lang="en-US" sz="2000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sz="2000" dirty="0">
              <a:ea typeface="Open Sans"/>
              <a:cs typeface="Open San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7BCF391-3DD4-890B-B68E-0EDBA07F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10829926" cy="977546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EC13C50F-2C80-3954-1BE4-E472C536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778FE86-B3DA-7AEF-2EA4-52547B54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92430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71BA830-8158-8C74-E519-BBC41D35F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Open Sans"/>
                <a:cs typeface="Open Sans"/>
              </a:rPr>
              <a:t>Talk to your attendees about their workbook and how it will be utilized throughout the workshop or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Open Sans"/>
                <a:cs typeface="Open Sans"/>
              </a:rPr>
              <a:t>Go over sections, worksheets, notes page, contact info, and glossary/terms section</a:t>
            </a:r>
          </a:p>
          <a:p>
            <a:pPr marL="342900" indent="-342900">
              <a:buChar char="•"/>
            </a:pPr>
            <a:endParaRPr lang="en-US" sz="2000" dirty="0">
              <a:ea typeface="Open Sans"/>
              <a:cs typeface="Open San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7BCF391-3DD4-890B-B68E-0EDBA07F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10829926" cy="97754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EC13C50F-2C80-3954-1BE4-E472C536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778FE86-B3DA-7AEF-2EA4-52547B54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119547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688A695-3B66-C89B-C2F5-A4AF00D5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Open Sans"/>
                <a:cs typeface="Open Sans"/>
              </a:rPr>
              <a:t>Detail what this workshop will look like for your audience </a:t>
            </a:r>
            <a:endParaRPr lang="en-US" sz="2400" dirty="0"/>
          </a:p>
          <a:p>
            <a:r>
              <a:rPr lang="en-US" sz="2400" dirty="0">
                <a:ea typeface="Open Sans"/>
                <a:cs typeface="Open Sans"/>
              </a:rPr>
              <a:t>Create an agenda slide for each day of the workshop (ex:  Agenda Day 1,  Agenda Day 2) and put the agenda day in the correct sequence of the presentation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Open Sans"/>
                <a:cs typeface="Open Sans"/>
              </a:rPr>
              <a:t>If the workshop is only one day, be sure to outline the general day and how you will go about the content on one agenda slide </a:t>
            </a:r>
            <a:endParaRPr lang="en-US" sz="1600" dirty="0"/>
          </a:p>
          <a:p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4B3C4D-179B-D79C-7BC3-92B33DC4E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10829926" cy="977546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70C4E0-DB58-9119-2A0D-52438479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1238FC-20C7-E171-D94A-6C40B92A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162625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449BF-3718-E063-074F-36BBAF5E85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8" y="2360234"/>
            <a:ext cx="5269847" cy="3348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Open Sans"/>
                <a:cs typeface="Open Sans"/>
              </a:rPr>
              <a:t>List Your Questions</a:t>
            </a:r>
          </a:p>
          <a:p>
            <a:r>
              <a:rPr lang="en-US" dirty="0">
                <a:ea typeface="Open Sans"/>
                <a:cs typeface="Open Sans"/>
              </a:rPr>
              <a:t>Dreams and Fears</a:t>
            </a:r>
          </a:p>
          <a:p>
            <a:r>
              <a:rPr lang="en-US" dirty="0">
                <a:ea typeface="Open Sans"/>
                <a:cs typeface="Open Sans"/>
              </a:rPr>
              <a:t>Starting the Conversation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Practice</a:t>
            </a:r>
          </a:p>
          <a:p>
            <a:r>
              <a:rPr lang="en-US" dirty="0">
                <a:ea typeface="Open Sans"/>
                <a:cs typeface="Open Sans"/>
              </a:rPr>
              <a:t>Exploring Careers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Future Finder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Career Profile Tools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73D093C-36C6-1B28-4E5F-129D2E99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315200" cy="977546"/>
          </a:xfrm>
        </p:spPr>
        <p:txBody>
          <a:bodyPr/>
          <a:lstStyle/>
          <a:p>
            <a:r>
              <a:rPr lang="en-US" dirty="0"/>
              <a:t>Section 1: Getting Started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67A4524-E273-3C60-6B94-C585531C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EE049B-615D-FD90-3380-0A2EBF6F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928" y="6356350"/>
            <a:ext cx="7205472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388976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7284CF-01D4-329D-26DA-3B70B8DA6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Question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F9F676-8073-D9A4-D666-CD65D80D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1402"/>
            <a:ext cx="7315200" cy="977546"/>
          </a:xfrm>
        </p:spPr>
        <p:txBody>
          <a:bodyPr/>
          <a:lstStyle/>
          <a:p>
            <a:r>
              <a:rPr lang="en-US" dirty="0"/>
              <a:t>Getting Started: List Your Questions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99D146-7C19-417C-3746-172AFA42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BD14D2-8845-440A-84AB-DF65FE511D7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5248FB-B898-55E9-A444-934F9C00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412002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3F4CD-27F9-4440-333B-1083CFB478C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033F3-9379-51C1-3546-C84DACB353B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7284CF-01D4-329D-26DA-3B70B8DA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Question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8C07-C01F-3DBE-FCFB-7F99931743B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F9F676-8073-D9A4-D666-CD65D80DC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Started: Dreams and Fears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99D146-7C19-417C-3746-172AFA42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5248FB-B898-55E9-A444-934F9C00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253539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7284CF-01D4-329D-26DA-3B70B8DA6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Question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F9F676-8073-D9A4-D666-CD65D80DC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Started: Starting the Conversation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99D146-7C19-417C-3746-172AFA42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14D2-8845-440A-84AB-DF65FE511D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5248FB-B898-55E9-A444-934F9C00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Advocating for Your First Year College Student – Parent Handbook</a:t>
            </a:r>
          </a:p>
        </p:txBody>
      </p:sp>
    </p:spTree>
    <p:extLst>
      <p:ext uri="{BB962C8B-B14F-4D97-AF65-F5344CB8AC3E}">
        <p14:creationId xmlns:p14="http://schemas.microsoft.com/office/powerpoint/2010/main" val="63688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637E37"/>
      </a:dk2>
      <a:lt2>
        <a:srgbClr val="F2F2F2"/>
      </a:lt2>
      <a:accent1>
        <a:srgbClr val="BAC949"/>
      </a:accent1>
      <a:accent2>
        <a:srgbClr val="637E37"/>
      </a:accent2>
      <a:accent3>
        <a:srgbClr val="01838F"/>
      </a:accent3>
      <a:accent4>
        <a:srgbClr val="1BBAD2"/>
      </a:accent4>
      <a:accent5>
        <a:srgbClr val="34657F"/>
      </a:accent5>
      <a:accent6>
        <a:srgbClr val="DDDF64"/>
      </a:accent6>
      <a:hlink>
        <a:srgbClr val="000000"/>
      </a:hlink>
      <a:folHlink>
        <a:srgbClr val="FF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686</Words>
  <Application>Microsoft Office PowerPoint</Application>
  <PresentationFormat>Widescreen</PresentationFormat>
  <Paragraphs>146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Gill Sans MT</vt:lpstr>
      <vt:lpstr>Open Sans</vt:lpstr>
      <vt:lpstr>Office Theme</vt:lpstr>
      <vt:lpstr>Advocating for Your  First Year College Student</vt:lpstr>
      <vt:lpstr>Welcome</vt:lpstr>
      <vt:lpstr>Introductions</vt:lpstr>
      <vt:lpstr>Overview</vt:lpstr>
      <vt:lpstr>Agenda</vt:lpstr>
      <vt:lpstr>Section 1: Getting Started</vt:lpstr>
      <vt:lpstr>Getting Started: List Your Questions</vt:lpstr>
      <vt:lpstr>Getting Started: Dreams and Fears</vt:lpstr>
      <vt:lpstr>Getting Started: Starting the Conversation</vt:lpstr>
      <vt:lpstr>Getting Started: Exploring Careers</vt:lpstr>
      <vt:lpstr>Selecting A College</vt:lpstr>
      <vt:lpstr>Understanding the Options</vt:lpstr>
      <vt:lpstr>Paying for College</vt:lpstr>
      <vt:lpstr>Understanding the Cost of College</vt:lpstr>
      <vt:lpstr>Cost of Attendance </vt:lpstr>
      <vt:lpstr>Residency Requirements </vt:lpstr>
      <vt:lpstr>Understanding Financial Support</vt:lpstr>
      <vt:lpstr>Federal Financial Aid </vt:lpstr>
      <vt:lpstr>Scholarships </vt:lpstr>
      <vt:lpstr>The Value of Family Support </vt:lpstr>
      <vt:lpstr>Budgeting for College</vt:lpstr>
      <vt:lpstr>What to Expect</vt:lpstr>
      <vt:lpstr>The Transition to College</vt:lpstr>
      <vt:lpstr>The College Admissions Process </vt:lpstr>
      <vt:lpstr>Student Life</vt:lpstr>
      <vt:lpstr>Locating Resources </vt:lpstr>
      <vt:lpstr>27</vt:lpstr>
      <vt:lpstr>Common Questions</vt:lpstr>
      <vt:lpstr>Contact GEAR UP Idaho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Advocating for your First Year College Student Powerpoint Template</dc:title>
  <dc:creator>Lorie Bolen</dc:creator>
  <cp:lastModifiedBy>Brad Starks</cp:lastModifiedBy>
  <cp:revision>153</cp:revision>
  <dcterms:created xsi:type="dcterms:W3CDTF">2021-10-27T22:12:55Z</dcterms:created>
  <dcterms:modified xsi:type="dcterms:W3CDTF">2024-10-01T16:26:23Z</dcterms:modified>
</cp:coreProperties>
</file>