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1" r:id="rId1"/>
    <p:sldMasterId id="2147483924" r:id="rId2"/>
  </p:sldMasterIdLst>
  <p:notesMasterIdLst>
    <p:notesMasterId r:id="rId40"/>
  </p:notesMasterIdLst>
  <p:handoutMasterIdLst>
    <p:handoutMasterId r:id="rId41"/>
  </p:handoutMasterIdLst>
  <p:sldIdLst>
    <p:sldId id="299" r:id="rId3"/>
    <p:sldId id="257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9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300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1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000000"/>
    <a:srgbClr val="032F55"/>
    <a:srgbClr val="FFFF00"/>
    <a:srgbClr val="278279"/>
    <a:srgbClr val="C87D0E"/>
    <a:srgbClr val="4B8027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5145" autoAdjust="0"/>
  </p:normalViewPr>
  <p:slideViewPr>
    <p:cSldViewPr snapToGrid="0">
      <p:cViewPr varScale="1">
        <p:scale>
          <a:sx n="105" d="100"/>
          <a:sy n="105" d="100"/>
        </p:scale>
        <p:origin x="10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910" y="0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81D65EEE-16D9-44EB-B4B7-0052AF4CBAA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12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910" y="8773012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BEB8E20D-4ADB-49A9-92A0-859CB4312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3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2-24T22:23:18.95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106 133 0,'25'24'94,"-1"1"-63,1-25 1,-1 0-1,0 24-16,1-24 1,-1 0 0,1 0-1,-1 0 1,0 0 15,25 0 0,-24 0-15,24 0 0,-25 0-1,25 0 63,-25 0-62,1 0 15,-1 0 1,1 0-17,-1 0 1,0 0-1,1 0 64,-1 0-48,1 0 0,-1 0 32,0 0-17,1 0 1,-1 0-15,1 0-1,-1 0-16,1 0 48,-1 0-32,0 0-15,1 0 15,24 0-15,0 0 15,-25 0-15,-24-24-1,24 24 1,1 0-1,-1 0 1,1 0 0,-1 0-16,1 0 15,-1-25 32,0 25-47,1 0 31,-1 0-15,1 0-16,-1 0 16,1 0 15,-1 0-15,0 0-1,25 0 16,-24-24-15,23 24 15,-23-24 16,24 24-16,-25 0 32,25 0-32,-25 0-15,25 0 15,-24 0 0,-1 0 1,1 0-17,-1 0 1,0 0 15,1 0 0,-1 0-15,1 0 0,-1 0 15,0 0 78,1 0-31,-1 0-62,1 0 46,-1 0-46,1 0 15,-25 24-15,24-24 0,0 0-1,1 0 16,-1 0-31,1 0 16,-1 0 0,1 0-1,-1 0 1,0 0 0,1 0-16,-1 0 31,1 49-16,-1-49 32,1 0-15,-1 0 14,0 0-30,1 0 31,-1 0-31,1 0-1,-1 0 16,1 0 1,23 0-17,-23 0 17,24 0 46,-25 0 109,0 0-171,25 0-1,0 0 1,-24 0 0,23 0-1,-23 0 1,24 0 0,-25 0 30,1 0-14,-1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2-25T17:50:28.467"/>
    </inkml:context>
    <inkml:brush xml:id="br0">
      <inkml:brushProperty name="width" value="0.21167" units="cm"/>
      <inkml:brushProperty name="height" value="0.21167" units="cm"/>
      <inkml:brushProperty name="color" value="#FFF2CC"/>
      <inkml:brushProperty name="fitToCurve" value="1"/>
    </inkml:brush>
  </inkml:definitions>
  <inkml:traceGroup>
    <inkml:annotationXML>
      <emma:emma xmlns:emma="http://www.w3.org/2003/04/emma" version="1.0">
        <emma:interpretation id="{916CAED7-141D-4026-9577-E802E106C759}" emma:medium="tactile" emma:mode="ink">
          <msink:context xmlns:msink="http://schemas.microsoft.com/ink/2010/main" type="writingRegion" rotatedBoundingBox="5647,3282 6169,3282 6169,3305 5647,3305"/>
        </emma:interpretation>
      </emma:emma>
    </inkml:annotationXML>
    <inkml:traceGroup>
      <inkml:annotationXML>
        <emma:emma xmlns:emma="http://www.w3.org/2003/04/emma" version="1.0">
          <emma:interpretation id="{859A0AC2-B767-4088-971F-1B3BB4B136C0}" emma:medium="tactile" emma:mode="ink">
            <msink:context xmlns:msink="http://schemas.microsoft.com/ink/2010/main" type="paragraph" rotatedBoundingBox="5647,3282 6169,3282 6169,3305 5647,3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E6E9AF-F167-4477-99F1-B31F674B7001}" emma:medium="tactile" emma:mode="ink">
              <msink:context xmlns:msink="http://schemas.microsoft.com/ink/2010/main" type="line" rotatedBoundingBox="5647,3282 6169,3282 6169,3305 5647,3305"/>
            </emma:interpretation>
          </emma:emma>
        </inkml:annotationXML>
        <inkml:traceGroup>
          <inkml:annotationXML>
            <emma:emma xmlns:emma="http://www.w3.org/2003/04/emma" version="1.0">
              <emma:interpretation id="{9C8D6F81-771F-4ED1-B87E-6E40C6CC838C}" emma:medium="tactile" emma:mode="ink">
                <msink:context xmlns:msink="http://schemas.microsoft.com/ink/2010/main" type="inkWord" rotatedBoundingBox="5647,3282 6135,3282 6135,3305 5647,330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488 12 0,'-12'0'812,"0"0"-655,1 0-79,-1 0 172,1 0-172,-1 12-31,0-12 62,1 0-31,-1 0 63,1 0 15,-1 0-78,0 0 63,1 0 109,-1 0-219,1 0 32,-1 0 46,0 0 282,1 0-360,-1 0-15,1 0-1,-1 0 79,0 0-63,1 0 32,-1 0-32,1 0-15,-1 0 15,0 0 16,1-12 234,-1 12-234,-11 0-32,11 0 1,1 0 328,-1 0-344,1 0 15,-13 0 1,13-11-16,-12 11 16,11 0-16,0 0 47</inkml:trace>
        </inkml:traceGroup>
        <inkml:traceGroup>
          <inkml:annotationXML>
            <emma:emma xmlns:emma="http://www.w3.org/2003/04/emma" version="1.0">
              <emma:interpretation id="{8CE93293-ACBD-44A5-8313-B9B2AA5FB0A2}" emma:medium="tactile" emma:mode="ink">
                <msink:context xmlns:msink="http://schemas.microsoft.com/ink/2010/main" type="inkWord" rotatedBoundingBox="5937,3282 6169,3282 6169,3297 5937,3297"/>
              </emma:interpretation>
            </emma:emma>
          </inkml:annotationXML>
          <inkml:trace contextRef="#ctx0" brushRef="#br0" timeOffset="43744.022">290 1 0,'24'0'875,"-13"0"-719,12 0-109,-11 0 125,0 0 0,-1 0-78,1 0-63,-1 0 110,1 0-79,0 0 32,-1 0 203,1 0-94,-1 0-94,1 0 32,0 0 15,-1 0-93,1 0 577,-1 0-405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3407"/>
          </a:xfrm>
          <a:prstGeom prst="rect">
            <a:avLst/>
          </a:prstGeom>
        </p:spPr>
        <p:txBody>
          <a:bodyPr vert="horz" lIns="92477" tIns="46239" rIns="92477" bIns="4623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3"/>
            <a:ext cx="3011699" cy="463407"/>
          </a:xfrm>
          <a:prstGeom prst="rect">
            <a:avLst/>
          </a:prstGeom>
        </p:spPr>
        <p:txBody>
          <a:bodyPr vert="horz" lIns="92477" tIns="46239" rIns="92477" bIns="46239" rtlCol="0"/>
          <a:lstStyle>
            <a:lvl1pPr algn="r">
              <a:defRPr sz="1300"/>
            </a:lvl1pPr>
          </a:lstStyle>
          <a:p>
            <a:fld id="{764FE6E7-AA0E-40B0-87D0-E00A805F7697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7" tIns="46239" rIns="92477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6"/>
          </a:xfrm>
          <a:prstGeom prst="rect">
            <a:avLst/>
          </a:prstGeom>
        </p:spPr>
        <p:txBody>
          <a:bodyPr vert="horz" lIns="92477" tIns="46239" rIns="92477" bIns="46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6"/>
          </a:xfrm>
          <a:prstGeom prst="rect">
            <a:avLst/>
          </a:prstGeom>
        </p:spPr>
        <p:txBody>
          <a:bodyPr vert="horz" lIns="92477" tIns="46239" rIns="92477" bIns="4623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70"/>
            <a:ext cx="3011699" cy="463406"/>
          </a:xfrm>
          <a:prstGeom prst="rect">
            <a:avLst/>
          </a:prstGeom>
        </p:spPr>
        <p:txBody>
          <a:bodyPr vert="horz" lIns="92477" tIns="46239" rIns="92477" bIns="46239" rtlCol="0" anchor="b"/>
          <a:lstStyle>
            <a:lvl1pPr algn="r">
              <a:defRPr sz="1300"/>
            </a:lvl1pPr>
          </a:lstStyle>
          <a:p>
            <a:fld id="{87562687-7A5B-4415-B0F0-C719E7C49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5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ED750-6D1C-4EC1-B8EE-9002EB8666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4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15</a:t>
            </a:r>
            <a:r>
              <a:rPr lang="en-US" baseline="30000" dirty="0"/>
              <a:t>th</a:t>
            </a:r>
            <a:r>
              <a:rPr lang="en-US" dirty="0"/>
              <a:t> submission</a:t>
            </a:r>
            <a:r>
              <a:rPr lang="en-US" baseline="0" dirty="0"/>
              <a:t> date is important to Charters asking for the Advance Payment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4817"/>
            <a:fld id="{13063EB2-C203-4E0B-B81C-0429BB0EF5D8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874817"/>
              <a:t>6</a:t>
            </a:fld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534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that only one copy 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4817"/>
            <a:fld id="{13063EB2-C203-4E0B-B81C-0429BB0EF5D8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874817"/>
              <a:t>18</a:t>
            </a:fld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573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your County with question</a:t>
            </a:r>
            <a:r>
              <a:rPr lang="en-US" baseline="0" dirty="0"/>
              <a:t> or the Secretary of State’s Office.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4817"/>
            <a:fld id="{13063EB2-C203-4E0B-B81C-0429BB0EF5D8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874817"/>
              <a:t>25</a:t>
            </a:fld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303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corative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1164111"/>
            <a:ext cx="12197161" cy="3775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164111"/>
            <a:ext cx="5497871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121918"/>
            <a:ext cx="5497871" cy="1219346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pic>
        <p:nvPicPr>
          <p:cNvPr id="14" name="Picture 13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79193"/>
            <a:ext cx="807791" cy="82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232018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Supporting Schools and Students to Achieve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Sherri Ybarra, ED.s.,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57735" y="6084501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IASBO Spring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IASBO Spring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6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IASBO Spring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3CE57-5C79-46C4-BC58-4EAD400C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6154" y="1158658"/>
            <a:ext cx="7085847" cy="3799656"/>
          </a:xfrm>
          <a:prstGeom prst="rect">
            <a:avLst/>
          </a:prstGeom>
        </p:spPr>
      </p:pic>
      <p:pic>
        <p:nvPicPr>
          <p:cNvPr id="2" name="Picture 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8857735" y="6084501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13912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Debbie Critchfield,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85CF22D-C064-4545-95D9-28691223FAA9}"/>
              </a:ext>
            </a:extLst>
          </p:cNvPr>
          <p:cNvSpPr/>
          <p:nvPr userDrawn="1"/>
        </p:nvSpPr>
        <p:spPr>
          <a:xfrm>
            <a:off x="6716320" y="1158658"/>
            <a:ext cx="2628626" cy="3803904"/>
          </a:xfrm>
          <a:prstGeom prst="chevron">
            <a:avLst>
              <a:gd name="adj" fmla="val 54321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7" descr="Green Arrow">
            <a:extLst>
              <a:ext uri="{FF2B5EF4-FFF2-40B4-BE49-F238E27FC236}">
                <a16:creationId xmlns:a16="http://schemas.microsoft.com/office/drawing/2014/main" id="{B6C3FD0E-FD0D-40EC-A6F1-E8FC3AA3C22E}"/>
              </a:ext>
            </a:extLst>
          </p:cNvPr>
          <p:cNvSpPr/>
          <p:nvPr userDrawn="1"/>
        </p:nvSpPr>
        <p:spPr>
          <a:xfrm>
            <a:off x="-745" y="1158659"/>
            <a:ext cx="7967878" cy="3803904"/>
          </a:xfrm>
          <a:prstGeom prst="homePlate">
            <a:avLst>
              <a:gd name="adj" fmla="val 38378"/>
            </a:avLst>
          </a:prstGeom>
          <a:solidFill>
            <a:srgbClr val="032F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164111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121918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909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351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4DB73-C1BA-4916-9C1F-4118CA578AA6}"/>
              </a:ext>
            </a:extLst>
          </p:cNvPr>
          <p:cNvSpPr/>
          <p:nvPr userDrawn="1"/>
        </p:nvSpPr>
        <p:spPr>
          <a:xfrm>
            <a:off x="0" y="0"/>
            <a:ext cx="10666312" cy="1019245"/>
          </a:xfrm>
          <a:custGeom>
            <a:avLst/>
            <a:gdLst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648950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9731656 w 10648950"/>
              <a:gd name="connsiteY2" fmla="*/ 98741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148344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66312"/>
              <a:gd name="connsiteY0" fmla="*/ 0 h 1019245"/>
              <a:gd name="connsiteX1" fmla="*/ 10666312 w 10666312"/>
              <a:gd name="connsiteY1" fmla="*/ 0 h 1019245"/>
              <a:gd name="connsiteX2" fmla="*/ 10148344 w 10666312"/>
              <a:gd name="connsiteY2" fmla="*/ 1019245 h 1019245"/>
              <a:gd name="connsiteX3" fmla="*/ 0 w 10666312"/>
              <a:gd name="connsiteY3" fmla="*/ 1019245 h 1019245"/>
              <a:gd name="connsiteX4" fmla="*/ 0 w 10666312"/>
              <a:gd name="connsiteY4" fmla="*/ 0 h 10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6312" h="1019245">
                <a:moveTo>
                  <a:pt x="0" y="0"/>
                </a:moveTo>
                <a:lnTo>
                  <a:pt x="10666312" y="0"/>
                </a:lnTo>
                <a:lnTo>
                  <a:pt x="10148344" y="1019245"/>
                </a:lnTo>
                <a:lnTo>
                  <a:pt x="0" y="1019245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8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05453-CE18-4505-AFF0-587B9C64A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3148" y="1262033"/>
            <a:ext cx="6088853" cy="326503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E8494-0BA4-4A61-A5B4-AFEE712C8D23}"/>
              </a:ext>
            </a:extLst>
          </p:cNvPr>
          <p:cNvSpPr/>
          <p:nvPr userDrawn="1"/>
        </p:nvSpPr>
        <p:spPr>
          <a:xfrm>
            <a:off x="0" y="1265960"/>
            <a:ext cx="8957733" cy="3265037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DBC1E70-488F-4EA2-8344-70BFECA31CB8}"/>
              </a:ext>
            </a:extLst>
          </p:cNvPr>
          <p:cNvSpPr/>
          <p:nvPr userDrawn="1"/>
        </p:nvSpPr>
        <p:spPr>
          <a:xfrm flipH="1">
            <a:off x="7432543" y="1266589"/>
            <a:ext cx="2060650" cy="3264408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266590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224397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710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0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9295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78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230662" y="6026385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480352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4CAA2-C9EC-4EA9-94C8-891CF2F410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925" y="885"/>
            <a:ext cx="5172075" cy="211640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539609B-C705-496B-9087-39F0BDE49676}"/>
              </a:ext>
            </a:extLst>
          </p:cNvPr>
          <p:cNvSpPr/>
          <p:nvPr userDrawn="1"/>
        </p:nvSpPr>
        <p:spPr>
          <a:xfrm>
            <a:off x="0" y="-9223"/>
            <a:ext cx="8639176" cy="2127395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8B57088-4F2B-41CF-A686-6CA6BB25006D}"/>
              </a:ext>
            </a:extLst>
          </p:cNvPr>
          <p:cNvSpPr/>
          <p:nvPr userDrawn="1"/>
        </p:nvSpPr>
        <p:spPr>
          <a:xfrm flipH="1">
            <a:off x="7298267" y="-11974"/>
            <a:ext cx="1892328" cy="2127395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D6C1F-334F-40BA-B71C-D8667733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9169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2891A5D-2074-4AC1-AAAA-B91EE3376539}"/>
              </a:ext>
            </a:extLst>
          </p:cNvPr>
          <p:cNvSpPr txBox="1">
            <a:spLocks/>
          </p:cNvSpPr>
          <p:nvPr userDrawn="1"/>
        </p:nvSpPr>
        <p:spPr>
          <a:xfrm>
            <a:off x="213912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Debbie Critchfield,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8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74465" cy="988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35133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6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6" y="224912"/>
            <a:ext cx="718036" cy="73152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87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54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4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1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3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590"/>
            <a:ext cx="12183574" cy="327195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266590"/>
            <a:ext cx="73694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224396"/>
            <a:ext cx="7369400" cy="1168141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pic>
        <p:nvPicPr>
          <p:cNvPr id="21" name="Picture 20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79193"/>
            <a:ext cx="807791" cy="8229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7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corative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74465" cy="988601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226" y="1344684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226" y="1344684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6" name="Picture 25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6" y="224912"/>
            <a:ext cx="718036" cy="73152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1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ecorative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74465" cy="98860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2638" y="103590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 descr="S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6" y="224912"/>
            <a:ext cx="718036" cy="73152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49295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1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0"/>
            <a:ext cx="12184359" cy="2129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60" y="406568"/>
            <a:ext cx="10515600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232018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Supporting Schools and Students to Achieve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Sherri Ybarra, ED.s.,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6" name="Picture 15" descr="S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4818159"/>
            <a:ext cx="807791" cy="8229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0662" y="6026385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IASBO Spring 2022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963" y="6395774"/>
            <a:ext cx="3769899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Change title footer in master slides for all slides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IASBO Spring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IASBO Spring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8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IASBO Spring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3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AFF7-C4D7-4A72-B8FA-A1753219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ect-us.mimecast.com/s/jS-HCW60KqUxBmYqs6zYaB?domain=idla.zoom.u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2.xml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.idaho.gov/" TargetMode="External"/><Relationship Id="rId2" Type="http://schemas.openxmlformats.org/officeDocument/2006/relationships/hyperlink" Target="mailto:email@sde.idaho.gov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</a:rPr>
              <a:t>IASBO Spring 2023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E6B511D-2FD0-4E6A-8799-F76AE5BF1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IASBO Spring 2023</a:t>
            </a:r>
          </a:p>
        </p:txBody>
      </p:sp>
    </p:spTree>
    <p:extLst>
      <p:ext uri="{BB962C8B-B14F-4D97-AF65-F5344CB8AC3E}">
        <p14:creationId xmlns:p14="http://schemas.microsoft.com/office/powerpoint/2010/main" val="87807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Cover Page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538D04-1FB2-4055-B963-1713C37E0BD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470434" y="1052902"/>
            <a:ext cx="8007673" cy="56917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52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Example of the Certification page that is required as part of the Budget submitted by districts/charters." title="Certification Page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3256" y="1012869"/>
            <a:ext cx="9353795" cy="5247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1FA40-FD16-42D0-AD9C-3C2ACA29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0" y="988601"/>
            <a:ext cx="9793747" cy="5611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Certification Page</a:t>
            </a:r>
          </a:p>
        </p:txBody>
      </p:sp>
    </p:spTree>
    <p:extLst>
      <p:ext uri="{BB962C8B-B14F-4D97-AF65-F5344CB8AC3E}">
        <p14:creationId xmlns:p14="http://schemas.microsoft.com/office/powerpoint/2010/main" val="228049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Four-Year Publication Form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5629768"/>
            <a:ext cx="8685992" cy="1040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Four-Year Publication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9A93F-297A-4B55-BAC3-861A4112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02" y="991716"/>
            <a:ext cx="7499308" cy="45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BA4F-14D5-40C0-BBE1-E1AD0CCF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M&amp;O State Revenue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4EEB07-399A-4582-98C0-030E6BBF44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8665" y="988600"/>
            <a:ext cx="4504217" cy="558804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71646-51E4-4B0F-9E01-7CF030AB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IASBO  Spring 2023 </a:t>
            </a:r>
            <a:r>
              <a:rPr lang="en-US" dirty="0"/>
              <a:t>| </a:t>
            </a:r>
            <a:fld id="{C26AAFF7-C4D7-4A72-B8FA-A1753219243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733CE-F41F-4F06-8F75-D83809C1977D}"/>
              </a:ext>
            </a:extLst>
          </p:cNvPr>
          <p:cNvSpPr/>
          <p:nvPr/>
        </p:nvSpPr>
        <p:spPr>
          <a:xfrm>
            <a:off x="6142891" y="1227255"/>
            <a:ext cx="2728547" cy="472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Support Units from Best 28 Weeks ADA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519027-F11C-4C85-94B8-4C6A382D4BAB}"/>
              </a:ext>
            </a:extLst>
          </p:cNvPr>
          <p:cNvSpPr/>
          <p:nvPr/>
        </p:nvSpPr>
        <p:spPr>
          <a:xfrm>
            <a:off x="6122377" y="1974504"/>
            <a:ext cx="3012831" cy="6079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2023-2024 State Distribution Factor (TBD)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29F85E-EC46-4571-89F1-4DF33BAFF3D9}"/>
              </a:ext>
            </a:extLst>
          </p:cNvPr>
          <p:cNvSpPr/>
          <p:nvPr/>
        </p:nvSpPr>
        <p:spPr>
          <a:xfrm>
            <a:off x="6122377" y="2795965"/>
            <a:ext cx="2872153" cy="6330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From Salary Based Apportionment Template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36AB36-9CBE-45CB-8B0E-1400E424B9BB}"/>
              </a:ext>
            </a:extLst>
          </p:cNvPr>
          <p:cNvSpPr/>
          <p:nvPr/>
        </p:nvSpPr>
        <p:spPr>
          <a:xfrm>
            <a:off x="6122376" y="3704078"/>
            <a:ext cx="2872155" cy="6443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From Other Supporting Documents and Sources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8F21D0-CE83-4D6F-B1D8-172C39CEFAC3}"/>
              </a:ext>
            </a:extLst>
          </p:cNvPr>
          <p:cNvSpPr/>
          <p:nvPr/>
        </p:nvSpPr>
        <p:spPr>
          <a:xfrm>
            <a:off x="6122375" y="4906117"/>
            <a:ext cx="2379787" cy="5639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Property Tax Replacement Money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696811-1588-46B4-B3FF-8EA1E7D8152A}"/>
              </a:ext>
            </a:extLst>
          </p:cNvPr>
          <p:cNvSpPr/>
          <p:nvPr/>
        </p:nvSpPr>
        <p:spPr>
          <a:xfrm>
            <a:off x="6122375" y="5792237"/>
            <a:ext cx="2872155" cy="476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School District/Charter Name and Number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B2FFAF-DA52-47CE-9CC2-940D04E0E442}"/>
              </a:ext>
            </a:extLst>
          </p:cNvPr>
          <p:cNvCxnSpPr/>
          <p:nvPr/>
        </p:nvCxnSpPr>
        <p:spPr>
          <a:xfrm flipH="1">
            <a:off x="4879731" y="1387937"/>
            <a:ext cx="1242644" cy="311489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B202AC-7414-42C5-BD23-0E0773288F52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791809" y="2032285"/>
            <a:ext cx="1330568" cy="24618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64AD0F-C843-4F47-91F4-365AB9EE9254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396155" y="5188090"/>
            <a:ext cx="1726220" cy="281973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D8FFEC-2872-4469-BA12-41467EDB9B7B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117123" y="6030567"/>
            <a:ext cx="1005252" cy="16541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E70DD2-7B1B-4C99-AEE9-9778A8A02295}"/>
              </a:ext>
            </a:extLst>
          </p:cNvPr>
          <p:cNvCxnSpPr>
            <a:cxnSpLocks/>
          </p:cNvCxnSpPr>
          <p:nvPr/>
        </p:nvCxnSpPr>
        <p:spPr>
          <a:xfrm flipH="1">
            <a:off x="3135925" y="6030566"/>
            <a:ext cx="2948352" cy="141633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id="{E20AE0A0-5A2E-4ADB-ABDB-34CC31DA837B}"/>
              </a:ext>
            </a:extLst>
          </p:cNvPr>
          <p:cNvSpPr/>
          <p:nvPr/>
        </p:nvSpPr>
        <p:spPr>
          <a:xfrm>
            <a:off x="5799259" y="2561697"/>
            <a:ext cx="323116" cy="918808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764E6D22-080E-4780-92CD-588D97C3FFCF}"/>
              </a:ext>
            </a:extLst>
          </p:cNvPr>
          <p:cNvSpPr/>
          <p:nvPr/>
        </p:nvSpPr>
        <p:spPr>
          <a:xfrm>
            <a:off x="5792182" y="3536392"/>
            <a:ext cx="303818" cy="918808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Example of Salary Based Apportionment Information on the Estimating M&amp;O form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148520" y="988601"/>
            <a:ext cx="8005238" cy="5537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60681" y="0"/>
            <a:ext cx="10515600" cy="9886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Salary - Based Apportionment Information on Estimating M&amp;O Sheet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719FBA-CC30-4BBF-A343-102E64479AC2}"/>
                  </a:ext>
                </a:extLst>
              </p14:cNvPr>
              <p14:cNvContentPartPr/>
              <p14:nvPr/>
            </p14:nvContentPartPr>
            <p14:xfrm>
              <a:off x="5537200" y="3408363"/>
              <a:ext cx="1117600" cy="39687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719FBA-CC30-4BBF-A343-102E64479A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9022" y="3369411"/>
                <a:ext cx="1193595" cy="1172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37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ays &quot;Revenues are organized by fund, then classified as local, state, or federal, and coded by the source of the revenue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86" y="5910214"/>
            <a:ext cx="7456054" cy="786452"/>
          </a:xfrm>
          <a:prstGeom prst="rect">
            <a:avLst/>
          </a:prstGeom>
        </p:spPr>
      </p:pic>
      <p:pic>
        <p:nvPicPr>
          <p:cNvPr id="5" name="Content Placeholder 4" descr="Example of a Budget Revenue Page&#10;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803808" y="988601"/>
            <a:ext cx="9031857" cy="52225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 descr="Revenue pages, as part of the budget packet, that is to be completed by school districts and charter schools. ">
            <a:extLst>
              <a:ext uri="{FF2B5EF4-FFF2-40B4-BE49-F238E27FC236}">
                <a16:creationId xmlns:a16="http://schemas.microsoft.com/office/drawing/2014/main" id="{A837A893-27E3-4323-8988-54532D7E4280}"/>
              </a:ext>
            </a:extLst>
          </p:cNvPr>
          <p:cNvSpPr txBox="1"/>
          <p:nvPr/>
        </p:nvSpPr>
        <p:spPr>
          <a:xfrm>
            <a:off x="3895344" y="1563624"/>
            <a:ext cx="1271016" cy="215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20XX-20XX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Revenue Pages</a:t>
            </a:r>
          </a:p>
        </p:txBody>
      </p:sp>
    </p:spTree>
    <p:extLst>
      <p:ext uri="{BB962C8B-B14F-4D97-AF65-F5344CB8AC3E}">
        <p14:creationId xmlns:p14="http://schemas.microsoft.com/office/powerpoint/2010/main" val="71909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Expenditure Pages</a:t>
            </a:r>
          </a:p>
        </p:txBody>
      </p:sp>
      <p:pic>
        <p:nvPicPr>
          <p:cNvPr id="5" name="Content Placeholder 4" descr="Example of the Expenditure pages.&#10;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102952" y="1088499"/>
            <a:ext cx="8240545" cy="54898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6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 descr="Arrow pointing to the error messages embedded in spreadsheet" title="Summary Statement"/>
          <p:cNvCxnSpPr/>
          <p:nvPr/>
        </p:nvCxnSpPr>
        <p:spPr>
          <a:xfrm flipH="1">
            <a:off x="4765431" y="4818185"/>
            <a:ext cx="553915" cy="1222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Content Placeholder 16" descr="Example of the budget Summary Statement" title="Summary Statement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5189" y="988601"/>
            <a:ext cx="4722720" cy="5407173"/>
          </a:xfrm>
          <a:prstGeom prst="rect">
            <a:avLst/>
          </a:prstGeom>
        </p:spPr>
      </p:pic>
      <p:pic>
        <p:nvPicPr>
          <p:cNvPr id="28" name="Picture 27" descr="Instructions for the Summary Statement" title="Summary Stat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066" y="1503533"/>
            <a:ext cx="3206774" cy="4377307"/>
          </a:xfrm>
          <a:prstGeom prst="rect">
            <a:avLst/>
          </a:prstGeom>
        </p:spPr>
      </p:pic>
      <p:cxnSp>
        <p:nvCxnSpPr>
          <p:cNvPr id="30" name="Straight Arrow Connector 29" descr="Arrow pointing to the error messages on the summary statment" title="Summary Statement"/>
          <p:cNvCxnSpPr>
            <a:cxnSpLocks/>
          </p:cNvCxnSpPr>
          <p:nvPr/>
        </p:nvCxnSpPr>
        <p:spPr>
          <a:xfrm flipH="1">
            <a:off x="4299438" y="4462726"/>
            <a:ext cx="1320662" cy="1418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screen capture of the summary statement, which is a page included in the budget packet. The budget packet is to be completed by school districts and charter schools. ">
            <a:extLst>
              <a:ext uri="{FF2B5EF4-FFF2-40B4-BE49-F238E27FC236}">
                <a16:creationId xmlns:a16="http://schemas.microsoft.com/office/drawing/2014/main" id="{745D82AA-92BE-4772-BFC2-37BC779DB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89" y="1010367"/>
            <a:ext cx="4613925" cy="5567969"/>
          </a:xfrm>
          <a:prstGeom prst="rect">
            <a:avLst/>
          </a:prstGeom>
        </p:spPr>
      </p:pic>
      <p:cxnSp>
        <p:nvCxnSpPr>
          <p:cNvPr id="9" name="Straight Arrow Connector 8" descr="Arrow pointing to the error messages on the summary statment" title="Summary Statement">
            <a:extLst>
              <a:ext uri="{FF2B5EF4-FFF2-40B4-BE49-F238E27FC236}">
                <a16:creationId xmlns:a16="http://schemas.microsoft.com/office/drawing/2014/main" id="{A9064C4C-EDD2-40CD-A8C7-8A225B9CD4E6}"/>
              </a:ext>
            </a:extLst>
          </p:cNvPr>
          <p:cNvCxnSpPr>
            <a:cxnSpLocks/>
          </p:cNvCxnSpPr>
          <p:nvPr/>
        </p:nvCxnSpPr>
        <p:spPr>
          <a:xfrm flipH="1">
            <a:off x="3913632" y="4439400"/>
            <a:ext cx="1742470" cy="17419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Summary Statement</a:t>
            </a:r>
          </a:p>
        </p:txBody>
      </p:sp>
    </p:spTree>
    <p:extLst>
      <p:ext uri="{BB962C8B-B14F-4D97-AF65-F5344CB8AC3E}">
        <p14:creationId xmlns:p14="http://schemas.microsoft.com/office/powerpoint/2010/main" val="119849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Budget Submission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Where and how to submit the budget to SDE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24619" y="1047443"/>
            <a:ext cx="9394589" cy="49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89781" y="1121433"/>
            <a:ext cx="11231593" cy="521035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Know your critical dates and timelines</a:t>
            </a:r>
          </a:p>
          <a:p>
            <a:pPr lvl="0">
              <a:defRPr/>
            </a:pPr>
            <a:endParaRPr lang="en-US" sz="2000" b="1" dirty="0">
              <a:solidFill>
                <a:srgbClr val="9BBB59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Know where to access your forms and who to call for questions</a:t>
            </a:r>
          </a:p>
          <a:p>
            <a:pPr lvl="0">
              <a:defRPr/>
            </a:pPr>
            <a:endParaRPr lang="en-US" sz="2000" b="1" dirty="0">
              <a:solidFill>
                <a:srgbClr val="9BBB59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Use the forms, format, and codes (IFARMS) required by SDE and the State Tax Commission</a:t>
            </a:r>
          </a:p>
          <a:p>
            <a:pPr lvl="0">
              <a:defRPr/>
            </a:pPr>
            <a:endParaRPr lang="en-US" sz="2000" b="1" dirty="0">
              <a:solidFill>
                <a:srgbClr val="9BBB59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Make sure you use the proper templates and information in forming your budget estimates</a:t>
            </a:r>
          </a:p>
          <a:p>
            <a:pPr lvl="0">
              <a:defRPr/>
            </a:pPr>
            <a:endParaRPr lang="en-US" sz="2000" b="1" dirty="0">
              <a:solidFill>
                <a:srgbClr val="9BBB59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Make sure you address all errors, and that your budget is balanced</a:t>
            </a:r>
          </a:p>
          <a:p>
            <a:pPr lvl="0">
              <a:defRPr/>
            </a:pPr>
            <a:endParaRPr lang="en-US" sz="2000" b="1" dirty="0">
              <a:solidFill>
                <a:srgbClr val="9BBB59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Make sure your packet is complete</a:t>
            </a:r>
          </a:p>
          <a:p>
            <a:pPr lvl="0">
              <a:defRPr/>
            </a:pPr>
            <a:endParaRPr lang="en-US" sz="2000" b="1" dirty="0">
              <a:solidFill>
                <a:srgbClr val="9BBB59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9BBB59">
                    <a:lumMod val="50000"/>
                  </a:srgbClr>
                </a:solidFill>
              </a:rPr>
              <a:t>Please make yourself available in the Summer if we have any questions or are missing paperwork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7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AFDB8-1CF3-4CC0-A22B-3D67A285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Spring 2023|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53DDA-653D-4D4F-B5D0-4139D3DDD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408" y="3224397"/>
            <a:ext cx="9231052" cy="97832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Calibri Light" panose="020F03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Carol Piranfar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  <a:latin typeface="Calibri Light" panose="020F03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Email -  CLPiranfar@sde.idaho.gov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  <a:latin typeface="Calibri Light" panose="020F03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Phone – (208) 332-6844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9E2ED7-E1A6-43BC-8145-9BEA62AAB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ea typeface="Cambria" panose="02040503050406030204" pitchFamily="18" charset="0"/>
              </a:rPr>
              <a:t>School Budget/Bonds &amp; Levies/Building Requests</a:t>
            </a:r>
            <a:br>
              <a:rPr lang="en-US" sz="2800" b="0" dirty="0">
                <a:solidFill>
                  <a:prstClr val="white"/>
                </a:solidFill>
                <a:latin typeface="Calibri" panose="020F050202020403020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3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Sequential 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ist of budget reminders" title="Sequential Reminders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001640" y="1099038"/>
            <a:ext cx="9910605" cy="4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Sequential Reminders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1069848" y="1207008"/>
            <a:ext cx="10196865" cy="45628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AutoNum type="arabicPeriod" startAt="5"/>
            </a:pPr>
            <a:r>
              <a:rPr lang="en-US" sz="1600" b="1" dirty="0"/>
              <a:t>Hold your public hearing and formally adopt your budget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The public hearing must occur at least 28 days prior to your July meeting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The budget must be adopted at the public hearing or at a special meeting held no more than 14 days afterward</a:t>
            </a:r>
          </a:p>
          <a:p>
            <a:pPr marL="365760" lvl="1" indent="-256032">
              <a:buClr>
                <a:schemeClr val="accent3"/>
              </a:buClr>
              <a:buFontTx/>
              <a:buAutoNum type="arabicPeriod"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Tx/>
              <a:buAutoNum type="arabicPeriod" startAt="5"/>
            </a:pPr>
            <a:r>
              <a:rPr lang="en-US" sz="1600" b="1" dirty="0"/>
              <a:t>Send your Budget Packet to SDE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21 days or less after adoption, and no later than July 15</a:t>
            </a:r>
            <a:r>
              <a:rPr lang="en-US" sz="1600" b="1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Budget forms should be in the prescribed format designated by the SDE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Put your school district/charter name and number on all forms</a:t>
            </a:r>
          </a:p>
          <a:p>
            <a:pPr lvl="1">
              <a:lnSpc>
                <a:spcPct val="80000"/>
              </a:lnSpc>
            </a:pPr>
            <a:endParaRPr lang="en-US" sz="1600" b="1" dirty="0"/>
          </a:p>
          <a:p>
            <a:pPr>
              <a:lnSpc>
                <a:spcPct val="100000"/>
              </a:lnSpc>
              <a:buFontTx/>
              <a:buAutoNum type="arabicPeriod" startAt="5"/>
            </a:pPr>
            <a:r>
              <a:rPr lang="en-US" sz="1600" b="1" dirty="0"/>
              <a:t>Post your adopted budget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On your school district’s website within 30 days of adoption</a:t>
            </a:r>
          </a:p>
          <a:p>
            <a:pPr marL="452628" indent="-342900">
              <a:lnSpc>
                <a:spcPct val="80000"/>
              </a:lnSpc>
              <a:buClr>
                <a:schemeClr val="accent3">
                  <a:lumMod val="50000"/>
                </a:schemeClr>
              </a:buClr>
            </a:pPr>
            <a:endParaRPr lang="en-US" sz="1600" b="1" dirty="0"/>
          </a:p>
          <a:p>
            <a:pPr>
              <a:buFontTx/>
              <a:buAutoNum type="arabicPeriod" startAt="5"/>
            </a:pPr>
            <a:r>
              <a:rPr lang="en-US" sz="1600" b="1" dirty="0"/>
              <a:t>Certify Documents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Your budget, levy and elections result documents must be certified with the county on or before the Thursday preceding the 2nd Monday in September (9/7/23)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8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Amended Budgets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Budget adjustment procedures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4F6228"/>
                </a:solidFill>
              </a:rPr>
              <a:t>Ida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ho Code 33-701 (9)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4F6228"/>
                </a:solidFill>
              </a:rPr>
              <a:t>Anyone proposing to amend the budget must notify the local board in writing, one week prior to the meeting at which the proposal will be made.</a:t>
            </a:r>
          </a:p>
          <a:p>
            <a:pPr lvl="1"/>
            <a:endParaRPr lang="en-US" dirty="0">
              <a:solidFill>
                <a:srgbClr val="4F6228"/>
              </a:solidFill>
            </a:endParaRPr>
          </a:p>
          <a:p>
            <a:pPr lvl="1"/>
            <a:r>
              <a:rPr lang="en-US" dirty="0">
                <a:solidFill>
                  <a:srgbClr val="4F6228"/>
                </a:solidFill>
              </a:rPr>
              <a:t>Before a final vote of the amended budget is approved, notice shall be posted as prescribed in Section 33-402 Idaho Code.</a:t>
            </a:r>
          </a:p>
          <a:p>
            <a:pPr lvl="1"/>
            <a:endParaRPr lang="en-US" dirty="0">
              <a:solidFill>
                <a:srgbClr val="4F6228"/>
              </a:solidFill>
            </a:endParaRPr>
          </a:p>
          <a:p>
            <a:pPr lvl="1"/>
            <a:r>
              <a:rPr lang="en-US" dirty="0">
                <a:solidFill>
                  <a:srgbClr val="4F6228"/>
                </a:solidFill>
              </a:rPr>
              <a:t>Amended budgets shall be submitted to the State Superintendent of Public Instruction.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89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Amended Budget (Continued)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36430" y="1340123"/>
            <a:ext cx="10930282" cy="494853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20000"/>
              </a:spcBef>
              <a:buSzPct val="70000"/>
              <a:buNone/>
              <a:defRPr/>
            </a:pPr>
            <a:r>
              <a:rPr lang="en-US" sz="3000" b="1" u="sng" dirty="0">
                <a:solidFill>
                  <a:schemeClr val="accent3">
                    <a:lumMod val="50000"/>
                  </a:schemeClr>
                </a:solidFill>
              </a:rPr>
              <a:t>Key Points</a:t>
            </a:r>
          </a:p>
          <a:p>
            <a:pPr>
              <a:spcBef>
                <a:spcPct val="20000"/>
              </a:spcBef>
              <a:buSzPct val="70000"/>
              <a:defRPr/>
            </a:pPr>
            <a:endParaRPr lang="en-US" sz="3000" b="1" dirty="0">
              <a:solidFill>
                <a:schemeClr val="accent3">
                  <a:lumMod val="50000"/>
                </a:schemeClr>
              </a:solidFill>
              <a:cs typeface="Segoe UI" pitchFamily="34" charset="0"/>
            </a:endParaRPr>
          </a:p>
          <a:p>
            <a:pPr>
              <a:spcBef>
                <a:spcPct val="20000"/>
              </a:spcBef>
              <a:buSzPct val="70000"/>
              <a:defRPr/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cs typeface="Segoe UI" pitchFamily="34" charset="0"/>
              </a:rPr>
              <a:t>Utilize the same </a:t>
            </a:r>
            <a:r>
              <a:rPr lang="en-US" sz="3000" b="1" dirty="0">
                <a:solidFill>
                  <a:srgbClr val="4F6228"/>
                </a:solidFill>
                <a:cs typeface="Segoe UI" pitchFamily="34" charset="0"/>
              </a:rPr>
              <a:t>forms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cs typeface="Segoe UI" pitchFamily="34" charset="0"/>
              </a:rPr>
              <a:t> and format you would when completing your annual budget</a:t>
            </a:r>
          </a:p>
          <a:p>
            <a:pPr>
              <a:spcBef>
                <a:spcPct val="20000"/>
              </a:spcBef>
              <a:buSzPct val="70000"/>
              <a:defRPr/>
            </a:pPr>
            <a:endParaRPr lang="en-US" sz="3000" b="1" dirty="0">
              <a:solidFill>
                <a:schemeClr val="accent3">
                  <a:lumMod val="50000"/>
                </a:schemeClr>
              </a:solidFill>
              <a:cs typeface="Segoe UI" pitchFamily="34" charset="0"/>
            </a:endParaRPr>
          </a:p>
          <a:p>
            <a:pPr>
              <a:spcBef>
                <a:spcPct val="20000"/>
              </a:spcBef>
              <a:buSzPct val="70000"/>
              <a:defRPr/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cs typeface="Segoe UI" pitchFamily="34" charset="0"/>
              </a:rPr>
              <a:t>Make sure you publish the Four-Year Summary form along with the date, and location of the budget hearing.</a:t>
            </a:r>
          </a:p>
          <a:p>
            <a:pPr marL="0" indent="0">
              <a:spcBef>
                <a:spcPct val="20000"/>
              </a:spcBef>
              <a:buSzPct val="70000"/>
              <a:buNone/>
              <a:defRPr/>
            </a:pPr>
            <a:endParaRPr lang="en-US" sz="3000" b="1" dirty="0">
              <a:solidFill>
                <a:schemeClr val="accent3">
                  <a:lumMod val="50000"/>
                </a:schemeClr>
              </a:solidFill>
              <a:cs typeface="Segoe UI" pitchFamily="34" charset="0"/>
            </a:endParaRPr>
          </a:p>
          <a:p>
            <a:pPr>
              <a:spcBef>
                <a:spcPct val="20000"/>
              </a:spcBef>
              <a:buSzPct val="70000"/>
              <a:defRPr/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cs typeface="Segoe UI" pitchFamily="34" charset="0"/>
              </a:rPr>
              <a:t>Make sure the certification page is signed by the board chair and the superintendent/charter school administrator, and forward a copy to the SDE when complete.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0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dirty="0"/>
              <a:t>Tax Levies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8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Election 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39F3FF-4216-430C-86BC-14920E76BFC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108961" y="988601"/>
            <a:ext cx="5195528" cy="56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99A54B5-574B-4521-9585-6C5F81653C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340124"/>
            <a:ext cx="4411731" cy="5159150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b="1" dirty="0">
                <a:solidFill>
                  <a:srgbClr val="4F6228"/>
                </a:solidFill>
                <a:latin typeface="Calibri" panose="020F0502020204030204" pitchFamily="34" charset="0"/>
                <a:ea typeface="Open Sans Light" panose="020B0306030504020204"/>
                <a:cs typeface="Open Sans Light" panose="020B0306030504020204"/>
              </a:rPr>
              <a:t>County-</a:t>
            </a:r>
            <a:r>
              <a:rPr lang="en-US" i="1" dirty="0">
                <a:solidFill>
                  <a:srgbClr val="4F6228"/>
                </a:solidFill>
                <a:latin typeface="Calibri" panose="020F0502020204030204" pitchFamily="34" charset="0"/>
                <a:ea typeface="Open Sans Light" panose="020B0306030504020204"/>
                <a:cs typeface="Open Sans Light" panose="020B0306030504020204"/>
              </a:rPr>
              <a:t>the county should always be the first place to ask any questions on this process.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i="1" dirty="0">
              <a:solidFill>
                <a:srgbClr val="4F6228"/>
              </a:solidFill>
              <a:latin typeface="Calibri" panose="020F0502020204030204" pitchFamily="34" charset="0"/>
              <a:ea typeface="Open Sans Light" panose="020B0306030504020204"/>
              <a:cs typeface="Open Sans Light" panose="020B0306030504020204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b="1" dirty="0">
                <a:solidFill>
                  <a:srgbClr val="4F6228"/>
                </a:solidFill>
                <a:latin typeface="Calibri" panose="020F0502020204030204" pitchFamily="34" charset="0"/>
                <a:ea typeface="Open Sans Light" panose="020B0306030504020204"/>
                <a:cs typeface="Open Sans Light" panose="020B0306030504020204"/>
              </a:rPr>
              <a:t>Budget and Levy Training-</a:t>
            </a:r>
            <a:r>
              <a:rPr lang="en-US" dirty="0">
                <a:solidFill>
                  <a:srgbClr val="4F6228"/>
                </a:solidFill>
                <a:latin typeface="Calibri" panose="020F0502020204030204" pitchFamily="34" charset="0"/>
                <a:ea typeface="Open Sans Light" panose="020B0306030504020204"/>
                <a:cs typeface="Open Sans Light" panose="020B0306030504020204"/>
              </a:rPr>
              <a:t>given by the State Tax Commission (STC).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dirty="0">
              <a:solidFill>
                <a:srgbClr val="4F6228"/>
              </a:solidFill>
              <a:latin typeface="Calibri" panose="020F0502020204030204" pitchFamily="34" charset="0"/>
              <a:ea typeface="Open Sans Light" panose="020B0306030504020204"/>
              <a:cs typeface="Open Sans Light" panose="020B0306030504020204"/>
            </a:endParaRPr>
          </a:p>
          <a:p>
            <a:pPr lvl="1">
              <a:spcBef>
                <a:spcPts val="0"/>
              </a:spcBef>
              <a:tabLst>
                <a:tab pos="457200" algn="l"/>
              </a:tabLst>
            </a:pPr>
            <a:endParaRPr lang="en-US" dirty="0">
              <a:solidFill>
                <a:srgbClr val="4F6228"/>
              </a:solidFill>
              <a:latin typeface="Calibri" panose="020F0502020204030204" pitchFamily="34" charset="0"/>
              <a:ea typeface="Open Sans Light" panose="020B0306030504020204"/>
              <a:cs typeface="Open Sans Light" panose="020B0306030504020204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>
                <a:solidFill>
                  <a:srgbClr val="4F6228"/>
                </a:solidFill>
                <a:latin typeface="Calibri" panose="020F0502020204030204" pitchFamily="34" charset="0"/>
                <a:ea typeface="Open Sans Light" panose="020B0306030504020204"/>
                <a:cs typeface="Open Sans Light" panose="020B0306030504020204"/>
              </a:rPr>
              <a:t>Trainings will be smaller    sessions just for school districts this year.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BD0F5E-73FB-4D01-BE5E-29807681E2BD}"/>
              </a:ext>
            </a:extLst>
          </p:cNvPr>
          <p:cNvSpPr/>
          <p:nvPr/>
        </p:nvSpPr>
        <p:spPr>
          <a:xfrm>
            <a:off x="7271238" y="1441938"/>
            <a:ext cx="30333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u="sng" dirty="0">
                <a:solidFill>
                  <a:srgbClr val="9BBB59">
                    <a:lumMod val="50000"/>
                  </a:srgbClr>
                </a:solidFill>
              </a:rPr>
              <a:t>2023 Schedule Not yet Available on Website</a:t>
            </a:r>
          </a:p>
          <a:p>
            <a:pPr lvl="0"/>
            <a:endParaRPr lang="en-US" sz="2400" u="sng" dirty="0">
              <a:solidFill>
                <a:srgbClr val="9BBB59">
                  <a:lumMod val="50000"/>
                </a:srgbClr>
              </a:solidFill>
            </a:endParaRPr>
          </a:p>
          <a:p>
            <a:pPr lvl="0"/>
            <a:r>
              <a:rPr lang="en-US" sz="2400" u="sng" dirty="0">
                <a:solidFill>
                  <a:srgbClr val="9BBB59">
                    <a:lumMod val="50000"/>
                  </a:srgbClr>
                </a:solidFill>
              </a:rPr>
              <a:t>Check State Tax Commission Website for Updates</a:t>
            </a:r>
          </a:p>
          <a:p>
            <a:pPr lvl="0"/>
            <a:endParaRPr lang="en-US" sz="2400" u="sng" dirty="0">
              <a:solidFill>
                <a:srgbClr val="9BBB59">
                  <a:lumMod val="50000"/>
                </a:srgbClr>
              </a:solidFill>
            </a:endParaRPr>
          </a:p>
          <a:p>
            <a:pPr lvl="0"/>
            <a:r>
              <a:rPr lang="en-US" sz="2400" u="sng" dirty="0">
                <a:solidFill>
                  <a:srgbClr val="9BBB59">
                    <a:lumMod val="50000"/>
                  </a:srgbClr>
                </a:solidFill>
              </a:rPr>
              <a:t>Usually Held in April and May in Several Regions.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Bond and Levy Resources</a:t>
            </a:r>
          </a:p>
        </p:txBody>
      </p:sp>
    </p:spTree>
    <p:extLst>
      <p:ext uri="{BB962C8B-B14F-4D97-AF65-F5344CB8AC3E}">
        <p14:creationId xmlns:p14="http://schemas.microsoft.com/office/powerpoint/2010/main" val="2872460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9565-B522-48E5-A8DC-F09CDEE7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Idaho Code 33-802(B) &amp; 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E0C1-A17C-4B42-852C-FA555DAB89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000" b="1" dirty="0">
                <a:solidFill>
                  <a:srgbClr val="4F6228"/>
                </a:solidFill>
              </a:rPr>
              <a:t>The Idaho Legislature last year passed Idaho Code 33-802(B) &amp; (C) which are now in affect.</a:t>
            </a:r>
          </a:p>
          <a:p>
            <a:endParaRPr lang="en-US" sz="3000" dirty="0">
              <a:solidFill>
                <a:srgbClr val="4F6228"/>
              </a:solidFill>
            </a:endParaRPr>
          </a:p>
          <a:p>
            <a:pPr lvl="1"/>
            <a:r>
              <a:rPr lang="en-US" sz="2800" dirty="0">
                <a:solidFill>
                  <a:srgbClr val="4F6228"/>
                </a:solidFill>
              </a:rPr>
              <a:t>This requirement is for Supplemental Levies</a:t>
            </a:r>
          </a:p>
          <a:p>
            <a:pPr marL="457200" lvl="1" indent="0">
              <a:buNone/>
            </a:pPr>
            <a:endParaRPr lang="en-US" sz="2800" dirty="0">
              <a:solidFill>
                <a:srgbClr val="4F6228"/>
              </a:solidFill>
            </a:endParaRPr>
          </a:p>
          <a:p>
            <a:pPr lvl="1"/>
            <a:r>
              <a:rPr lang="en-US" sz="2800" dirty="0">
                <a:solidFill>
                  <a:srgbClr val="4F6228"/>
                </a:solidFill>
              </a:rPr>
              <a:t>(B)Requires that you clearly disclose on the ballot, in detail, how the money will be spent</a:t>
            </a:r>
          </a:p>
          <a:p>
            <a:pPr marL="457200" lvl="1" indent="0">
              <a:buNone/>
            </a:pPr>
            <a:endParaRPr lang="en-US" sz="2800" dirty="0">
              <a:solidFill>
                <a:srgbClr val="4F6228"/>
              </a:solidFill>
            </a:endParaRPr>
          </a:p>
          <a:p>
            <a:pPr lvl="1"/>
            <a:r>
              <a:rPr lang="en-US" sz="2800" dirty="0">
                <a:solidFill>
                  <a:srgbClr val="4F6228"/>
                </a:solidFill>
              </a:rPr>
              <a:t>(C)Requires publishing a summary of how the Supplemental Levy funds were spent</a:t>
            </a:r>
          </a:p>
          <a:p>
            <a:pPr marL="457200" lvl="1" indent="0">
              <a:buNone/>
            </a:pPr>
            <a:endParaRPr lang="en-US" sz="2800" dirty="0">
              <a:solidFill>
                <a:srgbClr val="4F6228"/>
              </a:solidFill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rgbClr val="4F6228"/>
                </a:solidFill>
              </a:rPr>
              <a:t>IDLA’s Idaho Rural Education Association (IREA) hosted a Zoom webinar on these requirements</a:t>
            </a:r>
          </a:p>
          <a:p>
            <a:pPr marL="457200" lvl="1" indent="0">
              <a:buNone/>
            </a:pP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 Cloud link: IREA Supt JIT Supplemental Levies &amp; Budget Committees</a:t>
            </a:r>
            <a:r>
              <a:rPr lang="en-US" sz="2800" dirty="0"/>
              <a:t> </a:t>
            </a:r>
            <a:endParaRPr lang="en-US" sz="2800" dirty="0">
              <a:solidFill>
                <a:srgbClr val="4F622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7044A-9159-4CF3-B015-D0B16695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IASBO Spring 2023| </a:t>
            </a:r>
            <a:fld id="{C26AAFF7-C4D7-4A72-B8FA-A1753219243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L2 information.&#10;" title="L2 Inrformation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41942" y="1522250"/>
            <a:ext cx="10724546" cy="4065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L2 Information</a:t>
            </a:r>
          </a:p>
        </p:txBody>
      </p:sp>
    </p:spTree>
    <p:extLst>
      <p:ext uri="{BB962C8B-B14F-4D97-AF65-F5344CB8AC3E}">
        <p14:creationId xmlns:p14="http://schemas.microsoft.com/office/powerpoint/2010/main" val="298233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st of what you will need to complete Tort Levies." title="Completeing Tort Levies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27494" y="1293090"/>
            <a:ext cx="11358981" cy="45904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Completing Tort Levies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B6F6A-AE0C-4B0F-903E-A7160786A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5" y="3049399"/>
            <a:ext cx="9385406" cy="30626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46FE0-5882-4270-B656-38B57354C2E9}"/>
              </a:ext>
            </a:extLst>
          </p:cNvPr>
          <p:cNvCxnSpPr/>
          <p:nvPr/>
        </p:nvCxnSpPr>
        <p:spPr>
          <a:xfrm>
            <a:off x="3383280" y="4672584"/>
            <a:ext cx="4343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3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Idaho Schools Budget Compliance Guidance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An overview of Idaho Code and submission timelines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State </a:t>
            </a:r>
            <a:r>
              <a:rPr lang="en-US" sz="2400" dirty="0">
                <a:solidFill>
                  <a:srgbClr val="4F6228"/>
                </a:solidFill>
                <a:latin typeface="+mn-lt"/>
              </a:rPr>
              <a:t>Budget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Forms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An explanation of the budget forms to be used and where to locate them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Amended Budgets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The requirements of Idaho Code as it relates to budget adjustments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Tax Levies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Brief overview of Idaho Code as well as the process and timeframes involved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New Building/Building Reconfiguration</a:t>
            </a:r>
          </a:p>
          <a:p>
            <a:pPr lvl="2"/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Information on how to add or change building for reporting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339933"/>
                </a:solidFill>
              </a:rPr>
              <a:t>	</a:t>
            </a:r>
          </a:p>
          <a:p>
            <a:pPr marL="457200" lvl="1" indent="0">
              <a:buNone/>
            </a:pPr>
            <a:endParaRPr lang="en-US" sz="1800" dirty="0">
              <a:solidFill>
                <a:srgbClr val="3399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9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Levies &amp; County Clerk’s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Your County Clerk's Office will send the information needed for L2 worksheet the end of July - begining of August." title="Levies and County Clerk's Office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97212" y="1147313"/>
            <a:ext cx="10766735" cy="4543875"/>
          </a:xfrm>
          <a:prstGeom prst="rect">
            <a:avLst/>
          </a:prstGeom>
        </p:spPr>
      </p:pic>
      <p:pic>
        <p:nvPicPr>
          <p:cNvPr id="5" name="Picture 4" descr="List of information you will get from the county clerk in July or August&#10;">
            <a:extLst>
              <a:ext uri="{FF2B5EF4-FFF2-40B4-BE49-F238E27FC236}">
                <a16:creationId xmlns:a16="http://schemas.microsoft.com/office/drawing/2014/main" id="{B2E77DEF-CEC3-47F2-952C-52DC1739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6" y="1121962"/>
            <a:ext cx="11492862" cy="4588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6C2536-8B72-4262-8B7A-59319618D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9" y="1147313"/>
            <a:ext cx="11536385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9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Agricultural Replacement/Personal Property Replacement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List of forms you will need the Ag replacement and Personal property replacment numbers in order fill out&#10;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34304" y="1339850"/>
            <a:ext cx="10609105" cy="45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2020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L2 worksheet and where the Ag replacement and Personal property replacement goes.&#10;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38379" y="988601"/>
            <a:ext cx="6029073" cy="4656061"/>
          </a:xfrm>
          <a:prstGeom prst="rect">
            <a:avLst/>
          </a:prstGeom>
        </p:spPr>
      </p:pic>
      <p:cxnSp>
        <p:nvCxnSpPr>
          <p:cNvPr id="17" name="Straight Arrow Connector 16" descr="Arrow pointing to lines on L2 Worksheet where the Ag and Personal Property Replacement should go." title="Ag and Personal Property Replacement"/>
          <p:cNvCxnSpPr/>
          <p:nvPr/>
        </p:nvCxnSpPr>
        <p:spPr>
          <a:xfrm flipH="1" flipV="1">
            <a:off x="4206957" y="4189339"/>
            <a:ext cx="2236571" cy="823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 descr="Yellow mark to cover incorrect date" title="Ag Replacement and Personal Property Replacement"/>
              <p14:cNvContentPartPr/>
              <p14:nvPr/>
            </p14:nvContentPartPr>
            <p14:xfrm>
              <a:off x="2033226" y="1181426"/>
              <a:ext cx="188280" cy="12600"/>
            </p14:xfrm>
          </p:contentPart>
        </mc:Choice>
        <mc:Fallback xmlns="">
          <p:pic>
            <p:nvPicPr>
              <p:cNvPr id="42" name="Ink 41" descr="Yellow mark to cover incorrect date" title="Ag Replacement and Personal Property Replacement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5066" y="1143266"/>
                <a:ext cx="264600" cy="88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dirty="0"/>
              <a:t>New L-2 Forms from the Tax Commission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880BF-CF58-4311-A548-C5CAA3FC1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79" y="988601"/>
            <a:ext cx="6420054" cy="5791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7E2748-A573-456F-B445-A36AE20330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2849" y="988601"/>
            <a:ext cx="4380772" cy="5665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AE0CC-8228-45E3-8556-1344D50D7177}"/>
              </a:ext>
            </a:extLst>
          </p:cNvPr>
          <p:cNvSpPr txBox="1"/>
          <p:nvPr/>
        </p:nvSpPr>
        <p:spPr>
          <a:xfrm>
            <a:off x="6443528" y="5013066"/>
            <a:ext cx="1229321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Line 17 of the L-2 Worksheet Must Equal Column 5 of the L-2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E9F3BB-0F09-4DF2-B561-EE676F81D045}"/>
              </a:ext>
            </a:extLst>
          </p:cNvPr>
          <p:cNvCxnSpPr>
            <a:cxnSpLocks/>
          </p:cNvCxnSpPr>
          <p:nvPr/>
        </p:nvCxnSpPr>
        <p:spPr>
          <a:xfrm flipV="1">
            <a:off x="7557944" y="4870939"/>
            <a:ext cx="3069067" cy="13271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DE2434-A20C-4D68-81B3-613F4BD9DF4B}"/>
              </a:ext>
            </a:extLst>
          </p:cNvPr>
          <p:cNvCxnSpPr>
            <a:cxnSpLocks/>
          </p:cNvCxnSpPr>
          <p:nvPr/>
        </p:nvCxnSpPr>
        <p:spPr>
          <a:xfrm flipH="1">
            <a:off x="5912414" y="5266592"/>
            <a:ext cx="559933" cy="70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181C2A-4C1B-402B-9440-79D3B2DD5E89}"/>
              </a:ext>
            </a:extLst>
          </p:cNvPr>
          <p:cNvSpPr txBox="1"/>
          <p:nvPr/>
        </p:nvSpPr>
        <p:spPr>
          <a:xfrm>
            <a:off x="10427677" y="5013066"/>
            <a:ext cx="1625944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This amount goes on line 53 of the budget general fund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A88A9D-E1D5-4D68-8D84-84428EF721B5}"/>
              </a:ext>
            </a:extLst>
          </p:cNvPr>
          <p:cNvCxnSpPr>
            <a:cxnSpLocks/>
          </p:cNvCxnSpPr>
          <p:nvPr/>
        </p:nvCxnSpPr>
        <p:spPr>
          <a:xfrm flipH="1" flipV="1">
            <a:off x="10824300" y="4870940"/>
            <a:ext cx="201254" cy="2373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23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For Specific Tax Levy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B0FA-BA5D-4BE7-B5DC-8C96A0C7244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200" b="1" dirty="0">
                <a:solidFill>
                  <a:srgbClr val="9BBB59">
                    <a:lumMod val="50000"/>
                  </a:srgbClr>
                </a:solidFill>
              </a:rPr>
              <a:t>County Clerk and Elections Clerk</a:t>
            </a:r>
          </a:p>
          <a:p>
            <a:pPr lvl="0"/>
            <a:endParaRPr lang="en-US" sz="2200" b="1" dirty="0">
              <a:solidFill>
                <a:srgbClr val="9BBB59">
                  <a:lumMod val="50000"/>
                </a:srgbClr>
              </a:solidFill>
            </a:endParaRPr>
          </a:p>
          <a:p>
            <a:pPr lvl="0"/>
            <a:r>
              <a:rPr lang="en-US" sz="2200" b="1" dirty="0">
                <a:solidFill>
                  <a:srgbClr val="9BBB59">
                    <a:lumMod val="50000"/>
                  </a:srgbClr>
                </a:solidFill>
              </a:rPr>
              <a:t>Idaho State Tax Commission:</a:t>
            </a:r>
          </a:p>
          <a:p>
            <a:pPr marL="717804" lvl="2" indent="-342900">
              <a:buSzPct val="60000"/>
            </a:pPr>
            <a:r>
              <a:rPr lang="en-US" sz="2200" b="1" dirty="0">
                <a:solidFill>
                  <a:srgbClr val="9BBB59">
                    <a:lumMod val="75000"/>
                  </a:srgbClr>
                </a:solidFill>
              </a:rPr>
              <a:t>Ben Seloske 334-7541</a:t>
            </a:r>
          </a:p>
          <a:p>
            <a:pPr marL="717804" lvl="2" indent="-342900">
              <a:buSzPct val="60000"/>
            </a:pPr>
            <a:r>
              <a:rPr lang="en-US" sz="2200" b="1" dirty="0">
                <a:solidFill>
                  <a:srgbClr val="9BBB59">
                    <a:lumMod val="75000"/>
                  </a:srgbClr>
                </a:solidFill>
              </a:rPr>
              <a:t>Alan </a:t>
            </a:r>
            <a:r>
              <a:rPr lang="en-US" sz="2200" b="1" dirty="0" err="1">
                <a:solidFill>
                  <a:srgbClr val="9BBB59">
                    <a:lumMod val="75000"/>
                  </a:srgbClr>
                </a:solidFill>
              </a:rPr>
              <a:t>Dornfest</a:t>
            </a:r>
            <a:r>
              <a:rPr lang="en-US" sz="2200" b="1" dirty="0">
                <a:solidFill>
                  <a:srgbClr val="9BBB59">
                    <a:lumMod val="75000"/>
                  </a:srgbClr>
                </a:solidFill>
              </a:rPr>
              <a:t> (policy) 334-7742</a:t>
            </a:r>
          </a:p>
          <a:p>
            <a:pPr lvl="1"/>
            <a:endParaRPr lang="en-US" sz="2200" b="1" dirty="0">
              <a:solidFill>
                <a:srgbClr val="9BBB59">
                  <a:lumMod val="50000"/>
                </a:srgbClr>
              </a:solidFill>
            </a:endParaRPr>
          </a:p>
          <a:p>
            <a:pPr lvl="0"/>
            <a:r>
              <a:rPr lang="en-US" sz="2200" b="1" dirty="0">
                <a:solidFill>
                  <a:srgbClr val="9BBB59">
                    <a:lumMod val="50000"/>
                  </a:srgbClr>
                </a:solidFill>
              </a:rPr>
              <a:t>Secretary </a:t>
            </a:r>
            <a:r>
              <a:rPr lang="en-US" sz="2200" b="1" dirty="0">
                <a:solidFill>
                  <a:srgbClr val="4F6228"/>
                </a:solidFill>
              </a:rPr>
              <a:t>of States </a:t>
            </a:r>
            <a:r>
              <a:rPr lang="en-US" sz="2200" b="1" dirty="0">
                <a:solidFill>
                  <a:srgbClr val="9BBB59">
                    <a:lumMod val="50000"/>
                  </a:srgbClr>
                </a:solidFill>
              </a:rPr>
              <a:t>Office 334-2852</a:t>
            </a:r>
          </a:p>
          <a:p>
            <a:pPr lvl="0"/>
            <a:endParaRPr lang="en-US" sz="2200" b="1" dirty="0">
              <a:solidFill>
                <a:srgbClr val="9BBB59">
                  <a:lumMod val="50000"/>
                </a:srgbClr>
              </a:solidFill>
            </a:endParaRPr>
          </a:p>
          <a:p>
            <a:pPr lvl="0"/>
            <a:r>
              <a:rPr lang="en-US" sz="2200" b="1" dirty="0">
                <a:solidFill>
                  <a:srgbClr val="9BBB59">
                    <a:lumMod val="50000"/>
                  </a:srgbClr>
                </a:solidFill>
              </a:rPr>
              <a:t>Consult your Legal Advisor and Auditor</a:t>
            </a:r>
          </a:p>
          <a:p>
            <a:pPr lvl="0"/>
            <a:endParaRPr lang="en-US" sz="2200" b="1" dirty="0">
              <a:solidFill>
                <a:srgbClr val="9BBB59">
                  <a:lumMod val="50000"/>
                </a:srgbClr>
              </a:solidFill>
            </a:endParaRPr>
          </a:p>
          <a:p>
            <a:pPr lvl="0"/>
            <a:r>
              <a:rPr lang="en-US" sz="2200" b="1" dirty="0">
                <a:solidFill>
                  <a:srgbClr val="9BBB59">
                    <a:lumMod val="50000"/>
                  </a:srgbClr>
                </a:solidFill>
              </a:rPr>
              <a:t>State Department of Ed:</a:t>
            </a:r>
          </a:p>
          <a:p>
            <a:pPr marL="717804" lvl="2" indent="-342900">
              <a:buSzPct val="60000"/>
            </a:pPr>
            <a:r>
              <a:rPr lang="en-US" sz="2200" b="1" dirty="0">
                <a:solidFill>
                  <a:srgbClr val="9BBB59">
                    <a:lumMod val="75000"/>
                  </a:srgbClr>
                </a:solidFill>
              </a:rPr>
              <a:t>Julie Oberle 332-6843 and/or Carol Piranfar 332-6844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49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dirty="0"/>
              <a:t>New Buildings and Building Reconfigurations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393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New Building/Building Reconfigurations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Information on New Building forms and Building Reconfiguration forms.&#10;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46749" y="1250830"/>
            <a:ext cx="10317044" cy="44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7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Example of the Building Reconfiguration Request for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675" y="1062115"/>
            <a:ext cx="4676917" cy="5734791"/>
          </a:xfrm>
          <a:prstGeom prst="rect">
            <a:avLst/>
          </a:prstGeom>
        </p:spPr>
      </p:pic>
      <p:pic>
        <p:nvPicPr>
          <p:cNvPr id="12" name="Content Placeholder 11" descr="Example of the New Building Number Request form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49833" y="988600"/>
            <a:ext cx="4484476" cy="5808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New Building Number Request/Building Reconfiguration Request Forms</a:t>
            </a:r>
          </a:p>
        </p:txBody>
      </p:sp>
    </p:spTree>
    <p:extLst>
      <p:ext uri="{BB962C8B-B14F-4D97-AF65-F5344CB8AC3E}">
        <p14:creationId xmlns:p14="http://schemas.microsoft.com/office/powerpoint/2010/main" val="2133222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D579-E908-4027-B963-C56EF893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262626">
                    <a:lumMod val="90000"/>
                    <a:lumOff val="10000"/>
                  </a:srgbClr>
                </a:solidFill>
                <a:latin typeface="Calibri" panose="020F0502020204030204"/>
              </a:rPr>
              <a:t>IASBO Spring 2023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6BCB8-E2A9-467E-90BD-655A5603F413}"/>
              </a:ext>
            </a:extLst>
          </p:cNvPr>
          <p:cNvSpPr txBox="1">
            <a:spLocks/>
          </p:cNvSpPr>
          <p:nvPr/>
        </p:nvSpPr>
        <p:spPr>
          <a:xfrm>
            <a:off x="573560" y="2291834"/>
            <a:ext cx="9144000" cy="17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</a:rPr>
              <a:t>Carol Piranfar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</a:rPr>
              <a:t>| Financial Specialist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</a:rPr>
              <a:t>650 W State Street, Boise, ID 83702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</a:rPr>
              <a:t>208.332.6844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hlinkClick r:id="rId2" tooltip="email address"/>
              </a:rPr>
              <a:t>clpiranfar@sde.idaho.gov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hlinkClick r:id="rId3" tooltip="Idaho State Department of Education Website"/>
              </a:rPr>
              <a:t>www.sde.idaho.gov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8FA72-8C5D-43F9-9D82-785DFCE3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7965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Idaho Code on School Budget Compliance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81154" y="1061049"/>
            <a:ext cx="11464505" cy="5699850"/>
          </a:xfrm>
        </p:spPr>
        <p:txBody>
          <a:bodyPr>
            <a:normAutofit fontScale="25000" lnSpcReduction="20000"/>
          </a:bodyPr>
          <a:lstStyle/>
          <a:p>
            <a:r>
              <a:rPr lang="en-US" sz="8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Budget Hearing Notice</a:t>
            </a:r>
          </a:p>
          <a:p>
            <a:pPr lvl="1"/>
            <a:r>
              <a:rPr lang="en-US" sz="7400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Idaho Code 63-802A</a:t>
            </a:r>
          </a:p>
          <a:p>
            <a:pPr lvl="2"/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No later than </a:t>
            </a:r>
            <a:r>
              <a:rPr lang="en-US" sz="6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April 30</a:t>
            </a:r>
            <a:r>
              <a:rPr lang="en-US" sz="6200" b="1" u="sng" baseline="30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6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of each year – Notify the appropriate county clerk(s) in writing of the date and location of your budget hearing</a:t>
            </a:r>
          </a:p>
          <a:p>
            <a:pPr marL="1371600" lvl="3" indent="0">
              <a:buNone/>
            </a:pPr>
            <a:endParaRPr lang="en-US" sz="5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Related to Tax Levies - does not apply to Charter Schools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endParaRPr lang="en-US" sz="8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en-US" sz="8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Publish Budget Hearing Notice</a:t>
            </a:r>
          </a:p>
          <a:p>
            <a:pPr lvl="1"/>
            <a:r>
              <a:rPr lang="en-US" sz="7400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Idaho Code 33-402 and 33-801</a:t>
            </a:r>
          </a:p>
          <a:p>
            <a:pPr lvl="2"/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 budget hearing notice, including the Four-Year Summary Form, must be published </a:t>
            </a:r>
            <a:r>
              <a:rPr lang="en-US" sz="6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10 days </a:t>
            </a:r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prior to the budget hearing</a:t>
            </a:r>
          </a:p>
          <a:p>
            <a:endParaRPr lang="en-US" sz="3600" dirty="0">
              <a:latin typeface="+mn-lt"/>
            </a:endParaRPr>
          </a:p>
          <a:p>
            <a:pPr lvl="2"/>
            <a:endParaRPr lang="en-US" sz="2000" dirty="0">
              <a:latin typeface="+mn-lt"/>
            </a:endParaRPr>
          </a:p>
          <a:p>
            <a:r>
              <a:rPr lang="en-US" sz="8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Set Budget Hearing and Present and Adopt Budget</a:t>
            </a:r>
          </a:p>
          <a:p>
            <a:pPr lvl="1"/>
            <a:r>
              <a:rPr lang="en-US" sz="7400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Idaho Code 33-801</a:t>
            </a:r>
          </a:p>
          <a:p>
            <a:pPr lvl="2"/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No later than </a:t>
            </a:r>
            <a:r>
              <a:rPr lang="en-US" sz="6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28 days </a:t>
            </a:r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prior to your July meeting, hold a public budget hearing to present a budget for the ensuing fiscal year</a:t>
            </a:r>
          </a:p>
          <a:p>
            <a:pPr lvl="2"/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The budget must be adopted either at the public budget hearing, or at a special meeting no later than </a:t>
            </a:r>
            <a:r>
              <a:rPr lang="en-US" sz="6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14 days </a:t>
            </a:r>
            <a:r>
              <a:rPr lang="en-US" sz="6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afterwards 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64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641" y="2989870"/>
            <a:ext cx="7548113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Online Budget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Idaho Code 33-357(b)(vii)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The approved annual budget should be posted on the school district or charter school website within 30 days after its approval.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Submit Signed Copy of Budget to SDE</a:t>
            </a:r>
          </a:p>
          <a:p>
            <a:pPr lvl="1"/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Idaho Code 33-701(7)</a:t>
            </a:r>
          </a:p>
          <a:p>
            <a:pPr lvl="2"/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21 days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or less after the budget is adopted, submit a signed copy of your budget packet to SDE, or no later that 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July 15</a:t>
            </a:r>
            <a:r>
              <a:rPr lang="en-US" sz="2000" b="1" u="sng" baseline="30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th</a:t>
            </a:r>
            <a:endParaRPr lang="en-US" sz="2000" b="1" u="sng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dirty="0"/>
              <a:t>Idaho Code on School Budget Compliance 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41809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Budget Timeline Example</a:t>
            </a:r>
          </a:p>
        </p:txBody>
      </p:sp>
      <p:pic>
        <p:nvPicPr>
          <p:cNvPr id="6" name="Content Placeholder 5" descr="Example showing budget process dates circled on a calendar.&#10;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04908" y="1095555"/>
            <a:ext cx="10731260" cy="53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6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06" y="983970"/>
            <a:ext cx="2742457" cy="5627846"/>
          </a:xfrm>
          <a:prstGeom prst="rect">
            <a:avLst/>
          </a:prstGeom>
        </p:spPr>
      </p:pic>
      <p:pic>
        <p:nvPicPr>
          <p:cNvPr id="11" name="Picture 10" descr="Worksheets and Templates to Estimate Revenu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367" y="3487730"/>
            <a:ext cx="1786283" cy="2908044"/>
          </a:xfrm>
          <a:prstGeom prst="rect">
            <a:avLst/>
          </a:prstGeom>
        </p:spPr>
      </p:pic>
      <p:pic>
        <p:nvPicPr>
          <p:cNvPr id="10" name="Picture 9" descr="Budget Packet Prescribed Forms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367" y="1481268"/>
            <a:ext cx="1841152" cy="1609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State Budget Forms</a:t>
            </a:r>
          </a:p>
        </p:txBody>
      </p:sp>
    </p:spTree>
    <p:extLst>
      <p:ext uri="{BB962C8B-B14F-4D97-AF65-F5344CB8AC3E}">
        <p14:creationId xmlns:p14="http://schemas.microsoft.com/office/powerpoint/2010/main" val="392215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91463" y="6335621"/>
            <a:ext cx="7086600" cy="375730"/>
          </a:xfrm>
          <a:prstGeom prst="roundRect">
            <a:avLst>
              <a:gd name="adj" fmla="val 22146"/>
            </a:avLst>
          </a:prstGeom>
          <a:solidFill>
            <a:schemeClr val="accent3">
              <a:lumMod val="60000"/>
              <a:lumOff val="4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horz" lIns="0" rIns="0" anchor="ctr" anchorCtr="1">
            <a:normAutofit/>
          </a:bodyPr>
          <a:lstStyle/>
          <a:p>
            <a:pPr marL="173038" marR="0" lvl="0" indent="-1730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365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See Website for 23-24 Information Later This Spring</a:t>
            </a:r>
          </a:p>
        </p:txBody>
      </p:sp>
      <p:pic>
        <p:nvPicPr>
          <p:cNvPr id="14" name="Content Placeholder 13" descr="Example of the Special Distributions list on our website&#10;" title="Special Distributions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936631" y="988601"/>
            <a:ext cx="5134707" cy="5330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Special Distributions</a:t>
            </a:r>
          </a:p>
        </p:txBody>
      </p:sp>
      <p:pic>
        <p:nvPicPr>
          <p:cNvPr id="23" name="Picture 22" descr="Example of the Special Distributions page&#10;This is a list of all the Special Distributions, how much to budget for each one, and who to contact with any questions.&#10;">
            <a:extLst>
              <a:ext uri="{FF2B5EF4-FFF2-40B4-BE49-F238E27FC236}">
                <a16:creationId xmlns:a16="http://schemas.microsoft.com/office/drawing/2014/main" id="{7E4DD1D3-A1D5-42C0-A9E7-57A26D66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31" y="1005306"/>
            <a:ext cx="5078949" cy="5298139"/>
          </a:xfrm>
          <a:prstGeom prst="rect">
            <a:avLst/>
          </a:prstGeom>
        </p:spPr>
      </p:pic>
      <p:pic>
        <p:nvPicPr>
          <p:cNvPr id="24" name="Picture 23" descr="Example of the Special Distributions List&#10;This is a list of all the Special Distributions, how much to budget for them and who to contact with questions.&#10;&#10;">
            <a:extLst>
              <a:ext uri="{FF2B5EF4-FFF2-40B4-BE49-F238E27FC236}">
                <a16:creationId xmlns:a16="http://schemas.microsoft.com/office/drawing/2014/main" id="{525FCBB3-7735-48B7-BFD7-4F0C14A97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74" y="1008389"/>
            <a:ext cx="6342790" cy="53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4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dirty="0"/>
              <a:t>Budget Forms/Packet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IASBO  Spring 2023 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Budget Packet</a:t>
            </a:r>
          </a:p>
          <a:p>
            <a:pPr lvl="1">
              <a:lnSpc>
                <a:spcPct val="80000"/>
              </a:lnSpc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Cover Page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Certification Page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Publication Four - Year Summary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Summary Statement – All funds (SDE Form)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Estimating State M&amp;O Revenues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Either:</a:t>
            </a:r>
          </a:p>
          <a:p>
            <a:pPr lvl="2">
              <a:lnSpc>
                <a:spcPct val="80000"/>
              </a:lnSpc>
              <a:buClrTx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Separate Revenue and Expenditure Pages for All Funds</a:t>
            </a:r>
          </a:p>
          <a:p>
            <a:pPr lvl="2">
              <a:lnSpc>
                <a:spcPct val="80000"/>
              </a:lnSpc>
              <a:buClrTx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Combined Revenue/Expenditure Pages for All Funds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L2 &amp; L2 Worksheet (n/a for Charter Schools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Voter Fund Tracker (n/a for Charters Schools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DE Template">
      <a:dk1>
        <a:srgbClr val="262626"/>
      </a:dk1>
      <a:lt1>
        <a:sysClr val="window" lastClr="FFFFFF"/>
      </a:lt1>
      <a:dk2>
        <a:srgbClr val="17365D"/>
      </a:dk2>
      <a:lt2>
        <a:srgbClr val="BFD4EF"/>
      </a:lt2>
      <a:accent1>
        <a:srgbClr val="FFC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63AC"/>
      </a:hlink>
      <a:folHlink>
        <a:srgbClr val="E36C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SDE Template">
      <a:dk1>
        <a:srgbClr val="262626"/>
      </a:dk1>
      <a:lt1>
        <a:sysClr val="window" lastClr="FFFFFF"/>
      </a:lt1>
      <a:dk2>
        <a:srgbClr val="17365D"/>
      </a:dk2>
      <a:lt2>
        <a:srgbClr val="BFD4EF"/>
      </a:lt2>
      <a:accent1>
        <a:srgbClr val="FFC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63AC"/>
      </a:hlink>
      <a:folHlink>
        <a:srgbClr val="E36C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E-PowerPoint-Template" id="{4698D733-748D-4EAE-B1ED-1939937F8C4E}" vid="{B6105CDE-2E6C-4848-90C4-7BE5D002D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113403</TotalTime>
  <Words>1435</Words>
  <Application>Microsoft Office PowerPoint</Application>
  <PresentationFormat>Widescreen</PresentationFormat>
  <Paragraphs>224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Open Sans</vt:lpstr>
      <vt:lpstr>Open Sans Light</vt:lpstr>
      <vt:lpstr>Open Sans Semibold</vt:lpstr>
      <vt:lpstr>Segoe UI</vt:lpstr>
      <vt:lpstr>Times New Roman</vt:lpstr>
      <vt:lpstr>Wingdings</vt:lpstr>
      <vt:lpstr>Office Theme</vt:lpstr>
      <vt:lpstr>2_Office Theme</vt:lpstr>
      <vt:lpstr>IASBO Spring 2023</vt:lpstr>
      <vt:lpstr>School Budget/Bonds &amp; Levies/Building Requests </vt:lpstr>
      <vt:lpstr>Agenda</vt:lpstr>
      <vt:lpstr>Idaho Code on School Budget Compliance </vt:lpstr>
      <vt:lpstr>Idaho Code on School Budget Compliance  (Continued)</vt:lpstr>
      <vt:lpstr>Budget Timeline Example</vt:lpstr>
      <vt:lpstr>State Budget Forms</vt:lpstr>
      <vt:lpstr>Special Distributions</vt:lpstr>
      <vt:lpstr>Budget Forms/Packet</vt:lpstr>
      <vt:lpstr>Cover Page</vt:lpstr>
      <vt:lpstr>Certification Page</vt:lpstr>
      <vt:lpstr>Four-Year Publication Form</vt:lpstr>
      <vt:lpstr>Estimating M&amp;O State Revenue</vt:lpstr>
      <vt:lpstr>Example of Salary - Based Apportionment Information on Estimating M&amp;O Sheet</vt:lpstr>
      <vt:lpstr>Revenue Pages</vt:lpstr>
      <vt:lpstr>Expenditure Pages</vt:lpstr>
      <vt:lpstr>Summary Statement</vt:lpstr>
      <vt:lpstr>Budget Submission </vt:lpstr>
      <vt:lpstr>Key Points</vt:lpstr>
      <vt:lpstr>Sequential Reminders</vt:lpstr>
      <vt:lpstr>Sequential Reminders  </vt:lpstr>
      <vt:lpstr>Amended Budgets  </vt:lpstr>
      <vt:lpstr>Amended Budget (Continued)</vt:lpstr>
      <vt:lpstr>Tax Levies</vt:lpstr>
      <vt:lpstr>Election Dates</vt:lpstr>
      <vt:lpstr>Bond and Levy Resources</vt:lpstr>
      <vt:lpstr>Idaho Code 33-802(B) &amp; (C)</vt:lpstr>
      <vt:lpstr>L2 Information</vt:lpstr>
      <vt:lpstr>Completing Tort Levies</vt:lpstr>
      <vt:lpstr>Levies &amp; County Clerk’s Office</vt:lpstr>
      <vt:lpstr>Agricultural Replacement/Personal Property Replacement</vt:lpstr>
      <vt:lpstr>New L-2 Forms from the Tax Commission</vt:lpstr>
      <vt:lpstr>For Specific Tax Levy Questions</vt:lpstr>
      <vt:lpstr>New Buildings and Building Reconfigurations</vt:lpstr>
      <vt:lpstr>New Building/Building Reconfigurations</vt:lpstr>
      <vt:lpstr>New Building Number Request/Building Reconfiguration Request Forms</vt:lpstr>
      <vt:lpstr>Questions?</vt:lpstr>
    </vt:vector>
  </TitlesOfParts>
  <Company>Idaho State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NSLP Monthly Webinar</dc:title>
  <dc:subject>Idaho Child Nutrition Programs</dc:subject>
  <dc:creator>Idaho Child Nutrition Programs</dc:creator>
  <cp:lastModifiedBy>Carol Piranfar</cp:lastModifiedBy>
  <cp:revision>402</cp:revision>
  <cp:lastPrinted>2023-02-24T20:42:00Z</cp:lastPrinted>
  <dcterms:created xsi:type="dcterms:W3CDTF">2014-05-22T16:02:36Z</dcterms:created>
  <dcterms:modified xsi:type="dcterms:W3CDTF">2023-03-03T19:22:45Z</dcterms:modified>
</cp:coreProperties>
</file>