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27"/>
  </p:notesMasterIdLst>
  <p:sldIdLst>
    <p:sldId id="256" r:id="rId2"/>
    <p:sldId id="257" r:id="rId3"/>
    <p:sldId id="258" r:id="rId4"/>
    <p:sldId id="260" r:id="rId5"/>
    <p:sldId id="263" r:id="rId6"/>
    <p:sldId id="261" r:id="rId7"/>
    <p:sldId id="262" r:id="rId8"/>
    <p:sldId id="264" r:id="rId9"/>
    <p:sldId id="265" r:id="rId10"/>
    <p:sldId id="266" r:id="rId11"/>
    <p:sldId id="267" r:id="rId12"/>
    <p:sldId id="268" r:id="rId13"/>
    <p:sldId id="272" r:id="rId14"/>
    <p:sldId id="269" r:id="rId15"/>
    <p:sldId id="270" r:id="rId16"/>
    <p:sldId id="271" r:id="rId17"/>
    <p:sldId id="273" r:id="rId18"/>
    <p:sldId id="274" r:id="rId19"/>
    <p:sldId id="275" r:id="rId20"/>
    <p:sldId id="276" r:id="rId21"/>
    <p:sldId id="277" r:id="rId22"/>
    <p:sldId id="278" r:id="rId23"/>
    <p:sldId id="279" r:id="rId24"/>
    <p:sldId id="281" r:id="rId25"/>
    <p:sldId id="280"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5145" autoAdjust="0"/>
  </p:normalViewPr>
  <p:slideViewPr>
    <p:cSldViewPr snapToGrid="0">
      <p:cViewPr varScale="1">
        <p:scale>
          <a:sx n="94" d="100"/>
          <a:sy n="94" d="100"/>
        </p:scale>
        <p:origin x="102"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2/7/2022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94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Branding &amp; Accessibility |</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Services in MSIS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Services in MSIS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Services in MSIS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Services in MSIS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Services in MSIS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Services in MSIS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Branding &amp; Accessibility |</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Branding &amp; Accessibility |</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Branding &amp; Accessibility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de.idaho.gov/federal-programs/migrant/index.html" TargetMode="External"/><Relationship Id="rId2" Type="http://schemas.openxmlformats.org/officeDocument/2006/relationships/hyperlink" Target="mailto:tscurtu@sde.idaho.gov" TargetMode="Externa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hyperlink" Target="mailto:sseamount@sde.idaho.gov" TargetMode="External"/><Relationship Id="rId4" Type="http://schemas.openxmlformats.org/officeDocument/2006/relationships/hyperlink" Target="mailto:jlara@sde.idaho.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81556938-7756-42A3-BA06-9DAF1F76B36A}" type="datetime1">
              <a:rPr lang="en-US" noProof="0" smtClean="0"/>
              <a:pPr lvl="0"/>
              <a:t>2/7/2022</a:t>
            </a:fld>
            <a:endParaRPr lang="en-US" noProof="0"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p:txBody>
          <a:bodyPr/>
          <a:lstStyle/>
          <a:p>
            <a:r>
              <a:rPr lang="en-US" dirty="0"/>
              <a:t>Mini-Training January 2022</a:t>
            </a:r>
          </a:p>
        </p:txBody>
      </p:sp>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dirty="0"/>
              <a:t>Migrant Services in MSIS</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85B15C-3046-4FAD-AF1C-46F96C5CE99F}"/>
              </a:ext>
            </a:extLst>
          </p:cNvPr>
          <p:cNvSpPr>
            <a:spLocks noGrp="1"/>
          </p:cNvSpPr>
          <p:nvPr>
            <p:ph idx="13"/>
          </p:nvPr>
        </p:nvSpPr>
        <p:spPr>
          <a:xfrm>
            <a:off x="751112" y="1340124"/>
            <a:ext cx="10515600" cy="4870176"/>
          </a:xfrm>
        </p:spPr>
        <p:txBody>
          <a:bodyPr>
            <a:normAutofit fontScale="70000" lnSpcReduction="20000"/>
          </a:bodyPr>
          <a:lstStyle/>
          <a:p>
            <a:r>
              <a:rPr lang="en-US" dirty="0"/>
              <a:t>Referred Services:  Migrant staff referred a child to a </a:t>
            </a:r>
            <a:r>
              <a:rPr lang="en-US" u="sng" dirty="0"/>
              <a:t>non-MEP</a:t>
            </a:r>
            <a:r>
              <a:rPr lang="en-US" dirty="0"/>
              <a:t> paid service (e.g. Lion’s Club for glasses, food banks, government agency, clinic, etc.) and the liaison ensures that the family followed through on the recommendation.</a:t>
            </a:r>
          </a:p>
          <a:p>
            <a:r>
              <a:rPr lang="en-US" dirty="0"/>
              <a:t>Priority for Services: Student qualifies as PFS for the current year (see Mini-Training #2 for more)</a:t>
            </a:r>
          </a:p>
          <a:p>
            <a:r>
              <a:rPr lang="en-US" dirty="0"/>
              <a:t>Extended Services:  Support or Instructional Services provided outside the regular school day (e.g. before or after school, weekends)</a:t>
            </a:r>
          </a:p>
          <a:p>
            <a:r>
              <a:rPr lang="en-US" dirty="0"/>
              <a:t>Out of State Transcript: District received an out of state transcript for this (high school) student.  This is reported in MSIX.</a:t>
            </a:r>
          </a:p>
          <a:p>
            <a:r>
              <a:rPr lang="en-US" dirty="0"/>
              <a:t>Student is Home Schooled: If the family states that the child is homeschooled, mark this.</a:t>
            </a:r>
          </a:p>
        </p:txBody>
      </p:sp>
      <p:sp>
        <p:nvSpPr>
          <p:cNvPr id="3" name="Slide Number Placeholder 2">
            <a:extLst>
              <a:ext uri="{FF2B5EF4-FFF2-40B4-BE49-F238E27FC236}">
                <a16:creationId xmlns:a16="http://schemas.microsoft.com/office/drawing/2014/main" id="{9F416F21-1B31-4245-B275-CD3514ADA723}"/>
              </a:ext>
            </a:extLst>
          </p:cNvPr>
          <p:cNvSpPr>
            <a:spLocks noGrp="1"/>
          </p:cNvSpPr>
          <p:nvPr>
            <p:ph type="sldNum" sz="quarter" idx="12"/>
          </p:nvPr>
        </p:nvSpPr>
        <p:spPr/>
        <p:txBody>
          <a:bodyPr/>
          <a:lstStyle/>
          <a:p>
            <a:r>
              <a:rPr lang="en-US" dirty="0"/>
              <a:t> Services in MSIS  | </a:t>
            </a:r>
            <a:fld id="{C26AAFF7-C4D7-4A72-B8FA-A17532192431}" type="slidenum">
              <a:rPr lang="en-US" smtClean="0"/>
              <a:pPr/>
              <a:t>10</a:t>
            </a:fld>
            <a:endParaRPr lang="en-US" dirty="0"/>
          </a:p>
        </p:txBody>
      </p:sp>
      <p:sp>
        <p:nvSpPr>
          <p:cNvPr id="4" name="Title 3">
            <a:extLst>
              <a:ext uri="{FF2B5EF4-FFF2-40B4-BE49-F238E27FC236}">
                <a16:creationId xmlns:a16="http://schemas.microsoft.com/office/drawing/2014/main" id="{F7CDC072-1D33-40ED-BA06-6236BDA68363}"/>
              </a:ext>
            </a:extLst>
          </p:cNvPr>
          <p:cNvSpPr>
            <a:spLocks noGrp="1"/>
          </p:cNvSpPr>
          <p:nvPr>
            <p:ph type="title"/>
          </p:nvPr>
        </p:nvSpPr>
        <p:spPr/>
        <p:txBody>
          <a:bodyPr/>
          <a:lstStyle/>
          <a:p>
            <a:r>
              <a:rPr lang="en-US" dirty="0"/>
              <a:t>Regular Term – Odds and Ends</a:t>
            </a:r>
          </a:p>
        </p:txBody>
      </p:sp>
    </p:spTree>
    <p:extLst>
      <p:ext uri="{BB962C8B-B14F-4D97-AF65-F5344CB8AC3E}">
        <p14:creationId xmlns:p14="http://schemas.microsoft.com/office/powerpoint/2010/main" val="149241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4D380BA-1C2A-4193-9A3D-94E31D53019C}"/>
              </a:ext>
            </a:extLst>
          </p:cNvPr>
          <p:cNvSpPr>
            <a:spLocks noGrp="1"/>
          </p:cNvSpPr>
          <p:nvPr>
            <p:ph sz="half" idx="1"/>
          </p:nvPr>
        </p:nvSpPr>
        <p:spPr>
          <a:xfrm>
            <a:off x="838200" y="2819399"/>
            <a:ext cx="10515600" cy="3152775"/>
          </a:xfrm>
        </p:spPr>
        <p:txBody>
          <a:bodyPr/>
          <a:lstStyle/>
          <a:p>
            <a:r>
              <a:rPr lang="en-US" dirty="0"/>
              <a:t>If the student received instructional services (e.g. classes, tutoring, etc.) by either a teacher OR para </a:t>
            </a:r>
            <a:r>
              <a:rPr lang="en-US" u="sng" dirty="0"/>
              <a:t>paid out of migrant funds</a:t>
            </a:r>
            <a:r>
              <a:rPr lang="en-US" dirty="0"/>
              <a:t>, mark the first box.</a:t>
            </a:r>
          </a:p>
          <a:p>
            <a:r>
              <a:rPr lang="en-US" dirty="0"/>
              <a:t>If it was a teacher in the first box, mark if the teaching was in math, reading, or for credit accrual.</a:t>
            </a:r>
          </a:p>
        </p:txBody>
      </p:sp>
      <p:pic>
        <p:nvPicPr>
          <p:cNvPr id="11" name="Content Placeholder 10" descr="Screenshot of the Instructional Services box in the Regular Term tab">
            <a:extLst>
              <a:ext uri="{FF2B5EF4-FFF2-40B4-BE49-F238E27FC236}">
                <a16:creationId xmlns:a16="http://schemas.microsoft.com/office/drawing/2014/main" id="{27C087A7-5A47-4D0C-8695-848565BA70D0}"/>
              </a:ext>
            </a:extLst>
          </p:cNvPr>
          <p:cNvPicPr>
            <a:picLocks noGrp="1" noChangeAspect="1"/>
          </p:cNvPicPr>
          <p:nvPr>
            <p:ph sz="half" idx="2"/>
          </p:nvPr>
        </p:nvPicPr>
        <p:blipFill>
          <a:blip r:embed="rId2"/>
          <a:stretch>
            <a:fillRect/>
          </a:stretch>
        </p:blipFill>
        <p:spPr>
          <a:xfrm>
            <a:off x="838200" y="1284318"/>
            <a:ext cx="7829550" cy="1239364"/>
          </a:xfrm>
          <a:prstGeom prst="rect">
            <a:avLst/>
          </a:prstGeom>
        </p:spPr>
      </p:pic>
      <p:sp>
        <p:nvSpPr>
          <p:cNvPr id="4" name="Title 3">
            <a:extLst>
              <a:ext uri="{FF2B5EF4-FFF2-40B4-BE49-F238E27FC236}">
                <a16:creationId xmlns:a16="http://schemas.microsoft.com/office/drawing/2014/main" id="{277AEA32-4A77-4627-BD71-AAE6C0174FAA}"/>
              </a:ext>
            </a:extLst>
          </p:cNvPr>
          <p:cNvSpPr>
            <a:spLocks noGrp="1"/>
          </p:cNvSpPr>
          <p:nvPr>
            <p:ph type="title"/>
          </p:nvPr>
        </p:nvSpPr>
        <p:spPr/>
        <p:txBody>
          <a:bodyPr/>
          <a:lstStyle/>
          <a:p>
            <a:r>
              <a:rPr lang="en-US" dirty="0"/>
              <a:t>Regular Term – Instructional Services</a:t>
            </a:r>
          </a:p>
        </p:txBody>
      </p:sp>
      <p:sp>
        <p:nvSpPr>
          <p:cNvPr id="3" name="Slide Number Placeholder 2">
            <a:extLst>
              <a:ext uri="{FF2B5EF4-FFF2-40B4-BE49-F238E27FC236}">
                <a16:creationId xmlns:a16="http://schemas.microsoft.com/office/drawing/2014/main" id="{2A4990C3-93A4-4FFF-A6E5-338D610FCA68}"/>
              </a:ext>
            </a:extLst>
          </p:cNvPr>
          <p:cNvSpPr>
            <a:spLocks noGrp="1"/>
          </p:cNvSpPr>
          <p:nvPr>
            <p:ph type="sldNum" sz="quarter" idx="12"/>
          </p:nvPr>
        </p:nvSpPr>
        <p:spPr/>
        <p:txBody>
          <a:bodyPr/>
          <a:lstStyle/>
          <a:p>
            <a:r>
              <a:rPr lang="en-US" dirty="0"/>
              <a:t> Services in MSIS  | </a:t>
            </a:r>
            <a:fld id="{C26AAFF7-C4D7-4A72-B8FA-A17532192431}" type="slidenum">
              <a:rPr lang="en-US" smtClean="0"/>
              <a:pPr/>
              <a:t>11</a:t>
            </a:fld>
            <a:endParaRPr lang="en-US" dirty="0"/>
          </a:p>
        </p:txBody>
      </p:sp>
    </p:spTree>
    <p:extLst>
      <p:ext uri="{BB962C8B-B14F-4D97-AF65-F5344CB8AC3E}">
        <p14:creationId xmlns:p14="http://schemas.microsoft.com/office/powerpoint/2010/main" val="323484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DCFF45-4367-43FA-B684-C90B6095DA59}"/>
              </a:ext>
            </a:extLst>
          </p:cNvPr>
          <p:cNvSpPr>
            <a:spLocks noGrp="1"/>
          </p:cNvSpPr>
          <p:nvPr>
            <p:ph sz="half" idx="1"/>
          </p:nvPr>
        </p:nvSpPr>
        <p:spPr>
          <a:xfrm>
            <a:off x="838200" y="3533775"/>
            <a:ext cx="9448800" cy="2079773"/>
          </a:xfrm>
        </p:spPr>
        <p:txBody>
          <a:bodyPr>
            <a:normAutofit/>
          </a:bodyPr>
          <a:lstStyle/>
          <a:p>
            <a:r>
              <a:rPr lang="en-US" dirty="0"/>
              <a:t>If the child received support services of any kind by a </a:t>
            </a:r>
            <a:r>
              <a:rPr lang="en-US" u="sng" dirty="0"/>
              <a:t>migrant paid staff person</a:t>
            </a:r>
            <a:r>
              <a:rPr lang="en-US" dirty="0"/>
              <a:t>, mark general.</a:t>
            </a:r>
          </a:p>
          <a:p>
            <a:r>
              <a:rPr lang="en-US" dirty="0"/>
              <a:t>If this service was counseling, mark both.</a:t>
            </a:r>
          </a:p>
        </p:txBody>
      </p:sp>
      <p:pic>
        <p:nvPicPr>
          <p:cNvPr id="6" name="Content Placeholder 5" descr="Screenshot of the Support Services box in the  Regular Term tab">
            <a:extLst>
              <a:ext uri="{FF2B5EF4-FFF2-40B4-BE49-F238E27FC236}">
                <a16:creationId xmlns:a16="http://schemas.microsoft.com/office/drawing/2014/main" id="{315AD410-FC4B-41FF-A587-C0C107B36B21}"/>
              </a:ext>
            </a:extLst>
          </p:cNvPr>
          <p:cNvPicPr>
            <a:picLocks noGrp="1" noChangeAspect="1"/>
          </p:cNvPicPr>
          <p:nvPr>
            <p:ph sz="half" idx="2"/>
          </p:nvPr>
        </p:nvPicPr>
        <p:blipFill>
          <a:blip r:embed="rId2"/>
          <a:stretch>
            <a:fillRect/>
          </a:stretch>
        </p:blipFill>
        <p:spPr>
          <a:xfrm>
            <a:off x="852147" y="1564972"/>
            <a:ext cx="9434853" cy="1864028"/>
          </a:xfrm>
          <a:prstGeom prst="rect">
            <a:avLst/>
          </a:prstGeom>
        </p:spPr>
      </p:pic>
      <p:sp>
        <p:nvSpPr>
          <p:cNvPr id="4" name="Title 3">
            <a:extLst>
              <a:ext uri="{FF2B5EF4-FFF2-40B4-BE49-F238E27FC236}">
                <a16:creationId xmlns:a16="http://schemas.microsoft.com/office/drawing/2014/main" id="{4EDD9AF4-A5DB-4341-985F-10AECD75C910}"/>
              </a:ext>
            </a:extLst>
          </p:cNvPr>
          <p:cNvSpPr>
            <a:spLocks noGrp="1"/>
          </p:cNvSpPr>
          <p:nvPr>
            <p:ph type="title"/>
          </p:nvPr>
        </p:nvSpPr>
        <p:spPr/>
        <p:txBody>
          <a:bodyPr/>
          <a:lstStyle/>
          <a:p>
            <a:r>
              <a:rPr lang="en-US" dirty="0"/>
              <a:t>Regular Term – Support Services</a:t>
            </a:r>
          </a:p>
        </p:txBody>
      </p:sp>
      <p:sp>
        <p:nvSpPr>
          <p:cNvPr id="5" name="Slide Number Placeholder 4">
            <a:extLst>
              <a:ext uri="{FF2B5EF4-FFF2-40B4-BE49-F238E27FC236}">
                <a16:creationId xmlns:a16="http://schemas.microsoft.com/office/drawing/2014/main" id="{7896BF46-F1EC-41F0-B9B3-6C257597E7D6}"/>
              </a:ext>
            </a:extLst>
          </p:cNvPr>
          <p:cNvSpPr>
            <a:spLocks noGrp="1"/>
          </p:cNvSpPr>
          <p:nvPr>
            <p:ph type="sldNum" sz="quarter" idx="12"/>
          </p:nvPr>
        </p:nvSpPr>
        <p:spPr/>
        <p:txBody>
          <a:bodyPr/>
          <a:lstStyle/>
          <a:p>
            <a:r>
              <a:rPr lang="en-US" dirty="0"/>
              <a:t> Services in MSIS  | </a:t>
            </a:r>
            <a:fld id="{C26AAFF7-C4D7-4A72-B8FA-A17532192431}" type="slidenum">
              <a:rPr lang="en-US" smtClean="0"/>
              <a:pPr/>
              <a:t>12</a:t>
            </a:fld>
            <a:endParaRPr lang="en-US" dirty="0"/>
          </a:p>
        </p:txBody>
      </p:sp>
    </p:spTree>
    <p:extLst>
      <p:ext uri="{BB962C8B-B14F-4D97-AF65-F5344CB8AC3E}">
        <p14:creationId xmlns:p14="http://schemas.microsoft.com/office/powerpoint/2010/main" val="803819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28D5F8-B906-455F-AB43-45EA113D5C1C}"/>
              </a:ext>
            </a:extLst>
          </p:cNvPr>
          <p:cNvSpPr>
            <a:spLocks noGrp="1"/>
          </p:cNvSpPr>
          <p:nvPr>
            <p:ph sz="half" idx="1"/>
          </p:nvPr>
        </p:nvSpPr>
        <p:spPr>
          <a:xfrm>
            <a:off x="838199" y="2219325"/>
            <a:ext cx="10515599" cy="3619499"/>
          </a:xfrm>
        </p:spPr>
        <p:txBody>
          <a:bodyPr>
            <a:normAutofit fontScale="77500" lnSpcReduction="20000"/>
          </a:bodyPr>
          <a:lstStyle/>
          <a:p>
            <a:r>
              <a:rPr lang="en-US" dirty="0"/>
              <a:t>This goes to MSIX and will help liaisons in other states understand when something odd in the student’s enrollment happened and why.</a:t>
            </a:r>
          </a:p>
          <a:p>
            <a:r>
              <a:rPr lang="en-US" dirty="0"/>
              <a:t>An example: a student went to Mexico for several weeks in winter when there is no farm work in the area.  The district made arrangements for the student to take work with him and did not withdraw him, so it looks like he never left. </a:t>
            </a:r>
          </a:p>
          <a:p>
            <a:r>
              <a:rPr lang="en-US" dirty="0"/>
              <a:t>Another example:  A student moves to a new district, but continues to drive to the old district to finish her senior year.</a:t>
            </a:r>
          </a:p>
          <a:p>
            <a:r>
              <a:rPr lang="en-US" dirty="0"/>
              <a:t>Another example:  A student does not show enrollment for 3 years, nor is he home schooled, but you know he attended a private school.</a:t>
            </a:r>
          </a:p>
        </p:txBody>
      </p:sp>
      <p:pic>
        <p:nvPicPr>
          <p:cNvPr id="6" name="Content Placeholder 5" descr="Screenshot of the Enrollment Comment box in the Regular Term tab">
            <a:extLst>
              <a:ext uri="{FF2B5EF4-FFF2-40B4-BE49-F238E27FC236}">
                <a16:creationId xmlns:a16="http://schemas.microsoft.com/office/drawing/2014/main" id="{DB9F087D-E30A-470A-B880-A69F0AC683E0}"/>
              </a:ext>
            </a:extLst>
          </p:cNvPr>
          <p:cNvPicPr>
            <a:picLocks noGrp="1" noChangeAspect="1"/>
          </p:cNvPicPr>
          <p:nvPr>
            <p:ph sz="half" idx="2"/>
          </p:nvPr>
        </p:nvPicPr>
        <p:blipFill>
          <a:blip r:embed="rId2"/>
          <a:stretch>
            <a:fillRect/>
          </a:stretch>
        </p:blipFill>
        <p:spPr>
          <a:xfrm>
            <a:off x="781048" y="1080454"/>
            <a:ext cx="6029325" cy="1047008"/>
          </a:xfrm>
          <a:prstGeom prst="rect">
            <a:avLst/>
          </a:prstGeom>
        </p:spPr>
      </p:pic>
      <p:sp>
        <p:nvSpPr>
          <p:cNvPr id="4" name="Title 3">
            <a:extLst>
              <a:ext uri="{FF2B5EF4-FFF2-40B4-BE49-F238E27FC236}">
                <a16:creationId xmlns:a16="http://schemas.microsoft.com/office/drawing/2014/main" id="{6A9390D4-96C5-4B6B-B27D-1952315B0301}"/>
              </a:ext>
            </a:extLst>
          </p:cNvPr>
          <p:cNvSpPr>
            <a:spLocks noGrp="1"/>
          </p:cNvSpPr>
          <p:nvPr>
            <p:ph type="title"/>
          </p:nvPr>
        </p:nvSpPr>
        <p:spPr>
          <a:xfrm>
            <a:off x="434304" y="0"/>
            <a:ext cx="10515600" cy="821157"/>
          </a:xfrm>
        </p:spPr>
        <p:txBody>
          <a:bodyPr>
            <a:normAutofit fontScale="90000"/>
          </a:bodyPr>
          <a:lstStyle/>
          <a:p>
            <a:br>
              <a:rPr lang="en-US" dirty="0"/>
            </a:br>
            <a:r>
              <a:rPr lang="en-US" dirty="0"/>
              <a:t>Regular Term – Enrollment Comment</a:t>
            </a:r>
          </a:p>
        </p:txBody>
      </p:sp>
      <p:sp>
        <p:nvSpPr>
          <p:cNvPr id="5" name="Slide Number Placeholder 4">
            <a:extLst>
              <a:ext uri="{FF2B5EF4-FFF2-40B4-BE49-F238E27FC236}">
                <a16:creationId xmlns:a16="http://schemas.microsoft.com/office/drawing/2014/main" id="{CA57229C-E7ED-4B55-AFBC-569C9362FA46}"/>
              </a:ext>
            </a:extLst>
          </p:cNvPr>
          <p:cNvSpPr>
            <a:spLocks noGrp="1"/>
          </p:cNvSpPr>
          <p:nvPr>
            <p:ph type="sldNum" sz="quarter" idx="12"/>
          </p:nvPr>
        </p:nvSpPr>
        <p:spPr/>
        <p:txBody>
          <a:bodyPr/>
          <a:lstStyle/>
          <a:p>
            <a:r>
              <a:rPr lang="en-US" dirty="0"/>
              <a:t> Services in MSIS  | </a:t>
            </a:r>
            <a:fld id="{C26AAFF7-C4D7-4A72-B8FA-A17532192431}" type="slidenum">
              <a:rPr lang="en-US" smtClean="0"/>
              <a:pPr/>
              <a:t>13</a:t>
            </a:fld>
            <a:endParaRPr lang="en-US" dirty="0"/>
          </a:p>
        </p:txBody>
      </p:sp>
    </p:spTree>
    <p:extLst>
      <p:ext uri="{BB962C8B-B14F-4D97-AF65-F5344CB8AC3E}">
        <p14:creationId xmlns:p14="http://schemas.microsoft.com/office/powerpoint/2010/main" val="2630201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0BC822-B987-4744-AF85-B1D57FE261F4}"/>
              </a:ext>
            </a:extLst>
          </p:cNvPr>
          <p:cNvSpPr>
            <a:spLocks noGrp="1"/>
          </p:cNvSpPr>
          <p:nvPr>
            <p:ph type="sldNum" sz="quarter" idx="12"/>
          </p:nvPr>
        </p:nvSpPr>
        <p:spPr/>
        <p:txBody>
          <a:bodyPr/>
          <a:lstStyle/>
          <a:p>
            <a:r>
              <a:rPr lang="en-US" dirty="0"/>
              <a:t> Services in MSIS  | </a:t>
            </a:r>
            <a:fld id="{C26AAFF7-C4D7-4A72-B8FA-A17532192431}" type="slidenum">
              <a:rPr lang="en-US" smtClean="0"/>
              <a:pPr/>
              <a:t>14</a:t>
            </a:fld>
            <a:endParaRPr lang="en-US" dirty="0"/>
          </a:p>
        </p:txBody>
      </p:sp>
      <p:sp>
        <p:nvSpPr>
          <p:cNvPr id="6" name="Title 5">
            <a:extLst>
              <a:ext uri="{FF2B5EF4-FFF2-40B4-BE49-F238E27FC236}">
                <a16:creationId xmlns:a16="http://schemas.microsoft.com/office/drawing/2014/main" id="{C21931B0-F9DF-47AC-82D0-2F6AF99E476E}"/>
              </a:ext>
            </a:extLst>
          </p:cNvPr>
          <p:cNvSpPr>
            <a:spLocks noGrp="1"/>
          </p:cNvSpPr>
          <p:nvPr>
            <p:ph type="ctrTitle"/>
          </p:nvPr>
        </p:nvSpPr>
        <p:spPr>
          <a:xfrm>
            <a:off x="392585" y="1552101"/>
            <a:ext cx="9144000" cy="1876899"/>
          </a:xfrm>
        </p:spPr>
        <p:txBody>
          <a:bodyPr/>
          <a:lstStyle/>
          <a:p>
            <a:r>
              <a:rPr lang="en-US" dirty="0"/>
              <a:t>How to Complete Summer Term Services</a:t>
            </a:r>
          </a:p>
        </p:txBody>
      </p:sp>
      <p:sp>
        <p:nvSpPr>
          <p:cNvPr id="7" name="Subtitle 6">
            <a:extLst>
              <a:ext uri="{FF2B5EF4-FFF2-40B4-BE49-F238E27FC236}">
                <a16:creationId xmlns:a16="http://schemas.microsoft.com/office/drawing/2014/main" id="{9FDDF29D-09FA-48A5-A602-150F1923CF75}"/>
              </a:ext>
            </a:extLst>
          </p:cNvPr>
          <p:cNvSpPr>
            <a:spLocks noGrp="1"/>
          </p:cNvSpPr>
          <p:nvPr>
            <p:ph type="subTitle" idx="1"/>
          </p:nvPr>
        </p:nvSpPr>
        <p:spPr>
          <a:xfrm>
            <a:off x="392585" y="3429000"/>
            <a:ext cx="7484590" cy="852303"/>
          </a:xfrm>
        </p:spPr>
        <p:txBody>
          <a:bodyPr/>
          <a:lstStyle/>
          <a:p>
            <a:r>
              <a:rPr lang="en-US" dirty="0"/>
              <a:t>Summer Term is after the regular year is over and before the next school year begins.</a:t>
            </a:r>
          </a:p>
        </p:txBody>
      </p:sp>
    </p:spTree>
    <p:extLst>
      <p:ext uri="{BB962C8B-B14F-4D97-AF65-F5344CB8AC3E}">
        <p14:creationId xmlns:p14="http://schemas.microsoft.com/office/powerpoint/2010/main" val="2914397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64B3849-5988-408D-B5E7-47E26DEB4BFD}"/>
              </a:ext>
            </a:extLst>
          </p:cNvPr>
          <p:cNvSpPr>
            <a:spLocks noGrp="1"/>
          </p:cNvSpPr>
          <p:nvPr>
            <p:ph sz="half" idx="1"/>
          </p:nvPr>
        </p:nvSpPr>
        <p:spPr>
          <a:xfrm>
            <a:off x="434303" y="1262209"/>
            <a:ext cx="7652421" cy="4652816"/>
          </a:xfrm>
        </p:spPr>
        <p:txBody>
          <a:bodyPr>
            <a:normAutofit fontScale="92500" lnSpcReduction="10000"/>
          </a:bodyPr>
          <a:lstStyle/>
          <a:p>
            <a:r>
              <a:rPr lang="en-US" dirty="0"/>
              <a:t>Attendance Begin Date is the first day the student attended summer school, OR received home-based summer services OR first received a support service after the school year ended.</a:t>
            </a:r>
          </a:p>
          <a:p>
            <a:r>
              <a:rPr lang="en-US" dirty="0"/>
              <a:t>Attendance End Date is the last day the student attended summer school, OR received home-based summer services OR received a support service (must be at least 2 contacts for a support service).</a:t>
            </a:r>
          </a:p>
        </p:txBody>
      </p:sp>
      <p:pic>
        <p:nvPicPr>
          <p:cNvPr id="8" name="Content Placeholder 7" descr="Screenshot of the Attendance dates in the Summer Term tab">
            <a:extLst>
              <a:ext uri="{FF2B5EF4-FFF2-40B4-BE49-F238E27FC236}">
                <a16:creationId xmlns:a16="http://schemas.microsoft.com/office/drawing/2014/main" id="{F51626D2-0F14-4D12-A602-9BDD897465B2}"/>
              </a:ext>
            </a:extLst>
          </p:cNvPr>
          <p:cNvPicPr>
            <a:picLocks noGrp="1" noChangeAspect="1"/>
          </p:cNvPicPr>
          <p:nvPr>
            <p:ph sz="half" idx="2"/>
          </p:nvPr>
        </p:nvPicPr>
        <p:blipFill>
          <a:blip r:embed="rId2"/>
          <a:stretch>
            <a:fillRect/>
          </a:stretch>
        </p:blipFill>
        <p:spPr>
          <a:xfrm>
            <a:off x="8640564" y="2667397"/>
            <a:ext cx="2665611" cy="1523206"/>
          </a:xfrm>
          <a:prstGeom prst="rect">
            <a:avLst/>
          </a:prstGeom>
        </p:spPr>
      </p:pic>
      <p:sp>
        <p:nvSpPr>
          <p:cNvPr id="5" name="Title 4">
            <a:extLst>
              <a:ext uri="{FF2B5EF4-FFF2-40B4-BE49-F238E27FC236}">
                <a16:creationId xmlns:a16="http://schemas.microsoft.com/office/drawing/2014/main" id="{2F401472-7DEA-4F98-9AC1-3842F76A794D}"/>
              </a:ext>
            </a:extLst>
          </p:cNvPr>
          <p:cNvSpPr>
            <a:spLocks noGrp="1"/>
          </p:cNvSpPr>
          <p:nvPr>
            <p:ph type="title"/>
          </p:nvPr>
        </p:nvSpPr>
        <p:spPr/>
        <p:txBody>
          <a:bodyPr/>
          <a:lstStyle/>
          <a:p>
            <a:r>
              <a:rPr lang="en-US" dirty="0"/>
              <a:t>Summer Term Differences - Dates</a:t>
            </a:r>
          </a:p>
        </p:txBody>
      </p:sp>
      <p:sp>
        <p:nvSpPr>
          <p:cNvPr id="2" name="Slide Number Placeholder 1">
            <a:extLst>
              <a:ext uri="{FF2B5EF4-FFF2-40B4-BE49-F238E27FC236}">
                <a16:creationId xmlns:a16="http://schemas.microsoft.com/office/drawing/2014/main" id="{02D87CF2-05F1-4983-80A9-012F277B92B6}"/>
              </a:ext>
            </a:extLst>
          </p:cNvPr>
          <p:cNvSpPr>
            <a:spLocks noGrp="1"/>
          </p:cNvSpPr>
          <p:nvPr>
            <p:ph type="sldNum" sz="quarter" idx="12"/>
          </p:nvPr>
        </p:nvSpPr>
        <p:spPr/>
        <p:txBody>
          <a:bodyPr/>
          <a:lstStyle/>
          <a:p>
            <a:r>
              <a:rPr lang="en-US" dirty="0"/>
              <a:t> Services in MSIS  | </a:t>
            </a:r>
            <a:fld id="{C26AAFF7-C4D7-4A72-B8FA-A17532192431}" type="slidenum">
              <a:rPr lang="en-US" smtClean="0"/>
              <a:pPr/>
              <a:t>15</a:t>
            </a:fld>
            <a:endParaRPr lang="en-US" dirty="0"/>
          </a:p>
        </p:txBody>
      </p:sp>
    </p:spTree>
    <p:extLst>
      <p:ext uri="{BB962C8B-B14F-4D97-AF65-F5344CB8AC3E}">
        <p14:creationId xmlns:p14="http://schemas.microsoft.com/office/powerpoint/2010/main" val="1785665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5F5C6D-1546-455E-95B3-D87F0C421133}"/>
              </a:ext>
            </a:extLst>
          </p:cNvPr>
          <p:cNvSpPr>
            <a:spLocks noGrp="1"/>
          </p:cNvSpPr>
          <p:nvPr>
            <p:ph idx="13"/>
          </p:nvPr>
        </p:nvSpPr>
        <p:spPr/>
        <p:txBody>
          <a:bodyPr/>
          <a:lstStyle/>
          <a:p>
            <a:pPr marL="0" indent="0">
              <a:buNone/>
            </a:pPr>
            <a:r>
              <a:rPr lang="en-US" dirty="0">
                <a:sym typeface="Wingdings" panose="05000000000000000000" pitchFamily="2" charset="2"/>
              </a:rPr>
              <a:t></a:t>
            </a:r>
            <a:r>
              <a:rPr lang="en-US" dirty="0"/>
              <a:t>Attended Migrant Funded Summer School: </a:t>
            </a:r>
          </a:p>
          <a:p>
            <a:pPr marL="0" indent="0">
              <a:buNone/>
            </a:pPr>
            <a:r>
              <a:rPr lang="en-US" dirty="0"/>
              <a:t>For now, this box must be checked for any student to count as receiving summer services.  This will probably be eliminated this year as the dates and services checked will allow us to determine if a student should count as receiving a summer service (Instructional or Support).</a:t>
            </a:r>
          </a:p>
          <a:p>
            <a:endParaRPr lang="en-US" dirty="0"/>
          </a:p>
        </p:txBody>
      </p:sp>
      <p:sp>
        <p:nvSpPr>
          <p:cNvPr id="3" name="Slide Number Placeholder 2">
            <a:extLst>
              <a:ext uri="{FF2B5EF4-FFF2-40B4-BE49-F238E27FC236}">
                <a16:creationId xmlns:a16="http://schemas.microsoft.com/office/drawing/2014/main" id="{D3A90D69-B23A-4DEA-B948-B5C2AC4AB2DF}"/>
              </a:ext>
            </a:extLst>
          </p:cNvPr>
          <p:cNvSpPr>
            <a:spLocks noGrp="1"/>
          </p:cNvSpPr>
          <p:nvPr>
            <p:ph type="sldNum" sz="quarter" idx="12"/>
          </p:nvPr>
        </p:nvSpPr>
        <p:spPr/>
        <p:txBody>
          <a:bodyPr/>
          <a:lstStyle/>
          <a:p>
            <a:r>
              <a:rPr lang="en-US" dirty="0"/>
              <a:t> Services in MSIS  | </a:t>
            </a:r>
            <a:fld id="{C26AAFF7-C4D7-4A72-B8FA-A17532192431}" type="slidenum">
              <a:rPr lang="en-US" smtClean="0"/>
              <a:pPr/>
              <a:t>16</a:t>
            </a:fld>
            <a:endParaRPr lang="en-US" dirty="0"/>
          </a:p>
        </p:txBody>
      </p:sp>
      <p:sp>
        <p:nvSpPr>
          <p:cNvPr id="4" name="Title 3">
            <a:extLst>
              <a:ext uri="{FF2B5EF4-FFF2-40B4-BE49-F238E27FC236}">
                <a16:creationId xmlns:a16="http://schemas.microsoft.com/office/drawing/2014/main" id="{740E2285-FD7A-44FD-B63D-1C0A988FE87D}"/>
              </a:ext>
            </a:extLst>
          </p:cNvPr>
          <p:cNvSpPr>
            <a:spLocks noGrp="1"/>
          </p:cNvSpPr>
          <p:nvPr>
            <p:ph type="title"/>
          </p:nvPr>
        </p:nvSpPr>
        <p:spPr/>
        <p:txBody>
          <a:bodyPr/>
          <a:lstStyle/>
          <a:p>
            <a:r>
              <a:rPr lang="en-US" dirty="0"/>
              <a:t>Summer Differences - Attended</a:t>
            </a:r>
          </a:p>
        </p:txBody>
      </p:sp>
    </p:spTree>
    <p:extLst>
      <p:ext uri="{BB962C8B-B14F-4D97-AF65-F5344CB8AC3E}">
        <p14:creationId xmlns:p14="http://schemas.microsoft.com/office/powerpoint/2010/main" val="285831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B18795-6C78-479F-9DD5-7861B733A4EC}"/>
              </a:ext>
            </a:extLst>
          </p:cNvPr>
          <p:cNvSpPr>
            <a:spLocks noGrp="1"/>
          </p:cNvSpPr>
          <p:nvPr>
            <p:ph idx="13"/>
          </p:nvPr>
        </p:nvSpPr>
        <p:spPr/>
        <p:txBody>
          <a:bodyPr/>
          <a:lstStyle/>
          <a:p>
            <a:r>
              <a:rPr lang="en-US" dirty="0"/>
              <a:t>You may wish to make a comment if the student was served through home visits or virtually for credit accrual support, rather than in a traditional summer school.</a:t>
            </a:r>
          </a:p>
          <a:p>
            <a:r>
              <a:rPr lang="en-US" dirty="0"/>
              <a:t>If the student showed up for one day and then disappeared, you might make a note to say this.</a:t>
            </a:r>
          </a:p>
          <a:p>
            <a:endParaRPr lang="en-US" dirty="0"/>
          </a:p>
        </p:txBody>
      </p:sp>
      <p:sp>
        <p:nvSpPr>
          <p:cNvPr id="3" name="Slide Number Placeholder 2">
            <a:extLst>
              <a:ext uri="{FF2B5EF4-FFF2-40B4-BE49-F238E27FC236}">
                <a16:creationId xmlns:a16="http://schemas.microsoft.com/office/drawing/2014/main" id="{98CDF993-6B59-4A48-B4C2-26BC0115694B}"/>
              </a:ext>
            </a:extLst>
          </p:cNvPr>
          <p:cNvSpPr>
            <a:spLocks noGrp="1"/>
          </p:cNvSpPr>
          <p:nvPr>
            <p:ph type="sldNum" sz="quarter" idx="12"/>
          </p:nvPr>
        </p:nvSpPr>
        <p:spPr/>
        <p:txBody>
          <a:bodyPr/>
          <a:lstStyle/>
          <a:p>
            <a:r>
              <a:rPr lang="en-US" dirty="0"/>
              <a:t> Services in MSIS  | </a:t>
            </a:r>
            <a:fld id="{C26AAFF7-C4D7-4A72-B8FA-A17532192431}" type="slidenum">
              <a:rPr lang="en-US" smtClean="0"/>
              <a:pPr/>
              <a:t>17</a:t>
            </a:fld>
            <a:endParaRPr lang="en-US" dirty="0"/>
          </a:p>
        </p:txBody>
      </p:sp>
      <p:sp>
        <p:nvSpPr>
          <p:cNvPr id="4" name="Title 3">
            <a:extLst>
              <a:ext uri="{FF2B5EF4-FFF2-40B4-BE49-F238E27FC236}">
                <a16:creationId xmlns:a16="http://schemas.microsoft.com/office/drawing/2014/main" id="{BF7DEAED-FAD0-4BBE-BBDE-E61FCEDE33F0}"/>
              </a:ext>
            </a:extLst>
          </p:cNvPr>
          <p:cNvSpPr>
            <a:spLocks noGrp="1"/>
          </p:cNvSpPr>
          <p:nvPr>
            <p:ph type="title"/>
          </p:nvPr>
        </p:nvSpPr>
        <p:spPr/>
        <p:txBody>
          <a:bodyPr>
            <a:normAutofit fontScale="90000"/>
          </a:bodyPr>
          <a:lstStyle/>
          <a:p>
            <a:r>
              <a:rPr lang="en-US" dirty="0"/>
              <a:t>Summer Term Differences – Enrollment Comment</a:t>
            </a:r>
          </a:p>
        </p:txBody>
      </p:sp>
    </p:spTree>
    <p:extLst>
      <p:ext uri="{BB962C8B-B14F-4D97-AF65-F5344CB8AC3E}">
        <p14:creationId xmlns:p14="http://schemas.microsoft.com/office/powerpoint/2010/main" val="186778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D66A84-5583-4EE7-A713-06640B6B57F9}"/>
              </a:ext>
            </a:extLst>
          </p:cNvPr>
          <p:cNvSpPr>
            <a:spLocks noGrp="1"/>
          </p:cNvSpPr>
          <p:nvPr>
            <p:ph type="sldNum" sz="quarter" idx="12"/>
          </p:nvPr>
        </p:nvSpPr>
        <p:spPr/>
        <p:txBody>
          <a:bodyPr/>
          <a:lstStyle/>
          <a:p>
            <a:r>
              <a:rPr lang="en-US" dirty="0"/>
              <a:t> Services in MSIS  | </a:t>
            </a:r>
            <a:fld id="{C26AAFF7-C4D7-4A72-B8FA-A17532192431}" type="slidenum">
              <a:rPr lang="en-US" smtClean="0"/>
              <a:pPr/>
              <a:t>18</a:t>
            </a:fld>
            <a:endParaRPr lang="en-US" dirty="0"/>
          </a:p>
        </p:txBody>
      </p:sp>
      <p:sp>
        <p:nvSpPr>
          <p:cNvPr id="5" name="Title 4">
            <a:extLst>
              <a:ext uri="{FF2B5EF4-FFF2-40B4-BE49-F238E27FC236}">
                <a16:creationId xmlns:a16="http://schemas.microsoft.com/office/drawing/2014/main" id="{1B95B051-E7AE-4EDE-B74B-635868ED0A11}"/>
              </a:ext>
            </a:extLst>
          </p:cNvPr>
          <p:cNvSpPr>
            <a:spLocks noGrp="1"/>
          </p:cNvSpPr>
          <p:nvPr>
            <p:ph type="ctrTitle"/>
          </p:nvPr>
        </p:nvSpPr>
        <p:spPr>
          <a:xfrm>
            <a:off x="335435" y="1418990"/>
            <a:ext cx="9144000" cy="1876899"/>
          </a:xfrm>
        </p:spPr>
        <p:txBody>
          <a:bodyPr/>
          <a:lstStyle/>
          <a:p>
            <a:r>
              <a:rPr lang="en-US" dirty="0"/>
              <a:t>Timeline for Services Data Entry</a:t>
            </a:r>
          </a:p>
        </p:txBody>
      </p:sp>
      <p:sp>
        <p:nvSpPr>
          <p:cNvPr id="6" name="Subtitle 5">
            <a:extLst>
              <a:ext uri="{FF2B5EF4-FFF2-40B4-BE49-F238E27FC236}">
                <a16:creationId xmlns:a16="http://schemas.microsoft.com/office/drawing/2014/main" id="{40491484-CE05-4564-AB5E-E2EC094A91A2}"/>
              </a:ext>
            </a:extLst>
          </p:cNvPr>
          <p:cNvSpPr>
            <a:spLocks noGrp="1"/>
          </p:cNvSpPr>
          <p:nvPr>
            <p:ph type="subTitle" idx="1"/>
          </p:nvPr>
        </p:nvSpPr>
        <p:spPr>
          <a:xfrm>
            <a:off x="335435" y="3376797"/>
            <a:ext cx="9144000" cy="473898"/>
          </a:xfrm>
        </p:spPr>
        <p:txBody>
          <a:bodyPr/>
          <a:lstStyle/>
          <a:p>
            <a:r>
              <a:rPr lang="en-US" dirty="0"/>
              <a:t>Avoid the last minute crunch!</a:t>
            </a:r>
          </a:p>
        </p:txBody>
      </p:sp>
    </p:spTree>
    <p:extLst>
      <p:ext uri="{BB962C8B-B14F-4D97-AF65-F5344CB8AC3E}">
        <p14:creationId xmlns:p14="http://schemas.microsoft.com/office/powerpoint/2010/main" val="702129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DAA287-A73C-403B-B6DA-31E53A7DC77C}"/>
              </a:ext>
            </a:extLst>
          </p:cNvPr>
          <p:cNvSpPr>
            <a:spLocks noGrp="1"/>
          </p:cNvSpPr>
          <p:nvPr>
            <p:ph idx="13"/>
          </p:nvPr>
        </p:nvSpPr>
        <p:spPr>
          <a:xfrm>
            <a:off x="617762" y="1444899"/>
            <a:ext cx="10515600" cy="4351338"/>
          </a:xfrm>
        </p:spPr>
        <p:txBody>
          <a:bodyPr>
            <a:normAutofit lnSpcReduction="10000"/>
          </a:bodyPr>
          <a:lstStyle/>
          <a:p>
            <a:r>
              <a:rPr lang="en-US" dirty="0">
                <a:solidFill>
                  <a:srgbClr val="FF0000"/>
                </a:solidFill>
              </a:rPr>
              <a:t>Ideally at the beginning of the year (except 3 year-olds).  </a:t>
            </a:r>
          </a:p>
          <a:p>
            <a:r>
              <a:rPr lang="en-US" dirty="0"/>
              <a:t>Critical to do these within allowed timeframes:</a:t>
            </a:r>
          </a:p>
          <a:p>
            <a:pPr lvl="1">
              <a:buFont typeface="Wingdings" panose="05000000000000000000" pitchFamily="2" charset="2"/>
              <a:buChar char="§"/>
            </a:pPr>
            <a:r>
              <a:rPr lang="en-US" dirty="0"/>
              <a:t>Before 22</a:t>
            </a:r>
            <a:r>
              <a:rPr lang="en-US" baseline="30000" dirty="0"/>
              <a:t>nd</a:t>
            </a:r>
            <a:r>
              <a:rPr lang="en-US" dirty="0"/>
              <a:t> birthday</a:t>
            </a:r>
          </a:p>
          <a:p>
            <a:pPr lvl="1">
              <a:buFont typeface="Wingdings" panose="05000000000000000000" pitchFamily="2" charset="2"/>
              <a:buChar char="§"/>
            </a:pPr>
            <a:r>
              <a:rPr lang="en-US" dirty="0"/>
              <a:t>On or after 3</a:t>
            </a:r>
            <a:r>
              <a:rPr lang="en-US" baseline="30000" dirty="0"/>
              <a:t>rd</a:t>
            </a:r>
            <a:r>
              <a:rPr lang="en-US" dirty="0"/>
              <a:t> birthday (if turning 3)</a:t>
            </a:r>
          </a:p>
          <a:p>
            <a:pPr lvl="1">
              <a:buFont typeface="Wingdings" panose="05000000000000000000" pitchFamily="2" charset="2"/>
              <a:buChar char="§"/>
            </a:pPr>
            <a:r>
              <a:rPr lang="en-US" dirty="0"/>
              <a:t>On or after September 1</a:t>
            </a:r>
            <a:r>
              <a:rPr lang="en-US" baseline="30000" dirty="0"/>
              <a:t>st</a:t>
            </a:r>
            <a:r>
              <a:rPr lang="en-US" dirty="0"/>
              <a:t> (and before 8/31)</a:t>
            </a:r>
          </a:p>
          <a:p>
            <a:pPr lvl="1">
              <a:buFont typeface="Wingdings" panose="05000000000000000000" pitchFamily="2" charset="2"/>
              <a:buChar char="§"/>
            </a:pPr>
            <a:r>
              <a:rPr lang="en-US" dirty="0"/>
              <a:t>Before the End of Eligibility (</a:t>
            </a:r>
            <a:r>
              <a:rPr lang="en-US" dirty="0" err="1"/>
              <a:t>EOE</a:t>
            </a:r>
            <a:r>
              <a:rPr lang="en-US" dirty="0"/>
              <a:t>), Grad, or </a:t>
            </a:r>
            <a:r>
              <a:rPr lang="en-US" dirty="0" err="1"/>
              <a:t>HSE</a:t>
            </a:r>
            <a:r>
              <a:rPr lang="en-US" dirty="0"/>
              <a:t> date</a:t>
            </a:r>
          </a:p>
          <a:p>
            <a:pPr lvl="1">
              <a:buFont typeface="Wingdings" panose="05000000000000000000" pitchFamily="2" charset="2"/>
              <a:buChar char="§"/>
            </a:pPr>
            <a:r>
              <a:rPr lang="en-US" dirty="0"/>
              <a:t>Before the student leaves the district!</a:t>
            </a:r>
          </a:p>
          <a:p>
            <a:endParaRPr lang="en-US" dirty="0"/>
          </a:p>
        </p:txBody>
      </p:sp>
      <p:sp>
        <p:nvSpPr>
          <p:cNvPr id="2" name="Slide Number Placeholder 1">
            <a:extLst>
              <a:ext uri="{FF2B5EF4-FFF2-40B4-BE49-F238E27FC236}">
                <a16:creationId xmlns:a16="http://schemas.microsoft.com/office/drawing/2014/main" id="{7B46BD79-64E6-4D94-93CE-AC9DC0948737}"/>
              </a:ext>
            </a:extLst>
          </p:cNvPr>
          <p:cNvSpPr>
            <a:spLocks noGrp="1"/>
          </p:cNvSpPr>
          <p:nvPr>
            <p:ph type="sldNum" sz="quarter" idx="12"/>
          </p:nvPr>
        </p:nvSpPr>
        <p:spPr/>
        <p:txBody>
          <a:bodyPr/>
          <a:lstStyle/>
          <a:p>
            <a:r>
              <a:rPr lang="en-US" dirty="0"/>
              <a:t> Services in MSIS  | </a:t>
            </a:r>
            <a:fld id="{C26AAFF7-C4D7-4A72-B8FA-A17532192431}" type="slidenum">
              <a:rPr lang="en-US" smtClean="0"/>
              <a:pPr/>
              <a:t>19</a:t>
            </a:fld>
            <a:endParaRPr lang="en-US" dirty="0"/>
          </a:p>
        </p:txBody>
      </p:sp>
      <p:sp>
        <p:nvSpPr>
          <p:cNvPr id="5" name="Title 4">
            <a:extLst>
              <a:ext uri="{FF2B5EF4-FFF2-40B4-BE49-F238E27FC236}">
                <a16:creationId xmlns:a16="http://schemas.microsoft.com/office/drawing/2014/main" id="{A84FCDE3-301B-404E-891A-F415DBA40323}"/>
              </a:ext>
            </a:extLst>
          </p:cNvPr>
          <p:cNvSpPr>
            <a:spLocks noGrp="1"/>
          </p:cNvSpPr>
          <p:nvPr>
            <p:ph type="title"/>
          </p:nvPr>
        </p:nvSpPr>
        <p:spPr/>
        <p:txBody>
          <a:bodyPr/>
          <a:lstStyle/>
          <a:p>
            <a:r>
              <a:rPr lang="en-US" dirty="0"/>
              <a:t>Residency Verification Dates</a:t>
            </a:r>
          </a:p>
        </p:txBody>
      </p:sp>
    </p:spTree>
    <p:extLst>
      <p:ext uri="{BB962C8B-B14F-4D97-AF65-F5344CB8AC3E}">
        <p14:creationId xmlns:p14="http://schemas.microsoft.com/office/powerpoint/2010/main" val="248322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AFDB8-1CF3-4CC0-A22B-3D67A2857C13}"/>
              </a:ext>
            </a:extLst>
          </p:cNvPr>
          <p:cNvSpPr>
            <a:spLocks noGrp="1"/>
          </p:cNvSpPr>
          <p:nvPr>
            <p:ph type="sldNum" sz="quarter" idx="12"/>
          </p:nvPr>
        </p:nvSpPr>
        <p:spPr/>
        <p:txBody>
          <a:bodyPr/>
          <a:lstStyle/>
          <a:p>
            <a:r>
              <a:rPr lang="en-US" dirty="0"/>
              <a:t>Services in MSIS | </a:t>
            </a:r>
            <a:fld id="{C26AAFF7-C4D7-4A72-B8FA-A17532192431}" type="slidenum">
              <a:rPr lang="en-US" smtClean="0"/>
              <a:pPr/>
              <a:t>2</a:t>
            </a:fld>
            <a:endParaRPr lang="en-US" dirty="0"/>
          </a:p>
        </p:txBody>
      </p:sp>
      <p:sp>
        <p:nvSpPr>
          <p:cNvPr id="8" name="Subtitle 7">
            <a:extLst>
              <a:ext uri="{FF2B5EF4-FFF2-40B4-BE49-F238E27FC236}">
                <a16:creationId xmlns:a16="http://schemas.microsoft.com/office/drawing/2014/main" id="{50053DDA-653D-4D4F-B5D0-4139D3DDDDED}"/>
              </a:ext>
            </a:extLst>
          </p:cNvPr>
          <p:cNvSpPr>
            <a:spLocks noGrp="1"/>
          </p:cNvSpPr>
          <p:nvPr>
            <p:ph type="subTitle" idx="1"/>
          </p:nvPr>
        </p:nvSpPr>
        <p:spPr/>
        <p:txBody>
          <a:bodyPr/>
          <a:lstStyle/>
          <a:p>
            <a:r>
              <a:rPr lang="en-US" dirty="0"/>
              <a:t>How to find Services in MSIS</a:t>
            </a:r>
          </a:p>
        </p:txBody>
      </p:sp>
      <p:sp>
        <p:nvSpPr>
          <p:cNvPr id="7" name="Title 6">
            <a:extLst>
              <a:ext uri="{FF2B5EF4-FFF2-40B4-BE49-F238E27FC236}">
                <a16:creationId xmlns:a16="http://schemas.microsoft.com/office/drawing/2014/main" id="{AC9E2ED7-E1A6-43BC-8145-9BEA62AAB065}"/>
              </a:ext>
            </a:extLst>
          </p:cNvPr>
          <p:cNvSpPr>
            <a:spLocks noGrp="1"/>
          </p:cNvSpPr>
          <p:nvPr>
            <p:ph type="ctrTitle"/>
          </p:nvPr>
        </p:nvSpPr>
        <p:spPr/>
        <p:txBody>
          <a:bodyPr/>
          <a:lstStyle/>
          <a:p>
            <a:r>
              <a:rPr lang="en-US" dirty="0"/>
              <a:t>How to Navigate in MSIS</a:t>
            </a:r>
          </a:p>
        </p:txBody>
      </p:sp>
    </p:spTree>
    <p:extLst>
      <p:ext uri="{BB962C8B-B14F-4D97-AF65-F5344CB8AC3E}">
        <p14:creationId xmlns:p14="http://schemas.microsoft.com/office/powerpoint/2010/main" val="2407631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C4F614-2FF3-4956-AA72-3C103EB201C5}"/>
              </a:ext>
            </a:extLst>
          </p:cNvPr>
          <p:cNvSpPr>
            <a:spLocks noGrp="1"/>
          </p:cNvSpPr>
          <p:nvPr>
            <p:ph idx="13"/>
          </p:nvPr>
        </p:nvSpPr>
        <p:spPr/>
        <p:txBody>
          <a:bodyPr/>
          <a:lstStyle/>
          <a:p>
            <a:r>
              <a:rPr lang="en-US" dirty="0"/>
              <a:t>Ideally by </a:t>
            </a:r>
            <a:r>
              <a:rPr lang="en-US" dirty="0">
                <a:solidFill>
                  <a:srgbClr val="FF0000"/>
                </a:solidFill>
              </a:rPr>
              <a:t>October 31 </a:t>
            </a:r>
            <a:r>
              <a:rPr lang="en-US" dirty="0"/>
              <a:t>for returning students</a:t>
            </a:r>
          </a:p>
          <a:p>
            <a:r>
              <a:rPr lang="en-US" dirty="0"/>
              <a:t>Within </a:t>
            </a:r>
            <a:r>
              <a:rPr lang="en-US" dirty="0">
                <a:solidFill>
                  <a:srgbClr val="FF0000"/>
                </a:solidFill>
              </a:rPr>
              <a:t>2 weeks </a:t>
            </a:r>
            <a:r>
              <a:rPr lang="en-US" dirty="0"/>
              <a:t>of being identified for newly identified students</a:t>
            </a:r>
          </a:p>
        </p:txBody>
      </p:sp>
      <p:sp>
        <p:nvSpPr>
          <p:cNvPr id="3" name="Slide Number Placeholder 2">
            <a:extLst>
              <a:ext uri="{FF2B5EF4-FFF2-40B4-BE49-F238E27FC236}">
                <a16:creationId xmlns:a16="http://schemas.microsoft.com/office/drawing/2014/main" id="{954A32DD-3FCB-4275-92F5-32A2AAC50008}"/>
              </a:ext>
            </a:extLst>
          </p:cNvPr>
          <p:cNvSpPr>
            <a:spLocks noGrp="1"/>
          </p:cNvSpPr>
          <p:nvPr>
            <p:ph type="sldNum" sz="quarter" idx="12"/>
          </p:nvPr>
        </p:nvSpPr>
        <p:spPr/>
        <p:txBody>
          <a:bodyPr/>
          <a:lstStyle/>
          <a:p>
            <a:r>
              <a:rPr lang="en-US" dirty="0"/>
              <a:t> Services in MSIS  | </a:t>
            </a:r>
            <a:fld id="{C26AAFF7-C4D7-4A72-B8FA-A17532192431}" type="slidenum">
              <a:rPr lang="en-US" smtClean="0"/>
              <a:pPr/>
              <a:t>20</a:t>
            </a:fld>
            <a:endParaRPr lang="en-US" dirty="0"/>
          </a:p>
        </p:txBody>
      </p:sp>
      <p:sp>
        <p:nvSpPr>
          <p:cNvPr id="4" name="Title 3">
            <a:extLst>
              <a:ext uri="{FF2B5EF4-FFF2-40B4-BE49-F238E27FC236}">
                <a16:creationId xmlns:a16="http://schemas.microsoft.com/office/drawing/2014/main" id="{8520C7B2-EE5E-4DB4-8875-B46CCD7483EE}"/>
              </a:ext>
            </a:extLst>
          </p:cNvPr>
          <p:cNvSpPr>
            <a:spLocks noGrp="1"/>
          </p:cNvSpPr>
          <p:nvPr>
            <p:ph type="title"/>
          </p:nvPr>
        </p:nvSpPr>
        <p:spPr/>
        <p:txBody>
          <a:bodyPr/>
          <a:lstStyle/>
          <a:p>
            <a:r>
              <a:rPr lang="en-US" dirty="0"/>
              <a:t>Priority for Services</a:t>
            </a:r>
          </a:p>
        </p:txBody>
      </p:sp>
    </p:spTree>
    <p:extLst>
      <p:ext uri="{BB962C8B-B14F-4D97-AF65-F5344CB8AC3E}">
        <p14:creationId xmlns:p14="http://schemas.microsoft.com/office/powerpoint/2010/main" val="312491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87C3F9-7A99-4856-8DD1-CC58A02944D3}"/>
              </a:ext>
            </a:extLst>
          </p:cNvPr>
          <p:cNvSpPr>
            <a:spLocks noGrp="1"/>
          </p:cNvSpPr>
          <p:nvPr>
            <p:ph idx="13"/>
          </p:nvPr>
        </p:nvSpPr>
        <p:spPr/>
        <p:txBody>
          <a:bodyPr/>
          <a:lstStyle/>
          <a:p>
            <a:r>
              <a:rPr lang="en-US" dirty="0"/>
              <a:t>Referred, Support, and Instructional Services should be entered as they happen or at </a:t>
            </a:r>
            <a:r>
              <a:rPr lang="en-US" dirty="0">
                <a:solidFill>
                  <a:srgbClr val="FF0000"/>
                </a:solidFill>
              </a:rPr>
              <a:t>least once per month</a:t>
            </a:r>
            <a:r>
              <a:rPr lang="en-US" dirty="0"/>
              <a:t>.</a:t>
            </a:r>
          </a:p>
          <a:p>
            <a:r>
              <a:rPr lang="en-US" dirty="0"/>
              <a:t>These can only be entered once, regardless of how many times they are provided.</a:t>
            </a:r>
          </a:p>
        </p:txBody>
      </p:sp>
      <p:sp>
        <p:nvSpPr>
          <p:cNvPr id="3" name="Slide Number Placeholder 2">
            <a:extLst>
              <a:ext uri="{FF2B5EF4-FFF2-40B4-BE49-F238E27FC236}">
                <a16:creationId xmlns:a16="http://schemas.microsoft.com/office/drawing/2014/main" id="{27FB292F-D078-41F0-86D5-96698ABE06FD}"/>
              </a:ext>
            </a:extLst>
          </p:cNvPr>
          <p:cNvSpPr>
            <a:spLocks noGrp="1"/>
          </p:cNvSpPr>
          <p:nvPr>
            <p:ph type="sldNum" sz="quarter" idx="12"/>
          </p:nvPr>
        </p:nvSpPr>
        <p:spPr/>
        <p:txBody>
          <a:bodyPr/>
          <a:lstStyle/>
          <a:p>
            <a:r>
              <a:rPr lang="en-US" dirty="0"/>
              <a:t> Services in MSIS  | </a:t>
            </a:r>
            <a:fld id="{C26AAFF7-C4D7-4A72-B8FA-A17532192431}" type="slidenum">
              <a:rPr lang="en-US" smtClean="0"/>
              <a:pPr/>
              <a:t>21</a:t>
            </a:fld>
            <a:endParaRPr lang="en-US" dirty="0"/>
          </a:p>
        </p:txBody>
      </p:sp>
      <p:sp>
        <p:nvSpPr>
          <p:cNvPr id="4" name="Title 3">
            <a:extLst>
              <a:ext uri="{FF2B5EF4-FFF2-40B4-BE49-F238E27FC236}">
                <a16:creationId xmlns:a16="http://schemas.microsoft.com/office/drawing/2014/main" id="{865CBA42-A9EE-4E8C-9E90-D77955849209}"/>
              </a:ext>
            </a:extLst>
          </p:cNvPr>
          <p:cNvSpPr>
            <a:spLocks noGrp="1"/>
          </p:cNvSpPr>
          <p:nvPr>
            <p:ph type="title"/>
          </p:nvPr>
        </p:nvSpPr>
        <p:spPr/>
        <p:txBody>
          <a:bodyPr/>
          <a:lstStyle/>
          <a:p>
            <a:r>
              <a:rPr lang="en-US" dirty="0"/>
              <a:t>Regular Term Services</a:t>
            </a:r>
          </a:p>
        </p:txBody>
      </p:sp>
    </p:spTree>
    <p:extLst>
      <p:ext uri="{BB962C8B-B14F-4D97-AF65-F5344CB8AC3E}">
        <p14:creationId xmlns:p14="http://schemas.microsoft.com/office/powerpoint/2010/main" val="278901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E1B82B-3558-4A9A-815D-DB89A0FD317E}"/>
              </a:ext>
            </a:extLst>
          </p:cNvPr>
          <p:cNvSpPr>
            <a:spLocks noGrp="1"/>
          </p:cNvSpPr>
          <p:nvPr>
            <p:ph idx="13"/>
          </p:nvPr>
        </p:nvSpPr>
        <p:spPr/>
        <p:txBody>
          <a:bodyPr>
            <a:normAutofit fontScale="92500"/>
          </a:bodyPr>
          <a:lstStyle/>
          <a:p>
            <a:r>
              <a:rPr lang="en-US" dirty="0"/>
              <a:t>Enter </a:t>
            </a:r>
            <a:r>
              <a:rPr lang="en-US" u="sng" dirty="0"/>
              <a:t>Attendance Begin Date </a:t>
            </a:r>
            <a:r>
              <a:rPr lang="en-US" dirty="0"/>
              <a:t>as soon as summer school starts for those who come the </a:t>
            </a:r>
            <a:r>
              <a:rPr lang="en-US" dirty="0">
                <a:solidFill>
                  <a:srgbClr val="FF0000"/>
                </a:solidFill>
              </a:rPr>
              <a:t>first day </a:t>
            </a:r>
            <a:r>
              <a:rPr lang="en-US" dirty="0"/>
              <a:t>and for </a:t>
            </a:r>
            <a:r>
              <a:rPr lang="en-US" dirty="0">
                <a:solidFill>
                  <a:srgbClr val="FF0000"/>
                </a:solidFill>
              </a:rPr>
              <a:t>new students as soon as they start</a:t>
            </a:r>
            <a:r>
              <a:rPr lang="en-US" dirty="0"/>
              <a:t>.  Do NOT enter dates before students actually attend for at least one day.</a:t>
            </a:r>
          </a:p>
          <a:p>
            <a:r>
              <a:rPr lang="en-US" dirty="0"/>
              <a:t>Enter </a:t>
            </a:r>
            <a:r>
              <a:rPr lang="en-US" u="sng" dirty="0"/>
              <a:t>Attendance End Date </a:t>
            </a:r>
            <a:r>
              <a:rPr lang="en-US" dirty="0"/>
              <a:t>can be entered on the </a:t>
            </a:r>
            <a:r>
              <a:rPr lang="en-US" dirty="0">
                <a:solidFill>
                  <a:srgbClr val="FF0000"/>
                </a:solidFill>
              </a:rPr>
              <a:t>last day of summer school</a:t>
            </a:r>
            <a:r>
              <a:rPr lang="en-US" dirty="0"/>
              <a:t>, using attendance records to capture the last day each child attended.</a:t>
            </a:r>
          </a:p>
        </p:txBody>
      </p:sp>
      <p:sp>
        <p:nvSpPr>
          <p:cNvPr id="3" name="Slide Number Placeholder 2">
            <a:extLst>
              <a:ext uri="{FF2B5EF4-FFF2-40B4-BE49-F238E27FC236}">
                <a16:creationId xmlns:a16="http://schemas.microsoft.com/office/drawing/2014/main" id="{17854A51-B33B-4411-BF3D-24F3EA2D15C8}"/>
              </a:ext>
            </a:extLst>
          </p:cNvPr>
          <p:cNvSpPr>
            <a:spLocks noGrp="1"/>
          </p:cNvSpPr>
          <p:nvPr>
            <p:ph type="sldNum" sz="quarter" idx="12"/>
          </p:nvPr>
        </p:nvSpPr>
        <p:spPr/>
        <p:txBody>
          <a:bodyPr/>
          <a:lstStyle/>
          <a:p>
            <a:r>
              <a:rPr lang="en-US" dirty="0"/>
              <a:t> Services in MSIS  | </a:t>
            </a:r>
            <a:fld id="{C26AAFF7-C4D7-4A72-B8FA-A17532192431}" type="slidenum">
              <a:rPr lang="en-US" smtClean="0"/>
              <a:pPr/>
              <a:t>22</a:t>
            </a:fld>
            <a:endParaRPr lang="en-US" dirty="0"/>
          </a:p>
        </p:txBody>
      </p:sp>
      <p:sp>
        <p:nvSpPr>
          <p:cNvPr id="4" name="Title 3">
            <a:extLst>
              <a:ext uri="{FF2B5EF4-FFF2-40B4-BE49-F238E27FC236}">
                <a16:creationId xmlns:a16="http://schemas.microsoft.com/office/drawing/2014/main" id="{ABC9FEEE-0065-4085-A5B3-ABAB94460777}"/>
              </a:ext>
            </a:extLst>
          </p:cNvPr>
          <p:cNvSpPr>
            <a:spLocks noGrp="1"/>
          </p:cNvSpPr>
          <p:nvPr>
            <p:ph type="title"/>
          </p:nvPr>
        </p:nvSpPr>
        <p:spPr/>
        <p:txBody>
          <a:bodyPr/>
          <a:lstStyle/>
          <a:p>
            <a:r>
              <a:rPr lang="en-US" dirty="0"/>
              <a:t>Summer Term Attendance Dates</a:t>
            </a:r>
          </a:p>
        </p:txBody>
      </p:sp>
    </p:spTree>
    <p:extLst>
      <p:ext uri="{BB962C8B-B14F-4D97-AF65-F5344CB8AC3E}">
        <p14:creationId xmlns:p14="http://schemas.microsoft.com/office/powerpoint/2010/main" val="104859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ABE509-ADB6-4206-865B-26173BA4C195}"/>
              </a:ext>
            </a:extLst>
          </p:cNvPr>
          <p:cNvSpPr>
            <a:spLocks noGrp="1"/>
          </p:cNvSpPr>
          <p:nvPr>
            <p:ph idx="13"/>
          </p:nvPr>
        </p:nvSpPr>
        <p:spPr/>
        <p:txBody>
          <a:bodyPr>
            <a:normAutofit fontScale="92500" lnSpcReduction="10000"/>
          </a:bodyPr>
          <a:lstStyle/>
          <a:p>
            <a:pPr marL="0" indent="0">
              <a:buNone/>
            </a:pPr>
            <a:r>
              <a:rPr lang="en-US" dirty="0"/>
              <a:t>Enter all summer term services as they take place.  </a:t>
            </a:r>
          </a:p>
          <a:p>
            <a:r>
              <a:rPr lang="en-US" u="sng" dirty="0"/>
              <a:t>Instructional Services </a:t>
            </a:r>
            <a:r>
              <a:rPr lang="en-US" dirty="0"/>
              <a:t>can be entered as you enter the Begin Attendance Date.  This will save you some time.</a:t>
            </a:r>
          </a:p>
          <a:p>
            <a:r>
              <a:rPr lang="en-US" u="sng" dirty="0"/>
              <a:t>Support Services </a:t>
            </a:r>
            <a:r>
              <a:rPr lang="en-US" dirty="0"/>
              <a:t>can be entered after the second contact.  </a:t>
            </a:r>
          </a:p>
          <a:p>
            <a:r>
              <a:rPr lang="en-US" u="sng" dirty="0"/>
              <a:t>Referred Services </a:t>
            </a:r>
            <a:r>
              <a:rPr lang="en-US" dirty="0"/>
              <a:t>can be entered when you confirm that the service took place.</a:t>
            </a:r>
          </a:p>
        </p:txBody>
      </p:sp>
      <p:sp>
        <p:nvSpPr>
          <p:cNvPr id="3" name="Slide Number Placeholder 2">
            <a:extLst>
              <a:ext uri="{FF2B5EF4-FFF2-40B4-BE49-F238E27FC236}">
                <a16:creationId xmlns:a16="http://schemas.microsoft.com/office/drawing/2014/main" id="{BE950CBF-3DA6-43A4-84BF-0828872F0BCB}"/>
              </a:ext>
            </a:extLst>
          </p:cNvPr>
          <p:cNvSpPr>
            <a:spLocks noGrp="1"/>
          </p:cNvSpPr>
          <p:nvPr>
            <p:ph type="sldNum" sz="quarter" idx="12"/>
          </p:nvPr>
        </p:nvSpPr>
        <p:spPr/>
        <p:txBody>
          <a:bodyPr/>
          <a:lstStyle/>
          <a:p>
            <a:r>
              <a:rPr lang="en-US" dirty="0"/>
              <a:t> Services in MSIS  | </a:t>
            </a:r>
            <a:fld id="{C26AAFF7-C4D7-4A72-B8FA-A17532192431}" type="slidenum">
              <a:rPr lang="en-US" smtClean="0"/>
              <a:pPr/>
              <a:t>23</a:t>
            </a:fld>
            <a:endParaRPr lang="en-US" dirty="0"/>
          </a:p>
        </p:txBody>
      </p:sp>
      <p:sp>
        <p:nvSpPr>
          <p:cNvPr id="4" name="Title 3">
            <a:extLst>
              <a:ext uri="{FF2B5EF4-FFF2-40B4-BE49-F238E27FC236}">
                <a16:creationId xmlns:a16="http://schemas.microsoft.com/office/drawing/2014/main" id="{1D8D04A9-FCFD-4699-9B80-E2281DC267EC}"/>
              </a:ext>
            </a:extLst>
          </p:cNvPr>
          <p:cNvSpPr>
            <a:spLocks noGrp="1"/>
          </p:cNvSpPr>
          <p:nvPr>
            <p:ph type="title"/>
          </p:nvPr>
        </p:nvSpPr>
        <p:spPr/>
        <p:txBody>
          <a:bodyPr/>
          <a:lstStyle/>
          <a:p>
            <a:r>
              <a:rPr lang="en-US" dirty="0"/>
              <a:t>Summer Term Services</a:t>
            </a:r>
          </a:p>
        </p:txBody>
      </p:sp>
    </p:spTree>
    <p:extLst>
      <p:ext uri="{BB962C8B-B14F-4D97-AF65-F5344CB8AC3E}">
        <p14:creationId xmlns:p14="http://schemas.microsoft.com/office/powerpoint/2010/main" val="2035869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859641-E81A-44F2-9DBD-9E5095C4FCBF}"/>
              </a:ext>
            </a:extLst>
          </p:cNvPr>
          <p:cNvSpPr>
            <a:spLocks noGrp="1"/>
          </p:cNvSpPr>
          <p:nvPr>
            <p:ph idx="13"/>
          </p:nvPr>
        </p:nvSpPr>
        <p:spPr/>
        <p:txBody>
          <a:bodyPr>
            <a:normAutofit lnSpcReduction="10000"/>
          </a:bodyPr>
          <a:lstStyle/>
          <a:p>
            <a:r>
              <a:rPr lang="en-US" dirty="0"/>
              <a:t>No more services can be entered after we roll over the data base in mid-September.</a:t>
            </a:r>
          </a:p>
          <a:p>
            <a:r>
              <a:rPr lang="en-US" dirty="0"/>
              <a:t>Use the Bad Dates report to check that each student has a valid date.  If a student has a “bad date” that will exclude her from counting, it will give the rule that was broken as a reason.  </a:t>
            </a:r>
          </a:p>
          <a:p>
            <a:r>
              <a:rPr lang="en-US" dirty="0"/>
              <a:t>Review each student to make sure that everything is complete before the rollover date.</a:t>
            </a:r>
          </a:p>
        </p:txBody>
      </p:sp>
      <p:sp>
        <p:nvSpPr>
          <p:cNvPr id="3" name="Slide Number Placeholder 2">
            <a:extLst>
              <a:ext uri="{FF2B5EF4-FFF2-40B4-BE49-F238E27FC236}">
                <a16:creationId xmlns:a16="http://schemas.microsoft.com/office/drawing/2014/main" id="{1D7D5D70-23CB-4115-A64B-6BC420A946E3}"/>
              </a:ext>
            </a:extLst>
          </p:cNvPr>
          <p:cNvSpPr>
            <a:spLocks noGrp="1"/>
          </p:cNvSpPr>
          <p:nvPr>
            <p:ph type="sldNum" sz="quarter" idx="12"/>
          </p:nvPr>
        </p:nvSpPr>
        <p:spPr/>
        <p:txBody>
          <a:bodyPr/>
          <a:lstStyle/>
          <a:p>
            <a:r>
              <a:rPr lang="en-US"/>
              <a:t> Services in MSIS  | </a:t>
            </a:r>
            <a:fld id="{C26AAFF7-C4D7-4A72-B8FA-A17532192431}" type="slidenum">
              <a:rPr lang="en-US" smtClean="0"/>
              <a:pPr/>
              <a:t>24</a:t>
            </a:fld>
            <a:endParaRPr lang="en-US" dirty="0"/>
          </a:p>
        </p:txBody>
      </p:sp>
      <p:sp>
        <p:nvSpPr>
          <p:cNvPr id="4" name="Title 3">
            <a:extLst>
              <a:ext uri="{FF2B5EF4-FFF2-40B4-BE49-F238E27FC236}">
                <a16:creationId xmlns:a16="http://schemas.microsoft.com/office/drawing/2014/main" id="{16D59E53-1B69-40CD-86A0-D019BBD45DEA}"/>
              </a:ext>
            </a:extLst>
          </p:cNvPr>
          <p:cNvSpPr>
            <a:spLocks noGrp="1"/>
          </p:cNvSpPr>
          <p:nvPr>
            <p:ph type="title"/>
          </p:nvPr>
        </p:nvSpPr>
        <p:spPr/>
        <p:txBody>
          <a:bodyPr/>
          <a:lstStyle/>
          <a:p>
            <a:r>
              <a:rPr lang="en-US" dirty="0"/>
              <a:t>End of the Year Review</a:t>
            </a:r>
          </a:p>
        </p:txBody>
      </p:sp>
    </p:spTree>
    <p:extLst>
      <p:ext uri="{BB962C8B-B14F-4D97-AF65-F5344CB8AC3E}">
        <p14:creationId xmlns:p14="http://schemas.microsoft.com/office/powerpoint/2010/main" val="181578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p:txBody>
          <a:bodyPr/>
          <a:lstStyle/>
          <a:p>
            <a:r>
              <a:rPr lang="en-US" dirty="0"/>
              <a:t> Technology &amp; MEP | </a:t>
            </a:r>
            <a:fld id="{C26AAFF7-C4D7-4A72-B8FA-A17532192431}" type="slidenum">
              <a:rPr lang="en-US" smtClean="0"/>
              <a:pPr/>
              <a:t>25</a:t>
            </a:fld>
            <a:endParaRPr lang="en-US" dirty="0"/>
          </a:p>
        </p:txBody>
      </p:sp>
      <p:sp>
        <p:nvSpPr>
          <p:cNvPr id="8" name="Subtitle 2">
            <a:extLst>
              <a:ext uri="{FF2B5EF4-FFF2-40B4-BE49-F238E27FC236}">
                <a16:creationId xmlns:a16="http://schemas.microsoft.com/office/drawing/2014/main" id="{D7538FBA-18F4-4927-93B7-763971227007}"/>
              </a:ext>
            </a:extLst>
          </p:cNvPr>
          <p:cNvSpPr txBox="1">
            <a:spLocks/>
          </p:cNvSpPr>
          <p:nvPr/>
        </p:nvSpPr>
        <p:spPr>
          <a:xfrm>
            <a:off x="5034041" y="4607123"/>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Tania </a:t>
            </a:r>
            <a:r>
              <a:rPr lang="en-US" sz="1800" b="1" cap="none" dirty="0" err="1">
                <a:solidFill>
                  <a:srgbClr val="000000"/>
                </a:solidFill>
              </a:rPr>
              <a:t>Scurtu</a:t>
            </a:r>
            <a:r>
              <a:rPr lang="en-US" sz="1800" cap="none" dirty="0">
                <a:solidFill>
                  <a:srgbClr val="000000"/>
                </a:solidFill>
              </a:rPr>
              <a:t>| Migrant Education Admin. Asst.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208.332.6928 </a:t>
            </a:r>
          </a:p>
          <a:p>
            <a:pPr>
              <a:lnSpc>
                <a:spcPct val="110000"/>
              </a:lnSpc>
              <a:spcBef>
                <a:spcPts val="0"/>
              </a:spcBef>
            </a:pPr>
            <a:r>
              <a:rPr lang="en-US" sz="1800" cap="none" dirty="0">
                <a:solidFill>
                  <a:schemeClr val="tx1">
                    <a:lumMod val="90000"/>
                    <a:lumOff val="10000"/>
                  </a:schemeClr>
                </a:solidFill>
                <a:hlinkClick r:id="rId2" tooltip="email address"/>
              </a:rPr>
              <a:t>tscurtu@sde.idaho.gov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7" name="Subtitle 2">
            <a:extLst>
              <a:ext uri="{FF2B5EF4-FFF2-40B4-BE49-F238E27FC236}">
                <a16:creationId xmlns:a16="http://schemas.microsoft.com/office/drawing/2014/main" id="{84DC4C71-1B30-4CCB-AEB3-7492CCEC9318}"/>
              </a:ext>
            </a:extLst>
          </p:cNvPr>
          <p:cNvSpPr txBox="1">
            <a:spLocks/>
          </p:cNvSpPr>
          <p:nvPr/>
        </p:nvSpPr>
        <p:spPr>
          <a:xfrm>
            <a:off x="6096000" y="2291834"/>
            <a:ext cx="5522440"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Julissa Lara </a:t>
            </a:r>
            <a:r>
              <a:rPr lang="en-US" sz="1800" cap="none" dirty="0">
                <a:solidFill>
                  <a:srgbClr val="000000"/>
                </a:solidFill>
              </a:rPr>
              <a:t>| Migrant Education Program Specialist</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208.332.6907 </a:t>
            </a:r>
          </a:p>
          <a:p>
            <a:pPr>
              <a:lnSpc>
                <a:spcPct val="110000"/>
              </a:lnSpc>
              <a:spcBef>
                <a:spcPts val="0"/>
              </a:spcBef>
            </a:pPr>
            <a:r>
              <a:rPr lang="en-US" sz="1800" cap="none" dirty="0">
                <a:solidFill>
                  <a:schemeClr val="tx1">
                    <a:lumMod val="90000"/>
                    <a:lumOff val="10000"/>
                  </a:schemeClr>
                </a:solidFill>
                <a:hlinkClick r:id="rId4" tooltip="email address"/>
              </a:rPr>
              <a:t>jlara@sde.idaho.gov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5266801" cy="17886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sz="1800" b="1" cap="none" dirty="0">
                <a:solidFill>
                  <a:srgbClr val="000000"/>
                </a:solidFill>
              </a:rPr>
              <a:t>Sarah Seamount </a:t>
            </a:r>
            <a:r>
              <a:rPr lang="en-US" sz="1800" cap="none" dirty="0">
                <a:solidFill>
                  <a:srgbClr val="000000"/>
                </a:solidFill>
              </a:rPr>
              <a:t>| Migrant Education Coordinator</a:t>
            </a:r>
          </a:p>
          <a:p>
            <a:pPr>
              <a:lnSpc>
                <a:spcPct val="110000"/>
              </a:lnSpc>
              <a:spcBef>
                <a:spcPts val="0"/>
              </a:spcBef>
            </a:pPr>
            <a:r>
              <a:rPr lang="en-US" sz="1800" cap="none" dirty="0">
                <a:solidFill>
                  <a:srgbClr val="000000"/>
                </a:solidFill>
              </a:rPr>
              <a:t>Idaho State Department of Education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208.332.6958 </a:t>
            </a:r>
          </a:p>
          <a:p>
            <a:pPr>
              <a:lnSpc>
                <a:spcPct val="110000"/>
              </a:lnSpc>
              <a:spcBef>
                <a:spcPts val="0"/>
              </a:spcBef>
            </a:pPr>
            <a:r>
              <a:rPr lang="en-US" sz="1800" cap="none" dirty="0">
                <a:solidFill>
                  <a:schemeClr val="tx1">
                    <a:lumMod val="90000"/>
                    <a:lumOff val="10000"/>
                  </a:schemeClr>
                </a:solidFill>
                <a:hlinkClick r:id="rId5" tooltip="email address"/>
              </a:rPr>
              <a:t>sseamount@sde.idaho.gov</a:t>
            </a:r>
            <a:endParaRPr lang="en-US" sz="1800" cap="none" dirty="0">
              <a:solidFill>
                <a:schemeClr val="tx1">
                  <a:lumMod val="90000"/>
                  <a:lumOff val="10000"/>
                </a:schemeClr>
              </a:solidFill>
            </a:endParaRPr>
          </a:p>
          <a:p>
            <a:pPr>
              <a:lnSpc>
                <a:spcPct val="110000"/>
              </a:lnSpc>
              <a:spcBef>
                <a:spcPts val="0"/>
              </a:spcBef>
            </a:pPr>
            <a:r>
              <a:rPr lang="en-US" sz="1800" cap="none" dirty="0">
                <a:solidFill>
                  <a:schemeClr val="tx1">
                    <a:lumMod val="90000"/>
                    <a:lumOff val="10000"/>
                  </a:schemeClr>
                </a:solidFill>
                <a:hlinkClick r:id="rId3"/>
              </a:rPr>
              <a:t>www.sde.idaho.gov/federal-programs/migrant</a:t>
            </a:r>
            <a:endParaRPr lang="en-US" sz="1800" cap="none" dirty="0">
              <a:solidFill>
                <a:schemeClr val="tx1">
                  <a:lumMod val="90000"/>
                  <a:lumOff val="10000"/>
                </a:schemeClr>
              </a:solidFill>
            </a:endParaRPr>
          </a:p>
        </p:txBody>
      </p:sp>
      <p:pic>
        <p:nvPicPr>
          <p:cNvPr id="3" name="Picture 2">
            <a:extLst>
              <a:ext uri="{FF2B5EF4-FFF2-40B4-BE49-F238E27FC236}">
                <a16:creationId xmlns:a16="http://schemas.microsoft.com/office/drawing/2014/main" id="{AEB4405C-63CD-47D1-8697-6A8A8EBBF0F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295805" y="391692"/>
            <a:ext cx="1476472" cy="1476472"/>
          </a:xfrm>
          <a:prstGeom prst="rect">
            <a:avLst/>
          </a:prstGeom>
        </p:spPr>
      </p:pic>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624125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p:txBody>
          <a:bodyPr/>
          <a:lstStyle/>
          <a:p>
            <a:r>
              <a:rPr lang="en-US" dirty="0"/>
              <a:t>Mini-Training #4: Services in MSIS | </a:t>
            </a:r>
            <a:fld id="{C26AAFF7-C4D7-4A72-B8FA-A17532192431}" type="slidenum">
              <a:rPr lang="en-US" smtClean="0"/>
              <a:pPr/>
              <a:t>3</a:t>
            </a:fld>
            <a:endParaRPr lang="en-US" dirty="0"/>
          </a:p>
        </p:txBody>
      </p:sp>
      <p:sp>
        <p:nvSpPr>
          <p:cNvPr id="7" name="Oval 6" descr="Oval highlighting District Migrant Summary button on the navigation menu">
            <a:extLst>
              <a:ext uri="{FF2B5EF4-FFF2-40B4-BE49-F238E27FC236}">
                <a16:creationId xmlns:a16="http://schemas.microsoft.com/office/drawing/2014/main" id="{A54D69C4-642F-4EE3-9F3B-85748905E1B4}"/>
              </a:ext>
            </a:extLst>
          </p:cNvPr>
          <p:cNvSpPr/>
          <p:nvPr/>
        </p:nvSpPr>
        <p:spPr>
          <a:xfrm>
            <a:off x="7781925" y="3933825"/>
            <a:ext cx="1685925" cy="36512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Content Placeholder 3" descr="Screenshot of the navigation menu on the left side of the page.">
            <a:extLst>
              <a:ext uri="{FF2B5EF4-FFF2-40B4-BE49-F238E27FC236}">
                <a16:creationId xmlns:a16="http://schemas.microsoft.com/office/drawing/2014/main" id="{A172B248-C3AA-4D37-875F-A8AA24488822}"/>
              </a:ext>
            </a:extLst>
          </p:cNvPr>
          <p:cNvPicPr>
            <a:picLocks noGrp="1" noChangeAspect="1"/>
          </p:cNvPicPr>
          <p:nvPr>
            <p:ph sz="half" idx="2"/>
          </p:nvPr>
        </p:nvPicPr>
        <p:blipFill>
          <a:blip r:embed="rId2"/>
          <a:stretch>
            <a:fillRect/>
          </a:stretch>
        </p:blipFill>
        <p:spPr>
          <a:xfrm>
            <a:off x="7772400" y="1713706"/>
            <a:ext cx="1981200" cy="3448050"/>
          </a:xfrm>
          <a:prstGeom prst="rect">
            <a:avLst/>
          </a:prstGeom>
        </p:spPr>
      </p:pic>
      <p:sp>
        <p:nvSpPr>
          <p:cNvPr id="6" name="Content Placeholder 5">
            <a:extLst>
              <a:ext uri="{FF2B5EF4-FFF2-40B4-BE49-F238E27FC236}">
                <a16:creationId xmlns:a16="http://schemas.microsoft.com/office/drawing/2014/main" id="{7EF58DF0-3310-4DBA-9EFB-5212CD7DDFFE}"/>
              </a:ext>
            </a:extLst>
          </p:cNvPr>
          <p:cNvSpPr>
            <a:spLocks noGrp="1"/>
          </p:cNvSpPr>
          <p:nvPr>
            <p:ph sz="half" idx="1"/>
          </p:nvPr>
        </p:nvSpPr>
        <p:spPr/>
        <p:txBody>
          <a:bodyPr/>
          <a:lstStyle/>
          <a:p>
            <a:r>
              <a:rPr lang="en-US" dirty="0"/>
              <a:t>Log into MSIS</a:t>
            </a:r>
          </a:p>
          <a:p>
            <a:r>
              <a:rPr lang="en-US" dirty="0"/>
              <a:t>Click on the District Migrant Summary on the navigation pane (left side of the screen).</a:t>
            </a:r>
          </a:p>
          <a:p>
            <a:r>
              <a:rPr lang="en-US" dirty="0"/>
              <a:t>Select the student.</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lstStyle/>
          <a:p>
            <a:r>
              <a:rPr lang="en-US" dirty="0"/>
              <a:t>Getting into MSIS</a:t>
            </a:r>
          </a:p>
        </p:txBody>
      </p:sp>
    </p:spTree>
    <p:extLst>
      <p:ext uri="{BB962C8B-B14F-4D97-AF65-F5344CB8AC3E}">
        <p14:creationId xmlns:p14="http://schemas.microsoft.com/office/powerpoint/2010/main" val="1152950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D74318-B55C-4E45-B444-16B8F3E92D2C}"/>
              </a:ext>
            </a:extLst>
          </p:cNvPr>
          <p:cNvSpPr>
            <a:spLocks noGrp="1"/>
          </p:cNvSpPr>
          <p:nvPr>
            <p:ph type="sldNum" sz="quarter" idx="12"/>
          </p:nvPr>
        </p:nvSpPr>
        <p:spPr/>
        <p:txBody>
          <a:bodyPr/>
          <a:lstStyle/>
          <a:p>
            <a:r>
              <a:rPr lang="en-US" dirty="0"/>
              <a:t> Services in MSIS  | </a:t>
            </a:r>
            <a:fld id="{C26AAFF7-C4D7-4A72-B8FA-A17532192431}" type="slidenum">
              <a:rPr lang="en-US" smtClean="0"/>
              <a:pPr/>
              <a:t>4</a:t>
            </a:fld>
            <a:endParaRPr lang="en-US" dirty="0"/>
          </a:p>
        </p:txBody>
      </p:sp>
      <p:pic>
        <p:nvPicPr>
          <p:cNvPr id="8" name="Picture 7" descr="Screenshot of the Regular Term tab and Summer Term tab within the Current Year data tab">
            <a:extLst>
              <a:ext uri="{FF2B5EF4-FFF2-40B4-BE49-F238E27FC236}">
                <a16:creationId xmlns:a16="http://schemas.microsoft.com/office/drawing/2014/main" id="{CF0DE4E4-4806-4E56-B4EF-04EB472F370D}"/>
              </a:ext>
            </a:extLst>
          </p:cNvPr>
          <p:cNvPicPr>
            <a:picLocks noChangeAspect="1"/>
          </p:cNvPicPr>
          <p:nvPr/>
        </p:nvPicPr>
        <p:blipFill>
          <a:blip r:embed="rId2"/>
          <a:stretch>
            <a:fillRect/>
          </a:stretch>
        </p:blipFill>
        <p:spPr>
          <a:xfrm>
            <a:off x="7319962" y="4306887"/>
            <a:ext cx="3610083" cy="703263"/>
          </a:xfrm>
          <a:prstGeom prst="rect">
            <a:avLst/>
          </a:prstGeom>
        </p:spPr>
      </p:pic>
      <p:sp>
        <p:nvSpPr>
          <p:cNvPr id="2" name="Content Placeholder 1">
            <a:extLst>
              <a:ext uri="{FF2B5EF4-FFF2-40B4-BE49-F238E27FC236}">
                <a16:creationId xmlns:a16="http://schemas.microsoft.com/office/drawing/2014/main" id="{ED7DD99B-74CC-4B91-BC70-112431ED119E}"/>
              </a:ext>
            </a:extLst>
          </p:cNvPr>
          <p:cNvSpPr>
            <a:spLocks noGrp="1"/>
          </p:cNvSpPr>
          <p:nvPr>
            <p:ph sz="half" idx="1"/>
          </p:nvPr>
        </p:nvSpPr>
        <p:spPr>
          <a:xfrm>
            <a:off x="733424" y="2981326"/>
            <a:ext cx="10296525" cy="2590799"/>
          </a:xfrm>
        </p:spPr>
        <p:txBody>
          <a:bodyPr/>
          <a:lstStyle/>
          <a:p>
            <a:r>
              <a:rPr lang="en-US" dirty="0"/>
              <a:t>Click on Current Year Data on the last tab</a:t>
            </a:r>
          </a:p>
          <a:p>
            <a:r>
              <a:rPr lang="en-US" dirty="0"/>
              <a:t>Select “Regular Term” or “Summer Term”</a:t>
            </a:r>
          </a:p>
          <a:p>
            <a:endParaRPr lang="en-US" dirty="0"/>
          </a:p>
        </p:txBody>
      </p:sp>
      <p:sp>
        <p:nvSpPr>
          <p:cNvPr id="7" name="Oval 6" descr="Oval highlighting the Current Year Data tab on the Child Detail page">
            <a:extLst>
              <a:ext uri="{FF2B5EF4-FFF2-40B4-BE49-F238E27FC236}">
                <a16:creationId xmlns:a16="http://schemas.microsoft.com/office/drawing/2014/main" id="{96F22D5C-ACAB-4AD5-95F0-582A163FBE30}"/>
              </a:ext>
            </a:extLst>
          </p:cNvPr>
          <p:cNvSpPr/>
          <p:nvPr/>
        </p:nvSpPr>
        <p:spPr>
          <a:xfrm>
            <a:off x="8734425" y="1836146"/>
            <a:ext cx="990600" cy="600075"/>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Content Placeholder 5" descr="Screenshot of the tabs on the Child Detail page">
            <a:extLst>
              <a:ext uri="{FF2B5EF4-FFF2-40B4-BE49-F238E27FC236}">
                <a16:creationId xmlns:a16="http://schemas.microsoft.com/office/drawing/2014/main" id="{9899DB64-DE79-4007-B61B-2FFEFF44E7B4}"/>
              </a:ext>
            </a:extLst>
          </p:cNvPr>
          <p:cNvPicPr>
            <a:picLocks noGrp="1" noChangeAspect="1"/>
          </p:cNvPicPr>
          <p:nvPr>
            <p:ph sz="half" idx="2"/>
          </p:nvPr>
        </p:nvPicPr>
        <p:blipFill>
          <a:blip r:embed="rId3"/>
          <a:stretch>
            <a:fillRect/>
          </a:stretch>
        </p:blipFill>
        <p:spPr>
          <a:xfrm>
            <a:off x="1724024" y="1770828"/>
            <a:ext cx="8082001" cy="786231"/>
          </a:xfrm>
          <a:prstGeom prst="rect">
            <a:avLst/>
          </a:prstGeom>
        </p:spPr>
      </p:pic>
      <p:sp>
        <p:nvSpPr>
          <p:cNvPr id="4" name="Title 3">
            <a:extLst>
              <a:ext uri="{FF2B5EF4-FFF2-40B4-BE49-F238E27FC236}">
                <a16:creationId xmlns:a16="http://schemas.microsoft.com/office/drawing/2014/main" id="{955515E5-28A7-42CA-87E2-AA04FBBFC586}"/>
              </a:ext>
            </a:extLst>
          </p:cNvPr>
          <p:cNvSpPr>
            <a:spLocks noGrp="1"/>
          </p:cNvSpPr>
          <p:nvPr>
            <p:ph type="title"/>
          </p:nvPr>
        </p:nvSpPr>
        <p:spPr/>
        <p:txBody>
          <a:bodyPr/>
          <a:lstStyle/>
          <a:p>
            <a:r>
              <a:rPr lang="en-US" dirty="0"/>
              <a:t>Finding Services</a:t>
            </a:r>
          </a:p>
        </p:txBody>
      </p:sp>
    </p:spTree>
    <p:extLst>
      <p:ext uri="{BB962C8B-B14F-4D97-AF65-F5344CB8AC3E}">
        <p14:creationId xmlns:p14="http://schemas.microsoft.com/office/powerpoint/2010/main" val="293441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CE53A5-8671-41D5-8EB3-4B8AD873C9EC}"/>
              </a:ext>
            </a:extLst>
          </p:cNvPr>
          <p:cNvSpPr>
            <a:spLocks noGrp="1"/>
          </p:cNvSpPr>
          <p:nvPr>
            <p:ph type="sldNum" sz="quarter" idx="12"/>
          </p:nvPr>
        </p:nvSpPr>
        <p:spPr/>
        <p:txBody>
          <a:bodyPr/>
          <a:lstStyle/>
          <a:p>
            <a:r>
              <a:rPr lang="en-US" dirty="0"/>
              <a:t> Services in MSIS  | </a:t>
            </a:r>
            <a:fld id="{C26AAFF7-C4D7-4A72-B8FA-A17532192431}" type="slidenum">
              <a:rPr lang="en-US" smtClean="0"/>
              <a:pPr/>
              <a:t>5</a:t>
            </a:fld>
            <a:endParaRPr lang="en-US" dirty="0"/>
          </a:p>
        </p:txBody>
      </p:sp>
      <p:sp>
        <p:nvSpPr>
          <p:cNvPr id="6" name="Title 5">
            <a:extLst>
              <a:ext uri="{FF2B5EF4-FFF2-40B4-BE49-F238E27FC236}">
                <a16:creationId xmlns:a16="http://schemas.microsoft.com/office/drawing/2014/main" id="{8952250B-7114-4562-BC27-B00CEF58869A}"/>
              </a:ext>
            </a:extLst>
          </p:cNvPr>
          <p:cNvSpPr>
            <a:spLocks noGrp="1"/>
          </p:cNvSpPr>
          <p:nvPr>
            <p:ph type="ctrTitle"/>
          </p:nvPr>
        </p:nvSpPr>
        <p:spPr>
          <a:xfrm>
            <a:off x="535460" y="1552101"/>
            <a:ext cx="9144000" cy="1876899"/>
          </a:xfrm>
        </p:spPr>
        <p:txBody>
          <a:bodyPr/>
          <a:lstStyle/>
          <a:p>
            <a:r>
              <a:rPr lang="en-US" dirty="0"/>
              <a:t>How to Complete Regular Term Services</a:t>
            </a:r>
          </a:p>
        </p:txBody>
      </p:sp>
      <p:sp>
        <p:nvSpPr>
          <p:cNvPr id="7" name="Subtitle 6">
            <a:extLst>
              <a:ext uri="{FF2B5EF4-FFF2-40B4-BE49-F238E27FC236}">
                <a16:creationId xmlns:a16="http://schemas.microsoft.com/office/drawing/2014/main" id="{A52EB3FE-46A5-4058-B96F-3B053F0FB17C}"/>
              </a:ext>
            </a:extLst>
          </p:cNvPr>
          <p:cNvSpPr>
            <a:spLocks noGrp="1"/>
          </p:cNvSpPr>
          <p:nvPr>
            <p:ph type="subTitle" idx="1"/>
          </p:nvPr>
        </p:nvSpPr>
        <p:spPr>
          <a:xfrm>
            <a:off x="535460" y="3477563"/>
            <a:ext cx="9144000" cy="473898"/>
          </a:xfrm>
        </p:spPr>
        <p:txBody>
          <a:bodyPr/>
          <a:lstStyle/>
          <a:p>
            <a:r>
              <a:rPr lang="en-US" dirty="0"/>
              <a:t>Regular Term is the regular school year, as opposed to Summer Term</a:t>
            </a:r>
          </a:p>
        </p:txBody>
      </p:sp>
    </p:spTree>
    <p:extLst>
      <p:ext uri="{BB962C8B-B14F-4D97-AF65-F5344CB8AC3E}">
        <p14:creationId xmlns:p14="http://schemas.microsoft.com/office/powerpoint/2010/main" val="106178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C2602C-F34A-4996-A4BB-2C10EA776AE1}"/>
              </a:ext>
            </a:extLst>
          </p:cNvPr>
          <p:cNvSpPr>
            <a:spLocks noGrp="1"/>
          </p:cNvSpPr>
          <p:nvPr>
            <p:ph type="sldNum" sz="quarter" idx="12"/>
          </p:nvPr>
        </p:nvSpPr>
        <p:spPr/>
        <p:txBody>
          <a:bodyPr/>
          <a:lstStyle/>
          <a:p>
            <a:r>
              <a:rPr lang="en-US" dirty="0"/>
              <a:t> Services in MSIS  | </a:t>
            </a:r>
            <a:fld id="{C26AAFF7-C4D7-4A72-B8FA-A17532192431}" type="slidenum">
              <a:rPr lang="en-US" smtClean="0"/>
              <a:pPr/>
              <a:t>6</a:t>
            </a:fld>
            <a:endParaRPr lang="en-US" dirty="0"/>
          </a:p>
        </p:txBody>
      </p:sp>
      <p:pic>
        <p:nvPicPr>
          <p:cNvPr id="8" name="Picture 7" descr="Screenshot of the ISEE Attributes buttons ">
            <a:extLst>
              <a:ext uri="{FF2B5EF4-FFF2-40B4-BE49-F238E27FC236}">
                <a16:creationId xmlns:a16="http://schemas.microsoft.com/office/drawing/2014/main" id="{EC8FCB65-C486-46B7-AE39-0E1E32B33106}"/>
              </a:ext>
            </a:extLst>
          </p:cNvPr>
          <p:cNvPicPr>
            <a:picLocks noChangeAspect="1"/>
          </p:cNvPicPr>
          <p:nvPr/>
        </p:nvPicPr>
        <p:blipFill>
          <a:blip r:embed="rId2"/>
          <a:stretch>
            <a:fillRect/>
          </a:stretch>
        </p:blipFill>
        <p:spPr>
          <a:xfrm>
            <a:off x="3409949" y="3073561"/>
            <a:ext cx="4333875" cy="442232"/>
          </a:xfrm>
          <a:prstGeom prst="rect">
            <a:avLst/>
          </a:prstGeom>
        </p:spPr>
      </p:pic>
      <p:sp>
        <p:nvSpPr>
          <p:cNvPr id="7" name="Content Placeholder 6">
            <a:extLst>
              <a:ext uri="{FF2B5EF4-FFF2-40B4-BE49-F238E27FC236}">
                <a16:creationId xmlns:a16="http://schemas.microsoft.com/office/drawing/2014/main" id="{2A8DD33A-5030-41B9-B506-194414A98C74}"/>
              </a:ext>
            </a:extLst>
          </p:cNvPr>
          <p:cNvSpPr>
            <a:spLocks noGrp="1"/>
          </p:cNvSpPr>
          <p:nvPr>
            <p:ph idx="13"/>
          </p:nvPr>
        </p:nvSpPr>
        <p:spPr/>
        <p:txBody>
          <a:bodyPr/>
          <a:lstStyle/>
          <a:p>
            <a:r>
              <a:rPr lang="en-US" dirty="0"/>
              <a:t>ISEE Attributes:  These are from ISEE, but are useful pieces of information to help you  better serve children.  You cannot change them in MSIS.</a:t>
            </a:r>
          </a:p>
          <a:p>
            <a:endParaRPr lang="en-US" dirty="0"/>
          </a:p>
        </p:txBody>
      </p:sp>
      <p:sp>
        <p:nvSpPr>
          <p:cNvPr id="6" name="Title 5">
            <a:extLst>
              <a:ext uri="{FF2B5EF4-FFF2-40B4-BE49-F238E27FC236}">
                <a16:creationId xmlns:a16="http://schemas.microsoft.com/office/drawing/2014/main" id="{72011008-5664-4EFA-B0D7-64578D49D104}"/>
              </a:ext>
            </a:extLst>
          </p:cNvPr>
          <p:cNvSpPr>
            <a:spLocks noGrp="1"/>
          </p:cNvSpPr>
          <p:nvPr>
            <p:ph type="title"/>
          </p:nvPr>
        </p:nvSpPr>
        <p:spPr/>
        <p:txBody>
          <a:bodyPr/>
          <a:lstStyle/>
          <a:p>
            <a:r>
              <a:rPr lang="en-US" dirty="0"/>
              <a:t>Regular Term – ISEE Attributes</a:t>
            </a:r>
          </a:p>
        </p:txBody>
      </p:sp>
    </p:spTree>
    <p:extLst>
      <p:ext uri="{BB962C8B-B14F-4D97-AF65-F5344CB8AC3E}">
        <p14:creationId xmlns:p14="http://schemas.microsoft.com/office/powerpoint/2010/main" val="54900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274A0-5FD5-4D92-9FBB-CFC9A9267CC5}"/>
              </a:ext>
            </a:extLst>
          </p:cNvPr>
          <p:cNvSpPr>
            <a:spLocks noGrp="1"/>
          </p:cNvSpPr>
          <p:nvPr>
            <p:ph idx="13"/>
          </p:nvPr>
        </p:nvSpPr>
        <p:spPr/>
        <p:txBody>
          <a:bodyPr>
            <a:normAutofit lnSpcReduction="10000"/>
          </a:bodyPr>
          <a:lstStyle/>
          <a:p>
            <a:r>
              <a:rPr lang="en-US" dirty="0"/>
              <a:t>This is a critical piece of data you collect each year. </a:t>
            </a:r>
          </a:p>
          <a:p>
            <a:r>
              <a:rPr lang="en-US" dirty="0"/>
              <a:t>This date represents a date you spoke with the parent and confirmed that they were residing in Idaho. (Best practice.)</a:t>
            </a:r>
          </a:p>
          <a:p>
            <a:r>
              <a:rPr lang="en-US" dirty="0"/>
              <a:t>This date may also represent a date that the student was enrolled in school and not absent.  (Distant 2</a:t>
            </a:r>
            <a:r>
              <a:rPr lang="en-US" baseline="30000" dirty="0"/>
              <a:t>nd</a:t>
            </a:r>
            <a:r>
              <a:rPr lang="en-US" dirty="0"/>
              <a:t> best.)</a:t>
            </a:r>
          </a:p>
        </p:txBody>
      </p:sp>
      <p:sp>
        <p:nvSpPr>
          <p:cNvPr id="3" name="Slide Number Placeholder 2">
            <a:extLst>
              <a:ext uri="{FF2B5EF4-FFF2-40B4-BE49-F238E27FC236}">
                <a16:creationId xmlns:a16="http://schemas.microsoft.com/office/drawing/2014/main" id="{4FD334C3-B1E9-4B54-B40B-52A02F4A8268}"/>
              </a:ext>
            </a:extLst>
          </p:cNvPr>
          <p:cNvSpPr>
            <a:spLocks noGrp="1"/>
          </p:cNvSpPr>
          <p:nvPr>
            <p:ph type="sldNum" sz="quarter" idx="12"/>
          </p:nvPr>
        </p:nvSpPr>
        <p:spPr/>
        <p:txBody>
          <a:bodyPr/>
          <a:lstStyle/>
          <a:p>
            <a:r>
              <a:rPr lang="en-US" dirty="0"/>
              <a:t> Services in MSIS  | </a:t>
            </a:r>
            <a:fld id="{C26AAFF7-C4D7-4A72-B8FA-A17532192431}" type="slidenum">
              <a:rPr lang="en-US" smtClean="0"/>
              <a:pPr/>
              <a:t>7</a:t>
            </a:fld>
            <a:endParaRPr lang="en-US" dirty="0"/>
          </a:p>
        </p:txBody>
      </p:sp>
      <p:sp>
        <p:nvSpPr>
          <p:cNvPr id="4" name="Title 3">
            <a:extLst>
              <a:ext uri="{FF2B5EF4-FFF2-40B4-BE49-F238E27FC236}">
                <a16:creationId xmlns:a16="http://schemas.microsoft.com/office/drawing/2014/main" id="{C3C54E00-0420-40DE-8FA3-832731854584}"/>
              </a:ext>
            </a:extLst>
          </p:cNvPr>
          <p:cNvSpPr>
            <a:spLocks noGrp="1"/>
          </p:cNvSpPr>
          <p:nvPr>
            <p:ph type="title"/>
          </p:nvPr>
        </p:nvSpPr>
        <p:spPr/>
        <p:txBody>
          <a:bodyPr/>
          <a:lstStyle/>
          <a:p>
            <a:r>
              <a:rPr lang="en-US" dirty="0"/>
              <a:t>Regular Term – Verification Date</a:t>
            </a:r>
          </a:p>
        </p:txBody>
      </p:sp>
    </p:spTree>
    <p:extLst>
      <p:ext uri="{BB962C8B-B14F-4D97-AF65-F5344CB8AC3E}">
        <p14:creationId xmlns:p14="http://schemas.microsoft.com/office/powerpoint/2010/main" val="236077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85F1A0-2D02-4960-BA23-F8F1964C24A2}"/>
              </a:ext>
            </a:extLst>
          </p:cNvPr>
          <p:cNvSpPr>
            <a:spLocks noGrp="1"/>
          </p:cNvSpPr>
          <p:nvPr>
            <p:ph type="sldNum" sz="quarter" idx="12"/>
          </p:nvPr>
        </p:nvSpPr>
        <p:spPr/>
        <p:txBody>
          <a:bodyPr/>
          <a:lstStyle/>
          <a:p>
            <a:r>
              <a:rPr lang="en-US" dirty="0"/>
              <a:t> Services in MSIS  | </a:t>
            </a:r>
            <a:fld id="{C26AAFF7-C4D7-4A72-B8FA-A17532192431}" type="slidenum">
              <a:rPr lang="en-US" smtClean="0"/>
              <a:pPr/>
              <a:t>8</a:t>
            </a:fld>
            <a:endParaRPr lang="en-US" dirty="0"/>
          </a:p>
        </p:txBody>
      </p:sp>
      <p:sp>
        <p:nvSpPr>
          <p:cNvPr id="4" name="Title 3">
            <a:extLst>
              <a:ext uri="{FF2B5EF4-FFF2-40B4-BE49-F238E27FC236}">
                <a16:creationId xmlns:a16="http://schemas.microsoft.com/office/drawing/2014/main" id="{9818CD7D-68D6-4BB7-93DE-4E0EEC9C0E22}"/>
              </a:ext>
            </a:extLst>
          </p:cNvPr>
          <p:cNvSpPr>
            <a:spLocks noGrp="1"/>
          </p:cNvSpPr>
          <p:nvPr>
            <p:ph type="title"/>
          </p:nvPr>
        </p:nvSpPr>
        <p:spPr/>
        <p:txBody>
          <a:bodyPr/>
          <a:lstStyle/>
          <a:p>
            <a:r>
              <a:rPr lang="en-US" dirty="0"/>
              <a:t>Residency Verification Date Rules</a:t>
            </a:r>
          </a:p>
        </p:txBody>
      </p:sp>
      <p:sp>
        <p:nvSpPr>
          <p:cNvPr id="5" name="Content Placeholder 4">
            <a:extLst>
              <a:ext uri="{FF2B5EF4-FFF2-40B4-BE49-F238E27FC236}">
                <a16:creationId xmlns:a16="http://schemas.microsoft.com/office/drawing/2014/main" id="{215D4412-F2A1-47A3-90A4-C4AE1B3066DA}"/>
              </a:ext>
            </a:extLst>
          </p:cNvPr>
          <p:cNvSpPr>
            <a:spLocks noGrp="1"/>
          </p:cNvSpPr>
          <p:nvPr>
            <p:ph idx="13"/>
          </p:nvPr>
        </p:nvSpPr>
        <p:spPr>
          <a:xfrm>
            <a:off x="750888" y="1339850"/>
            <a:ext cx="10515600" cy="4351338"/>
          </a:xfrm>
        </p:spPr>
        <p:txBody>
          <a:bodyPr>
            <a:normAutofit/>
          </a:bodyPr>
          <a:lstStyle/>
          <a:p>
            <a:r>
              <a:rPr lang="en-US" dirty="0"/>
              <a:t>Must be on or after the 3</a:t>
            </a:r>
            <a:r>
              <a:rPr lang="en-US" baseline="30000" dirty="0"/>
              <a:t>rd</a:t>
            </a:r>
            <a:r>
              <a:rPr lang="en-US" dirty="0"/>
              <a:t> birthday (if turning 3).</a:t>
            </a:r>
          </a:p>
          <a:p>
            <a:r>
              <a:rPr lang="en-US" dirty="0"/>
              <a:t>Must be before 22</a:t>
            </a:r>
            <a:r>
              <a:rPr lang="en-US" baseline="30000" dirty="0"/>
              <a:t>nd</a:t>
            </a:r>
            <a:r>
              <a:rPr lang="en-US" dirty="0"/>
              <a:t> birthday.</a:t>
            </a:r>
          </a:p>
          <a:p>
            <a:r>
              <a:rPr lang="en-US" dirty="0"/>
              <a:t>Must be before the End of Eligibility and before graduating or getting a GED.</a:t>
            </a:r>
          </a:p>
          <a:p>
            <a:r>
              <a:rPr lang="en-US" dirty="0"/>
              <a:t>Must be on or after September 1</a:t>
            </a:r>
            <a:r>
              <a:rPr lang="en-US" baseline="30000" dirty="0"/>
              <a:t>st</a:t>
            </a:r>
            <a:r>
              <a:rPr lang="en-US" dirty="0"/>
              <a:t> for the current school year.</a:t>
            </a:r>
          </a:p>
        </p:txBody>
      </p:sp>
    </p:spTree>
    <p:extLst>
      <p:ext uri="{BB962C8B-B14F-4D97-AF65-F5344CB8AC3E}">
        <p14:creationId xmlns:p14="http://schemas.microsoft.com/office/powerpoint/2010/main" val="359364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4B0ED-2F19-4BA6-A9F5-655A929E1AC7}"/>
              </a:ext>
            </a:extLst>
          </p:cNvPr>
          <p:cNvSpPr>
            <a:spLocks noGrp="1"/>
          </p:cNvSpPr>
          <p:nvPr>
            <p:ph type="sldNum" sz="quarter" idx="12"/>
          </p:nvPr>
        </p:nvSpPr>
        <p:spPr/>
        <p:txBody>
          <a:bodyPr/>
          <a:lstStyle/>
          <a:p>
            <a:r>
              <a:rPr lang="en-US" dirty="0"/>
              <a:t> Services in MSIS  | </a:t>
            </a:r>
            <a:fld id="{C26AAFF7-C4D7-4A72-B8FA-A17532192431}" type="slidenum">
              <a:rPr lang="en-US" smtClean="0"/>
              <a:pPr/>
              <a:t>9</a:t>
            </a:fld>
            <a:endParaRPr lang="en-US" dirty="0"/>
          </a:p>
        </p:txBody>
      </p:sp>
      <p:pic>
        <p:nvPicPr>
          <p:cNvPr id="5" name="Picture 4" descr="Screenshot of the MEP Project Type and Continuation of  Services section in the Regular Term tab">
            <a:extLst>
              <a:ext uri="{FF2B5EF4-FFF2-40B4-BE49-F238E27FC236}">
                <a16:creationId xmlns:a16="http://schemas.microsoft.com/office/drawing/2014/main" id="{B8CDC4F1-5FBA-49E7-A994-ED25C528550F}"/>
              </a:ext>
            </a:extLst>
          </p:cNvPr>
          <p:cNvPicPr>
            <a:picLocks noChangeAspect="1"/>
          </p:cNvPicPr>
          <p:nvPr/>
        </p:nvPicPr>
        <p:blipFill>
          <a:blip r:embed="rId2"/>
          <a:stretch>
            <a:fillRect/>
          </a:stretch>
        </p:blipFill>
        <p:spPr>
          <a:xfrm>
            <a:off x="7319962" y="4038600"/>
            <a:ext cx="2809875" cy="1924050"/>
          </a:xfrm>
          <a:prstGeom prst="rect">
            <a:avLst/>
          </a:prstGeom>
        </p:spPr>
      </p:pic>
      <p:sp>
        <p:nvSpPr>
          <p:cNvPr id="6" name="Oval 5" descr="Oval Highlighting the MEP Project Type and Continuation of Services information in the Regular Term tab">
            <a:extLst>
              <a:ext uri="{FF2B5EF4-FFF2-40B4-BE49-F238E27FC236}">
                <a16:creationId xmlns:a16="http://schemas.microsoft.com/office/drawing/2014/main" id="{52EA0E66-9D3A-43FF-BBCD-1A6A34847419}"/>
              </a:ext>
            </a:extLst>
          </p:cNvPr>
          <p:cNvSpPr/>
          <p:nvPr/>
        </p:nvSpPr>
        <p:spPr>
          <a:xfrm>
            <a:off x="7119937" y="3857625"/>
            <a:ext cx="3119438" cy="83793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4BF092B-471E-4F52-97FA-9F9AD0D30477}"/>
              </a:ext>
            </a:extLst>
          </p:cNvPr>
          <p:cNvSpPr>
            <a:spLocks noGrp="1"/>
          </p:cNvSpPr>
          <p:nvPr>
            <p:ph idx="13"/>
          </p:nvPr>
        </p:nvSpPr>
        <p:spPr/>
        <p:txBody>
          <a:bodyPr/>
          <a:lstStyle/>
          <a:p>
            <a:r>
              <a:rPr lang="en-US" dirty="0"/>
              <a:t>MEP Project Types: All projects in Idaho are School-based, so this is pre-filled.</a:t>
            </a:r>
          </a:p>
          <a:p>
            <a:r>
              <a:rPr lang="en-US" dirty="0"/>
              <a:t>Continuation of Services:  This is from the student row in the District Migrant Summary and cannot be changed here.</a:t>
            </a:r>
          </a:p>
        </p:txBody>
      </p:sp>
      <p:sp>
        <p:nvSpPr>
          <p:cNvPr id="4" name="Title 3">
            <a:extLst>
              <a:ext uri="{FF2B5EF4-FFF2-40B4-BE49-F238E27FC236}">
                <a16:creationId xmlns:a16="http://schemas.microsoft.com/office/drawing/2014/main" id="{750071AB-5876-4D91-A820-32923A4CB94A}"/>
              </a:ext>
            </a:extLst>
          </p:cNvPr>
          <p:cNvSpPr>
            <a:spLocks noGrp="1"/>
          </p:cNvSpPr>
          <p:nvPr>
            <p:ph type="title"/>
          </p:nvPr>
        </p:nvSpPr>
        <p:spPr/>
        <p:txBody>
          <a:bodyPr/>
          <a:lstStyle/>
          <a:p>
            <a:r>
              <a:rPr lang="en-US" dirty="0"/>
              <a:t>Project Type &amp; Continuation of Services</a:t>
            </a:r>
          </a:p>
        </p:txBody>
      </p:sp>
    </p:spTree>
    <p:extLst>
      <p:ext uri="{BB962C8B-B14F-4D97-AF65-F5344CB8AC3E}">
        <p14:creationId xmlns:p14="http://schemas.microsoft.com/office/powerpoint/2010/main" val="1401918565"/>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12777</TotalTime>
  <Words>1471</Words>
  <Application>Microsoft Office PowerPoint</Application>
  <PresentationFormat>Widescreen</PresentationFormat>
  <Paragraphs>128</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Cambria</vt:lpstr>
      <vt:lpstr>Open Sans</vt:lpstr>
      <vt:lpstr>Open Sans Light</vt:lpstr>
      <vt:lpstr>Open Sans Semibold</vt:lpstr>
      <vt:lpstr>Wingdings</vt:lpstr>
      <vt:lpstr>1_Office Theme</vt:lpstr>
      <vt:lpstr>Migrant Services in MSIS</vt:lpstr>
      <vt:lpstr>How to Navigate in MSIS</vt:lpstr>
      <vt:lpstr>Getting into MSIS</vt:lpstr>
      <vt:lpstr>Finding Services</vt:lpstr>
      <vt:lpstr>How to Complete Regular Term Services</vt:lpstr>
      <vt:lpstr>Regular Term – ISEE Attributes</vt:lpstr>
      <vt:lpstr>Regular Term – Verification Date</vt:lpstr>
      <vt:lpstr>Residency Verification Date Rules</vt:lpstr>
      <vt:lpstr>Project Type &amp; Continuation of Services</vt:lpstr>
      <vt:lpstr>Regular Term – Odds and Ends</vt:lpstr>
      <vt:lpstr>Regular Term – Instructional Services</vt:lpstr>
      <vt:lpstr>Regular Term – Support Services</vt:lpstr>
      <vt:lpstr> Regular Term – Enrollment Comment</vt:lpstr>
      <vt:lpstr>How to Complete Summer Term Services</vt:lpstr>
      <vt:lpstr>Summer Term Differences - Dates</vt:lpstr>
      <vt:lpstr>Summer Differences - Attended</vt:lpstr>
      <vt:lpstr>Summer Term Differences – Enrollment Comment</vt:lpstr>
      <vt:lpstr>Timeline for Services Data Entry</vt:lpstr>
      <vt:lpstr>Residency Verification Dates</vt:lpstr>
      <vt:lpstr>Priority for Services</vt:lpstr>
      <vt:lpstr>Regular Term Services</vt:lpstr>
      <vt:lpstr>Summer Term Attendance Dates</vt:lpstr>
      <vt:lpstr>Summer Term Services</vt:lpstr>
      <vt:lpstr>End of the Year Review</vt:lpstr>
      <vt:lpstr>Questions?</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Webinar-Migrant Services in MSIS</dc:title>
  <dc:subject>Idaho Child Nutrition Programs</dc:subject>
  <dc:creator>Idaho Child Nutrition Programs</dc:creator>
  <cp:lastModifiedBy>Brad Starks</cp:lastModifiedBy>
  <cp:revision>292</cp:revision>
  <cp:lastPrinted>2019-09-24T19:52:16Z</cp:lastPrinted>
  <dcterms:created xsi:type="dcterms:W3CDTF">2014-05-22T16:02:36Z</dcterms:created>
  <dcterms:modified xsi:type="dcterms:W3CDTF">2022-02-07T22:03:11Z</dcterms:modified>
</cp:coreProperties>
</file>