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21"/>
  </p:notesMasterIdLst>
  <p:sldIdLst>
    <p:sldId id="256" r:id="rId2"/>
    <p:sldId id="260" r:id="rId3"/>
    <p:sldId id="257" r:id="rId4"/>
    <p:sldId id="258" r:id="rId5"/>
    <p:sldId id="261" r:id="rId6"/>
    <p:sldId id="262" r:id="rId7"/>
    <p:sldId id="263" r:id="rId8"/>
    <p:sldId id="264" r:id="rId9"/>
    <p:sldId id="265" r:id="rId10"/>
    <p:sldId id="266" r:id="rId11"/>
    <p:sldId id="267" r:id="rId12"/>
    <p:sldId id="268" r:id="rId13"/>
    <p:sldId id="269" r:id="rId14"/>
    <p:sldId id="270" r:id="rId15"/>
    <p:sldId id="273" r:id="rId16"/>
    <p:sldId id="272" r:id="rId17"/>
    <p:sldId id="271" r:id="rId18"/>
    <p:sldId id="274" r:id="rId19"/>
    <p:sldId id="280"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2F55"/>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5145" autoAdjust="0"/>
  </p:normalViewPr>
  <p:slideViewPr>
    <p:cSldViewPr snapToGrid="0">
      <p:cViewPr varScale="1">
        <p:scale>
          <a:sx n="78" d="100"/>
          <a:sy n="78" d="100"/>
        </p:scale>
        <p:origin x="108" y="4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6/22/2022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Fidelity of Strategy Implementation|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Fidelity of Strategy Implementation|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Fidelity of Strategy Implementation|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Fidelity of Strategy Implementation|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Fidelity of Strategy Implementation|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Fidelity of Strategy Implementation|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de.idaho.gov/federal-programs/migrant/index.html" TargetMode="External"/><Relationship Id="rId2" Type="http://schemas.openxmlformats.org/officeDocument/2006/relationships/hyperlink" Target="mailto:tscurtu@sde.idaho.gov" TargetMode="Externa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hyperlink" Target="mailto:sseamount@sde.idaho.gov" TargetMode="External"/><Relationship Id="rId4" Type="http://schemas.openxmlformats.org/officeDocument/2006/relationships/hyperlink" Target="mailto:jlara@sde.idaho.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81556938-7756-42A3-BA06-9DAF1F76B36A}" type="datetime1">
              <a:rPr lang="en-US" noProof="0" smtClean="0"/>
              <a:pPr lvl="0"/>
              <a:t>6/22/2022</a:t>
            </a:fld>
            <a:endParaRPr lang="en-US" noProof="0" dirty="0"/>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535460" y="4088857"/>
            <a:ext cx="9144000" cy="473898"/>
          </a:xfrm>
        </p:spPr>
        <p:txBody>
          <a:bodyPr/>
          <a:lstStyle/>
          <a:p>
            <a:r>
              <a:rPr lang="en-US" b="1" dirty="0"/>
              <a:t>Overview, Scoring, and Reporting</a:t>
            </a:r>
          </a:p>
          <a:p>
            <a:endParaRPr lang="en-US" dirty="0"/>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a:xfrm>
            <a:off x="535460" y="2060223"/>
            <a:ext cx="9144000" cy="1876899"/>
          </a:xfrm>
        </p:spPr>
        <p:txBody>
          <a:bodyPr/>
          <a:lstStyle/>
          <a:p>
            <a:r>
              <a:rPr lang="en-US" dirty="0">
                <a:effectLst>
                  <a:outerShdw blurRad="38100" dist="38100" dir="2700000" algn="tl">
                    <a:srgbClr val="000000">
                      <a:alpha val="43137"/>
                    </a:srgbClr>
                  </a:outerShdw>
                </a:effectLst>
              </a:rPr>
              <a:t>Migrant Education</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Fidelity of Strategy</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Implementation (</a:t>
            </a:r>
            <a:r>
              <a:rPr lang="en-US" dirty="0" err="1">
                <a:effectLst>
                  <a:outerShdw blurRad="38100" dist="38100" dir="2700000" algn="tl">
                    <a:srgbClr val="000000">
                      <a:alpha val="43137"/>
                    </a:srgbClr>
                  </a:outerShdw>
                </a:effectLst>
              </a:rPr>
              <a:t>FSI</a:t>
            </a:r>
            <a:r>
              <a:rPr lang="en-US" dirty="0">
                <a:effectLst>
                  <a:outerShdw blurRad="38100" dist="38100" dir="2700000" algn="tl">
                    <a:srgbClr val="000000">
                      <a:alpha val="43137"/>
                    </a:srgbClr>
                  </a:outerShdw>
                </a:effectLst>
              </a:rPr>
              <a:t>) Tool</a:t>
            </a:r>
            <a:endParaRPr lang="en-US" dirty="0"/>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F23EDB-731A-4FFD-9F26-3E3C6CC2C7EF}"/>
              </a:ext>
            </a:extLst>
          </p:cNvPr>
          <p:cNvSpPr>
            <a:spLocks noGrp="1"/>
          </p:cNvSpPr>
          <p:nvPr>
            <p:ph idx="13"/>
          </p:nvPr>
        </p:nvSpPr>
        <p:spPr/>
        <p:txBody>
          <a:bodyPr>
            <a:normAutofit fontScale="92500" lnSpcReduction="20000"/>
          </a:bodyPr>
          <a:lstStyle/>
          <a:p>
            <a:pPr>
              <a:lnSpc>
                <a:spcPct val="100000"/>
              </a:lnSpc>
            </a:pPr>
            <a:r>
              <a:rPr lang="en-US" b="1" u="sng" dirty="0">
                <a:ea typeface="Calibri Light" panose="020F0302020204030204" pitchFamily="34" charset="0"/>
                <a:cs typeface="Arial" panose="020B0604020202020204" pitchFamily="34" charset="0"/>
              </a:rPr>
              <a:t>Strategy 3.2:</a:t>
            </a:r>
            <a:r>
              <a:rPr lang="en-US" dirty="0">
                <a:ea typeface="Calibri Light" panose="020F0302020204030204" pitchFamily="34" charset="0"/>
                <a:cs typeface="Arial" panose="020B0604020202020204" pitchFamily="34" charset="0"/>
              </a:rPr>
              <a:t> </a:t>
            </a:r>
            <a:r>
              <a:rPr lang="en-US" b="1" dirty="0">
                <a:solidFill>
                  <a:schemeClr val="bg2">
                    <a:lumMod val="50000"/>
                  </a:schemeClr>
                </a:solidFill>
                <a:cs typeface="Arial" panose="020B0604020202020204" pitchFamily="34" charset="0"/>
              </a:rPr>
              <a:t>Coordinate/provide services for OSY/dropouts </a:t>
            </a:r>
            <a:r>
              <a:rPr lang="en-US" dirty="0">
                <a:cs typeface="Arial" panose="020B0604020202020204" pitchFamily="34" charset="0"/>
              </a:rPr>
              <a:t>to support continuing education and career readiness </a:t>
            </a:r>
            <a:r>
              <a:rPr lang="en-US" dirty="0">
                <a:ea typeface="Calibri Light" panose="020F0302020204030204" pitchFamily="34" charset="0"/>
                <a:cs typeface="Arial" panose="020B0604020202020204" pitchFamily="34" charset="0"/>
              </a:rPr>
              <a:t>(e.g., contact OSY/dropouts using school records, MSIX Missed Enrollment Report, MSIS Discrepancy Report; conduct exit interviews; provide educational counseling; provide supplies and services to H2A and Here to Work OSY; provide referrals to agencies and organizations that also serve migratory students and families).</a:t>
            </a:r>
            <a:endParaRPr lang="en-US" dirty="0">
              <a:ea typeface="Calibri" panose="020F0502020204030204" pitchFamily="34" charset="0"/>
              <a:cs typeface="Times New Roman" panose="02020603050405020304" pitchFamily="18" charset="0"/>
            </a:endParaRPr>
          </a:p>
          <a:p>
            <a:pPr>
              <a:lnSpc>
                <a:spcPct val="100000"/>
              </a:lnSpc>
            </a:pPr>
            <a:endParaRPr lang="en-US" dirty="0"/>
          </a:p>
        </p:txBody>
      </p:sp>
      <p:sp>
        <p:nvSpPr>
          <p:cNvPr id="3" name="Slide Number Placeholder 2">
            <a:extLst>
              <a:ext uri="{FF2B5EF4-FFF2-40B4-BE49-F238E27FC236}">
                <a16:creationId xmlns:a16="http://schemas.microsoft.com/office/drawing/2014/main" id="{4DEA7522-30E7-45CA-923F-29A6DE843705}"/>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10</a:t>
            </a:fld>
            <a:endParaRPr lang="en-US" dirty="0"/>
          </a:p>
        </p:txBody>
      </p:sp>
      <p:sp>
        <p:nvSpPr>
          <p:cNvPr id="4" name="Title 3">
            <a:extLst>
              <a:ext uri="{FF2B5EF4-FFF2-40B4-BE49-F238E27FC236}">
                <a16:creationId xmlns:a16="http://schemas.microsoft.com/office/drawing/2014/main" id="{111BAD6B-93D1-4CCA-AAFE-E518CD6E062F}"/>
              </a:ext>
            </a:extLst>
          </p:cNvPr>
          <p:cNvSpPr>
            <a:spLocks noGrp="1"/>
          </p:cNvSpPr>
          <p:nvPr>
            <p:ph type="title"/>
          </p:nvPr>
        </p:nvSpPr>
        <p:spPr/>
        <p:txBody>
          <a:bodyPr/>
          <a:lstStyle/>
          <a:p>
            <a:r>
              <a:rPr lang="en-US" dirty="0"/>
              <a:t>HS Graduation/Services to OSY (cont.)</a:t>
            </a:r>
          </a:p>
        </p:txBody>
      </p:sp>
    </p:spTree>
    <p:extLst>
      <p:ext uri="{BB962C8B-B14F-4D97-AF65-F5344CB8AC3E}">
        <p14:creationId xmlns:p14="http://schemas.microsoft.com/office/powerpoint/2010/main" val="334145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994126-0698-4FF7-A6DD-43ACA609A72F}"/>
              </a:ext>
            </a:extLst>
          </p:cNvPr>
          <p:cNvSpPr>
            <a:spLocks noGrp="1"/>
          </p:cNvSpPr>
          <p:nvPr>
            <p:ph idx="13"/>
          </p:nvPr>
        </p:nvSpPr>
        <p:spPr>
          <a:xfrm>
            <a:off x="751112" y="1340124"/>
            <a:ext cx="10515600" cy="4576044"/>
          </a:xfrm>
        </p:spPr>
        <p:txBody>
          <a:bodyPr>
            <a:normAutofit fontScale="70000" lnSpcReduction="20000"/>
          </a:bodyPr>
          <a:lstStyle/>
          <a:p>
            <a:pPr marL="0" marR="0" indent="0">
              <a:lnSpc>
                <a:spcPct val="110000"/>
              </a:lnSpc>
              <a:spcBef>
                <a:spcPts val="0"/>
              </a:spcBef>
              <a:spcAft>
                <a:spcPts val="1200"/>
              </a:spcAft>
              <a:buNone/>
            </a:pPr>
            <a:r>
              <a:rPr lang="en-US" b="1" u="sng" dirty="0">
                <a:ea typeface="Calibri Light" panose="020F0302020204030204" pitchFamily="34" charset="0"/>
                <a:cs typeface="Arial" panose="020B0604020202020204" pitchFamily="34" charset="0"/>
              </a:rPr>
              <a:t>Strategy 4.1</a:t>
            </a:r>
            <a:r>
              <a:rPr lang="en-US" dirty="0">
                <a:ea typeface="Calibri Light" panose="020F0302020204030204" pitchFamily="34" charset="0"/>
                <a:cs typeface="Arial" panose="020B0604020202020204" pitchFamily="34" charset="0"/>
              </a:rPr>
              <a:t>: </a:t>
            </a:r>
            <a:r>
              <a:rPr lang="en-US" b="1" dirty="0">
                <a:solidFill>
                  <a:schemeClr val="bg2">
                    <a:lumMod val="50000"/>
                  </a:schemeClr>
                </a:solidFill>
                <a:cs typeface="Arial" panose="020B0604020202020204" pitchFamily="34" charset="0"/>
              </a:rPr>
              <a:t>Provide </a:t>
            </a:r>
            <a:r>
              <a:rPr lang="en-US" b="1" dirty="0">
                <a:solidFill>
                  <a:schemeClr val="bg2">
                    <a:lumMod val="50000"/>
                  </a:schemeClr>
                </a:solidFill>
                <a:ea typeface="Calibri Light" panose="020F0302020204030204" pitchFamily="34" charset="0"/>
                <a:cs typeface="Arial" panose="020B0604020202020204" pitchFamily="34" charset="0"/>
              </a:rPr>
              <a:t>professional development </a:t>
            </a:r>
            <a:r>
              <a:rPr lang="en-US" dirty="0">
                <a:solidFill>
                  <a:schemeClr val="bg2">
                    <a:lumMod val="50000"/>
                  </a:schemeClr>
                </a:solidFill>
                <a:ea typeface="Calibri Light" panose="020F0302020204030204" pitchFamily="34" charset="0"/>
                <a:cs typeface="Arial" panose="020B0604020202020204" pitchFamily="34" charset="0"/>
              </a:rPr>
              <a:t>for MEP and non-MEP staff </a:t>
            </a:r>
            <a:r>
              <a:rPr lang="en-US" b="1" dirty="0">
                <a:solidFill>
                  <a:schemeClr val="bg2">
                    <a:lumMod val="50000"/>
                  </a:schemeClr>
                </a:solidFill>
                <a:cs typeface="Arial" panose="020B0604020202020204" pitchFamily="34" charset="0"/>
              </a:rPr>
              <a:t>on the migratory lifestyle and the unique needs of migratory students and how to address those needs </a:t>
            </a:r>
            <a:r>
              <a:rPr lang="en-US" dirty="0">
                <a:ea typeface="Calibri Light" panose="020F0302020204030204" pitchFamily="34" charset="0"/>
                <a:cs typeface="Arial" panose="020B0604020202020204" pitchFamily="34" charset="0"/>
              </a:rPr>
              <a:t>(e.g., program and cultural awareness presentations, field or home visits for teachers and administrators, training on mobility/academic/social gaps/specific stresses of migratory families).</a:t>
            </a:r>
            <a:endParaRPr lang="en-US" dirty="0">
              <a:ea typeface="Calibri" panose="020F0502020204030204" pitchFamily="34" charset="0"/>
              <a:cs typeface="Times New Roman" panose="02020603050405020304" pitchFamily="18" charset="0"/>
            </a:endParaRPr>
          </a:p>
          <a:p>
            <a:pPr marL="0" marR="0" indent="0">
              <a:lnSpc>
                <a:spcPct val="110000"/>
              </a:lnSpc>
              <a:spcBef>
                <a:spcPts val="0"/>
              </a:spcBef>
              <a:spcAft>
                <a:spcPts val="1200"/>
              </a:spcAft>
              <a:buNone/>
            </a:pPr>
            <a:r>
              <a:rPr lang="en-US" b="1" u="sng" dirty="0">
                <a:ea typeface="Calibri Light" panose="020F0302020204030204" pitchFamily="34" charset="0"/>
                <a:cs typeface="Arial" panose="020B0604020202020204" pitchFamily="34" charset="0"/>
              </a:rPr>
              <a:t>Strategy 4.2</a:t>
            </a:r>
            <a:r>
              <a:rPr lang="en-US" dirty="0">
                <a:ea typeface="Calibri Light" panose="020F0302020204030204" pitchFamily="34" charset="0"/>
                <a:cs typeface="Arial" panose="020B0604020202020204" pitchFamily="34" charset="0"/>
              </a:rPr>
              <a:t>: </a:t>
            </a:r>
            <a:r>
              <a:rPr lang="en-US" b="1" dirty="0">
                <a:solidFill>
                  <a:schemeClr val="bg2">
                    <a:lumMod val="50000"/>
                  </a:schemeClr>
                </a:solidFill>
                <a:cs typeface="Arial" panose="020B0604020202020204" pitchFamily="34" charset="0"/>
              </a:rPr>
              <a:t>Provide support services </a:t>
            </a:r>
            <a:r>
              <a:rPr lang="en-US" dirty="0">
                <a:ea typeface="Calibri Light" panose="020F0302020204030204" pitchFamily="34" charset="0"/>
                <a:cs typeface="Arial" panose="020B0604020202020204" pitchFamily="34" charset="0"/>
              </a:rPr>
              <a:t>to students and families to increase student engagement in school (e.g., extracurricular activities, parenting classes, mental health, parent literacy workshops, instructional home visits, food/clothing/shelter, legal services, workshops on domestic violence, sexual abuse).</a:t>
            </a:r>
            <a:endParaRPr lang="en-US" dirty="0"/>
          </a:p>
        </p:txBody>
      </p:sp>
      <p:sp>
        <p:nvSpPr>
          <p:cNvPr id="3" name="Slide Number Placeholder 2">
            <a:extLst>
              <a:ext uri="{FF2B5EF4-FFF2-40B4-BE49-F238E27FC236}">
                <a16:creationId xmlns:a16="http://schemas.microsoft.com/office/drawing/2014/main" id="{52F9AD26-845E-4944-9A40-266821285982}"/>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11</a:t>
            </a:fld>
            <a:endParaRPr lang="en-US" dirty="0"/>
          </a:p>
        </p:txBody>
      </p:sp>
      <p:sp>
        <p:nvSpPr>
          <p:cNvPr id="4" name="Title 3">
            <a:extLst>
              <a:ext uri="{FF2B5EF4-FFF2-40B4-BE49-F238E27FC236}">
                <a16:creationId xmlns:a16="http://schemas.microsoft.com/office/drawing/2014/main" id="{65F9DE9F-A2EB-4C0B-962D-13D35297E81D}"/>
              </a:ext>
            </a:extLst>
          </p:cNvPr>
          <p:cNvSpPr>
            <a:spLocks noGrp="1"/>
          </p:cNvSpPr>
          <p:nvPr>
            <p:ph type="title"/>
          </p:nvPr>
        </p:nvSpPr>
        <p:spPr/>
        <p:txBody>
          <a:bodyPr/>
          <a:lstStyle/>
          <a:p>
            <a:r>
              <a:rPr lang="en-US" dirty="0"/>
              <a:t>Support Services</a:t>
            </a:r>
          </a:p>
        </p:txBody>
      </p:sp>
    </p:spTree>
    <p:extLst>
      <p:ext uri="{BB962C8B-B14F-4D97-AF65-F5344CB8AC3E}">
        <p14:creationId xmlns:p14="http://schemas.microsoft.com/office/powerpoint/2010/main" val="2618798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F6662-47CB-4263-80A0-8DBD99F7C90F}"/>
              </a:ext>
            </a:extLst>
          </p:cNvPr>
          <p:cNvSpPr>
            <a:spLocks noGrp="1"/>
          </p:cNvSpPr>
          <p:nvPr>
            <p:ph idx="13"/>
          </p:nvPr>
        </p:nvSpPr>
        <p:spPr/>
        <p:txBody>
          <a:bodyPr>
            <a:normAutofit fontScale="85000" lnSpcReduction="20000"/>
          </a:bodyPr>
          <a:lstStyle/>
          <a:p>
            <a:pPr>
              <a:lnSpc>
                <a:spcPct val="110000"/>
              </a:lnSpc>
            </a:pPr>
            <a:r>
              <a:rPr lang="en-US" b="1" u="sng" dirty="0">
                <a:ea typeface="Calibri Light" panose="020F0302020204030204" pitchFamily="34" charset="0"/>
                <a:cs typeface="Arial" panose="020B0604020202020204" pitchFamily="34" charset="0"/>
              </a:rPr>
              <a:t>Strategy 4.3</a:t>
            </a:r>
            <a:r>
              <a:rPr lang="en-US" dirty="0">
                <a:ea typeface="Calibri Light" panose="020F0302020204030204" pitchFamily="34" charset="0"/>
                <a:cs typeface="Arial" panose="020B0604020202020204" pitchFamily="34" charset="0"/>
              </a:rPr>
              <a:t>: </a:t>
            </a:r>
            <a:r>
              <a:rPr lang="en-US" sz="3600" b="1" dirty="0">
                <a:solidFill>
                  <a:schemeClr val="bg2">
                    <a:lumMod val="50000"/>
                  </a:schemeClr>
                </a:solidFill>
                <a:cs typeface="Arial" panose="020B0604020202020204" pitchFamily="34" charset="0"/>
              </a:rPr>
              <a:t>Establish </a:t>
            </a:r>
            <a:r>
              <a:rPr lang="en-US" b="1" dirty="0">
                <a:solidFill>
                  <a:schemeClr val="bg2">
                    <a:lumMod val="50000"/>
                  </a:schemeClr>
                </a:solidFill>
                <a:ea typeface="Calibri Light" panose="020F0302020204030204" pitchFamily="34" charset="0"/>
                <a:cs typeface="Arial" panose="020B0604020202020204" pitchFamily="34" charset="0"/>
              </a:rPr>
              <a:t>partnerships and/or agreements</a:t>
            </a:r>
            <a:r>
              <a:rPr lang="en-US" dirty="0">
                <a:solidFill>
                  <a:schemeClr val="bg2">
                    <a:lumMod val="50000"/>
                  </a:schemeClr>
                </a:solidFill>
                <a:ea typeface="Calibri Light" panose="020F0302020204030204" pitchFamily="34" charset="0"/>
                <a:cs typeface="Arial" panose="020B0604020202020204" pitchFamily="34" charset="0"/>
              </a:rPr>
              <a:t> </a:t>
            </a:r>
            <a:r>
              <a:rPr lang="en-US" dirty="0">
                <a:ea typeface="Calibri Light" panose="020F0302020204030204" pitchFamily="34" charset="0"/>
                <a:cs typeface="Arial" panose="020B0604020202020204" pitchFamily="34" charset="0"/>
              </a:rPr>
              <a:t>among the school districts and community health care providers and public health agencies to provide information on, and referrals to, individualized health advocacy services to benefit migratory students and families needing health services (e.g., glasses, dental, mental, health, immunizations, school-based health screening services, partnerships with </a:t>
            </a:r>
            <a:r>
              <a:rPr lang="en-US" dirty="0" err="1">
                <a:ea typeface="Calibri Light" panose="020F0302020204030204" pitchFamily="34" charset="0"/>
                <a:cs typeface="Arial" panose="020B0604020202020204" pitchFamily="34" charset="0"/>
              </a:rPr>
              <a:t>MSHS</a:t>
            </a:r>
            <a:r>
              <a:rPr lang="en-US" dirty="0">
                <a:ea typeface="Calibri Light" panose="020F0302020204030204" pitchFamily="34" charset="0"/>
                <a:cs typeface="Arial" panose="020B0604020202020204" pitchFamily="34" charset="0"/>
              </a:rPr>
              <a:t>, Public Health Department, Health and Human Services, CCI).</a:t>
            </a:r>
            <a:endParaRPr lang="en-US" dirty="0">
              <a:ea typeface="Calibri" panose="020F0502020204030204" pitchFamily="34" charset="0"/>
              <a:cs typeface="Times New Roman" panose="02020603050405020304" pitchFamily="18" charset="0"/>
            </a:endParaRPr>
          </a:p>
          <a:p>
            <a:pPr>
              <a:lnSpc>
                <a:spcPct val="110000"/>
              </a:lnSpc>
            </a:pPr>
            <a:endParaRPr lang="en-US" dirty="0"/>
          </a:p>
        </p:txBody>
      </p:sp>
      <p:sp>
        <p:nvSpPr>
          <p:cNvPr id="3" name="Slide Number Placeholder 2">
            <a:extLst>
              <a:ext uri="{FF2B5EF4-FFF2-40B4-BE49-F238E27FC236}">
                <a16:creationId xmlns:a16="http://schemas.microsoft.com/office/drawing/2014/main" id="{7815C912-8AF8-49AF-91B5-DA4E42EBB0AD}"/>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12</a:t>
            </a:fld>
            <a:endParaRPr lang="en-US" dirty="0"/>
          </a:p>
        </p:txBody>
      </p:sp>
      <p:sp>
        <p:nvSpPr>
          <p:cNvPr id="4" name="Title 3">
            <a:extLst>
              <a:ext uri="{FF2B5EF4-FFF2-40B4-BE49-F238E27FC236}">
                <a16:creationId xmlns:a16="http://schemas.microsoft.com/office/drawing/2014/main" id="{C235BFFE-1033-408C-B224-5523990A8CBE}"/>
              </a:ext>
            </a:extLst>
          </p:cNvPr>
          <p:cNvSpPr>
            <a:spLocks noGrp="1"/>
          </p:cNvSpPr>
          <p:nvPr>
            <p:ph type="title"/>
          </p:nvPr>
        </p:nvSpPr>
        <p:spPr/>
        <p:txBody>
          <a:bodyPr/>
          <a:lstStyle/>
          <a:p>
            <a:r>
              <a:rPr lang="en-US" dirty="0"/>
              <a:t>Support Services (cont.)</a:t>
            </a:r>
          </a:p>
        </p:txBody>
      </p:sp>
    </p:spTree>
    <p:extLst>
      <p:ext uri="{BB962C8B-B14F-4D97-AF65-F5344CB8AC3E}">
        <p14:creationId xmlns:p14="http://schemas.microsoft.com/office/powerpoint/2010/main" val="105994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5BBE94-5307-49DE-B72E-DCC18A8153CC}"/>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13</a:t>
            </a:fld>
            <a:endParaRPr lang="en-US" dirty="0"/>
          </a:p>
        </p:txBody>
      </p:sp>
      <p:sp>
        <p:nvSpPr>
          <p:cNvPr id="5" name="Title 4">
            <a:extLst>
              <a:ext uri="{FF2B5EF4-FFF2-40B4-BE49-F238E27FC236}">
                <a16:creationId xmlns:a16="http://schemas.microsoft.com/office/drawing/2014/main" id="{32E17C6D-0383-4002-BE64-323F275529FC}"/>
              </a:ext>
            </a:extLst>
          </p:cNvPr>
          <p:cNvSpPr>
            <a:spLocks noGrp="1"/>
          </p:cNvSpPr>
          <p:nvPr>
            <p:ph type="ctrTitle"/>
          </p:nvPr>
        </p:nvSpPr>
        <p:spPr/>
        <p:txBody>
          <a:bodyPr/>
          <a:lstStyle/>
          <a:p>
            <a:r>
              <a:rPr lang="en-US" dirty="0"/>
              <a:t>How to do the </a:t>
            </a:r>
            <a:r>
              <a:rPr lang="en-US" dirty="0" err="1"/>
              <a:t>FSI</a:t>
            </a:r>
            <a:endParaRPr lang="en-US" dirty="0"/>
          </a:p>
        </p:txBody>
      </p:sp>
    </p:spTree>
    <p:extLst>
      <p:ext uri="{BB962C8B-B14F-4D97-AF65-F5344CB8AC3E}">
        <p14:creationId xmlns:p14="http://schemas.microsoft.com/office/powerpoint/2010/main" val="190374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67D519-4ECB-490B-B03C-F33E0DD23651}"/>
              </a:ext>
            </a:extLst>
          </p:cNvPr>
          <p:cNvSpPr>
            <a:spLocks noGrp="1"/>
          </p:cNvSpPr>
          <p:nvPr>
            <p:ph idx="13"/>
          </p:nvPr>
        </p:nvSpPr>
        <p:spPr/>
        <p:txBody>
          <a:bodyPr/>
          <a:lstStyle/>
          <a:p>
            <a:pPr marL="230188" indent="-227013"/>
            <a:r>
              <a:rPr lang="en-US" dirty="0"/>
              <a:t>Gather a group of </a:t>
            </a:r>
            <a:r>
              <a:rPr lang="en-US" b="1" dirty="0">
                <a:solidFill>
                  <a:schemeClr val="bg2">
                    <a:lumMod val="50000"/>
                  </a:schemeClr>
                </a:solidFill>
              </a:rPr>
              <a:t>key staff </a:t>
            </a:r>
            <a:r>
              <a:rPr lang="en-US" dirty="0"/>
              <a:t>to discuss your project’s implementation of each Strategy during the performance period. </a:t>
            </a:r>
          </a:p>
          <a:p>
            <a:pPr marL="230188" indent="-227013"/>
            <a:r>
              <a:rPr lang="en-US" dirty="0"/>
              <a:t>During your discussion, check the ways in which the Strategies were </a:t>
            </a:r>
            <a:r>
              <a:rPr lang="en-US" b="1" dirty="0">
                <a:solidFill>
                  <a:schemeClr val="bg2">
                    <a:lumMod val="50000"/>
                  </a:schemeClr>
                </a:solidFill>
              </a:rPr>
              <a:t>implemented and documentation</a:t>
            </a:r>
            <a:r>
              <a:rPr lang="en-US" b="1" dirty="0"/>
              <a:t> </a:t>
            </a:r>
            <a:r>
              <a:rPr lang="en-US" dirty="0"/>
              <a:t>relevant to your project, and cite additional strategies/documentation not listed. </a:t>
            </a:r>
          </a:p>
          <a:p>
            <a:pPr marL="0" indent="0">
              <a:buNone/>
            </a:pPr>
            <a:endParaRPr lang="en-US" dirty="0"/>
          </a:p>
        </p:txBody>
      </p:sp>
      <p:sp>
        <p:nvSpPr>
          <p:cNvPr id="3" name="Slide Number Placeholder 2">
            <a:extLst>
              <a:ext uri="{FF2B5EF4-FFF2-40B4-BE49-F238E27FC236}">
                <a16:creationId xmlns:a16="http://schemas.microsoft.com/office/drawing/2014/main" id="{1299E8E3-3C25-4436-8745-DC625F1A1B3D}"/>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14</a:t>
            </a:fld>
            <a:endParaRPr lang="en-US" dirty="0"/>
          </a:p>
        </p:txBody>
      </p:sp>
      <p:sp>
        <p:nvSpPr>
          <p:cNvPr id="4" name="Title 3">
            <a:extLst>
              <a:ext uri="{FF2B5EF4-FFF2-40B4-BE49-F238E27FC236}">
                <a16:creationId xmlns:a16="http://schemas.microsoft.com/office/drawing/2014/main" id="{A9531D74-CF24-4EC3-B83E-16BB64118014}"/>
              </a:ext>
            </a:extLst>
          </p:cNvPr>
          <p:cNvSpPr>
            <a:spLocks noGrp="1"/>
          </p:cNvSpPr>
          <p:nvPr>
            <p:ph type="title"/>
          </p:nvPr>
        </p:nvSpPr>
        <p:spPr/>
        <p:txBody>
          <a:bodyPr/>
          <a:lstStyle/>
          <a:p>
            <a:r>
              <a:rPr lang="en-US" dirty="0"/>
              <a:t>Directions for Completing the </a:t>
            </a:r>
            <a:r>
              <a:rPr lang="en-US" dirty="0" err="1"/>
              <a:t>FSI</a:t>
            </a:r>
            <a:endParaRPr lang="en-US" dirty="0"/>
          </a:p>
        </p:txBody>
      </p:sp>
    </p:spTree>
    <p:extLst>
      <p:ext uri="{BB962C8B-B14F-4D97-AF65-F5344CB8AC3E}">
        <p14:creationId xmlns:p14="http://schemas.microsoft.com/office/powerpoint/2010/main" val="375737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5470E3-56FD-4BC0-887C-A45C02AE95DA}"/>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15</a:t>
            </a:fld>
            <a:endParaRPr lang="en-US" dirty="0"/>
          </a:p>
        </p:txBody>
      </p:sp>
      <p:sp>
        <p:nvSpPr>
          <p:cNvPr id="11" name="TextBox 10">
            <a:extLst>
              <a:ext uri="{FF2B5EF4-FFF2-40B4-BE49-F238E27FC236}">
                <a16:creationId xmlns:a16="http://schemas.microsoft.com/office/drawing/2014/main" id="{8DDB648D-AEA3-4131-91EE-6D5E8BFAAC2A}"/>
              </a:ext>
            </a:extLst>
          </p:cNvPr>
          <p:cNvSpPr txBox="1"/>
          <p:nvPr/>
        </p:nvSpPr>
        <p:spPr>
          <a:xfrm>
            <a:off x="4728972" y="4151612"/>
            <a:ext cx="1367028" cy="369332"/>
          </a:xfrm>
          <a:prstGeom prst="rect">
            <a:avLst/>
          </a:prstGeom>
          <a:noFill/>
        </p:spPr>
        <p:txBody>
          <a:bodyPr wrap="square" rtlCol="0">
            <a:spAutoFit/>
          </a:bodyPr>
          <a:lstStyle/>
          <a:p>
            <a:r>
              <a:rPr lang="en-US" dirty="0"/>
              <a:t>Proficient</a:t>
            </a:r>
          </a:p>
        </p:txBody>
      </p:sp>
      <p:sp>
        <p:nvSpPr>
          <p:cNvPr id="10" name="Right Brace 9">
            <a:extLst>
              <a:ext uri="{FF2B5EF4-FFF2-40B4-BE49-F238E27FC236}">
                <a16:creationId xmlns:a16="http://schemas.microsoft.com/office/drawing/2014/main" id="{9FF75929-583D-4AF9-8872-588CD6BBA8E6}"/>
              </a:ext>
              <a:ext uri="{C183D7F6-B498-43B3-948B-1728B52AA6E4}">
                <adec:decorative xmlns:adec="http://schemas.microsoft.com/office/drawing/2017/decorative" val="1"/>
              </a:ext>
            </a:extLst>
          </p:cNvPr>
          <p:cNvSpPr/>
          <p:nvPr/>
        </p:nvSpPr>
        <p:spPr>
          <a:xfrm>
            <a:off x="3959352" y="3803904"/>
            <a:ext cx="547336" cy="1064748"/>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CB99F12A-183C-4926-84DB-2CCB64F3ED52}"/>
              </a:ext>
            </a:extLst>
          </p:cNvPr>
          <p:cNvSpPr txBox="1"/>
          <p:nvPr/>
        </p:nvSpPr>
        <p:spPr>
          <a:xfrm>
            <a:off x="4607272" y="2782669"/>
            <a:ext cx="1367028" cy="646331"/>
          </a:xfrm>
          <a:prstGeom prst="rect">
            <a:avLst/>
          </a:prstGeom>
          <a:noFill/>
        </p:spPr>
        <p:txBody>
          <a:bodyPr wrap="square" rtlCol="0">
            <a:spAutoFit/>
          </a:bodyPr>
          <a:lstStyle/>
          <a:p>
            <a:r>
              <a:rPr lang="en-US" dirty="0"/>
              <a:t>Not Proficient</a:t>
            </a:r>
          </a:p>
        </p:txBody>
      </p:sp>
      <p:sp>
        <p:nvSpPr>
          <p:cNvPr id="8" name="Right Brace 7">
            <a:extLst>
              <a:ext uri="{FF2B5EF4-FFF2-40B4-BE49-F238E27FC236}">
                <a16:creationId xmlns:a16="http://schemas.microsoft.com/office/drawing/2014/main" id="{9404185E-8736-408C-9954-BA727FF5C128}"/>
              </a:ext>
              <a:ext uri="{C183D7F6-B498-43B3-948B-1728B52AA6E4}">
                <adec:decorative xmlns:adec="http://schemas.microsoft.com/office/drawing/2017/decorative" val="1"/>
              </a:ext>
            </a:extLst>
          </p:cNvPr>
          <p:cNvSpPr/>
          <p:nvPr/>
        </p:nvSpPr>
        <p:spPr>
          <a:xfrm>
            <a:off x="3959352" y="2404872"/>
            <a:ext cx="547336" cy="1399032"/>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7" name="Rectangle 6" descr="Rectangle highlighting the proficient ratings">
            <a:extLst>
              <a:ext uri="{FF2B5EF4-FFF2-40B4-BE49-F238E27FC236}">
                <a16:creationId xmlns:a16="http://schemas.microsoft.com/office/drawing/2014/main" id="{E006A382-BDB9-4AF2-A872-20DC61300BEB}"/>
              </a:ext>
            </a:extLst>
          </p:cNvPr>
          <p:cNvSpPr/>
          <p:nvPr/>
        </p:nvSpPr>
        <p:spPr>
          <a:xfrm>
            <a:off x="1399032" y="3803904"/>
            <a:ext cx="2459736" cy="1064748"/>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descr="Rectangle Highlighting Not proficient ratings">
            <a:extLst>
              <a:ext uri="{FF2B5EF4-FFF2-40B4-BE49-F238E27FC236}">
                <a16:creationId xmlns:a16="http://schemas.microsoft.com/office/drawing/2014/main" id="{7F7934AA-99B3-498F-A718-3FD31F223384}"/>
              </a:ext>
            </a:extLst>
          </p:cNvPr>
          <p:cNvSpPr/>
          <p:nvPr/>
        </p:nvSpPr>
        <p:spPr>
          <a:xfrm>
            <a:off x="1399032" y="2404872"/>
            <a:ext cx="2459736" cy="1399032"/>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2D740270-6B56-43ED-8611-7CCFA0186288}"/>
              </a:ext>
            </a:extLst>
          </p:cNvPr>
          <p:cNvSpPr>
            <a:spLocks noGrp="1"/>
          </p:cNvSpPr>
          <p:nvPr>
            <p:ph idx="13"/>
          </p:nvPr>
        </p:nvSpPr>
        <p:spPr>
          <a:xfrm>
            <a:off x="751112" y="1340124"/>
            <a:ext cx="10779472" cy="4969236"/>
          </a:xfrm>
        </p:spPr>
        <p:txBody>
          <a:bodyPr>
            <a:normAutofit fontScale="92500" lnSpcReduction="20000"/>
          </a:bodyPr>
          <a:lstStyle/>
          <a:p>
            <a:pPr>
              <a:lnSpc>
                <a:spcPct val="110000"/>
              </a:lnSpc>
              <a:spcBef>
                <a:spcPts val="0"/>
              </a:spcBef>
              <a:spcAft>
                <a:spcPts val="1200"/>
              </a:spcAft>
            </a:pPr>
            <a:r>
              <a:rPr lang="en-US" sz="2800" dirty="0"/>
              <a:t>After reaching consensus, </a:t>
            </a:r>
            <a:r>
              <a:rPr lang="en-US" sz="2800" b="1" dirty="0">
                <a:solidFill>
                  <a:schemeClr val="bg2">
                    <a:lumMod val="50000"/>
                  </a:schemeClr>
                </a:solidFill>
              </a:rPr>
              <a:t>check</a:t>
            </a:r>
            <a:r>
              <a:rPr lang="en-US" sz="2800" dirty="0"/>
              <a:t> the applicable rating. </a:t>
            </a:r>
          </a:p>
          <a:p>
            <a:pPr>
              <a:lnSpc>
                <a:spcPct val="110000"/>
              </a:lnSpc>
              <a:spcBef>
                <a:spcPts val="0"/>
              </a:spcBef>
              <a:spcAft>
                <a:spcPts val="1200"/>
              </a:spcAft>
            </a:pPr>
            <a:r>
              <a:rPr lang="en-US" sz="2800" dirty="0"/>
              <a:t>Ratings are based on a 5-point rubric:</a:t>
            </a:r>
          </a:p>
          <a:p>
            <a:pPr marL="0" indent="0" defTabSz="685800">
              <a:lnSpc>
                <a:spcPct val="110000"/>
              </a:lnSpc>
              <a:spcBef>
                <a:spcPts val="0"/>
              </a:spcBef>
              <a:spcAft>
                <a:spcPts val="1200"/>
              </a:spcAft>
              <a:buNone/>
            </a:pPr>
            <a:r>
              <a:rPr lang="en-US" sz="2800" i="1" dirty="0"/>
              <a:t>	</a:t>
            </a:r>
            <a:r>
              <a:rPr lang="en-US" sz="2800" b="1" dirty="0">
                <a:solidFill>
                  <a:schemeClr val="bg2">
                    <a:lumMod val="50000"/>
                  </a:schemeClr>
                </a:solidFill>
              </a:rPr>
              <a:t>1 = Not Aware</a:t>
            </a:r>
          </a:p>
          <a:p>
            <a:pPr marL="0" indent="0" defTabSz="685800">
              <a:lnSpc>
                <a:spcPct val="110000"/>
              </a:lnSpc>
              <a:spcBef>
                <a:spcPts val="0"/>
              </a:spcBef>
              <a:spcAft>
                <a:spcPts val="1200"/>
              </a:spcAft>
              <a:buNone/>
            </a:pPr>
            <a:r>
              <a:rPr lang="en-US" sz="2800" b="1" dirty="0">
                <a:solidFill>
                  <a:schemeClr val="bg2">
                    <a:lumMod val="50000"/>
                  </a:schemeClr>
                </a:solidFill>
              </a:rPr>
              <a:t>	2 = Aware</a:t>
            </a:r>
          </a:p>
          <a:p>
            <a:pPr marL="0" indent="0" defTabSz="685800">
              <a:lnSpc>
                <a:spcPct val="110000"/>
              </a:lnSpc>
              <a:spcBef>
                <a:spcPts val="0"/>
              </a:spcBef>
              <a:spcAft>
                <a:spcPts val="1200"/>
              </a:spcAft>
              <a:buNone/>
            </a:pPr>
            <a:r>
              <a:rPr lang="en-US" sz="2800" b="1" dirty="0">
                <a:solidFill>
                  <a:schemeClr val="bg2">
                    <a:lumMod val="50000"/>
                  </a:schemeClr>
                </a:solidFill>
              </a:rPr>
              <a:t>	3 = Developing</a:t>
            </a:r>
          </a:p>
          <a:p>
            <a:pPr marL="0" indent="0" defTabSz="685800">
              <a:lnSpc>
                <a:spcPct val="110000"/>
              </a:lnSpc>
              <a:spcBef>
                <a:spcPts val="0"/>
              </a:spcBef>
              <a:spcAft>
                <a:spcPts val="1200"/>
              </a:spcAft>
              <a:buNone/>
            </a:pPr>
            <a:r>
              <a:rPr lang="en-US" sz="2800" b="1" dirty="0">
                <a:solidFill>
                  <a:schemeClr val="bg2">
                    <a:lumMod val="50000"/>
                  </a:schemeClr>
                </a:solidFill>
              </a:rPr>
              <a:t>	4 = Succeeding</a:t>
            </a:r>
            <a:endParaRPr lang="en-US" sz="2800" b="1" i="1" dirty="0">
              <a:solidFill>
                <a:schemeClr val="bg2">
                  <a:lumMod val="50000"/>
                </a:schemeClr>
              </a:solidFill>
            </a:endParaRPr>
          </a:p>
          <a:p>
            <a:pPr marL="0" indent="0" defTabSz="685800">
              <a:lnSpc>
                <a:spcPct val="110000"/>
              </a:lnSpc>
              <a:spcBef>
                <a:spcPts val="0"/>
              </a:spcBef>
              <a:spcAft>
                <a:spcPts val="1200"/>
              </a:spcAft>
              <a:buNone/>
            </a:pPr>
            <a:r>
              <a:rPr lang="en-US" sz="2800" b="1" dirty="0">
                <a:solidFill>
                  <a:schemeClr val="bg2">
                    <a:lumMod val="50000"/>
                  </a:schemeClr>
                </a:solidFill>
              </a:rPr>
              <a:t>	5 = Exceeding</a:t>
            </a:r>
          </a:p>
          <a:p>
            <a:pPr defTabSz="685800">
              <a:lnSpc>
                <a:spcPct val="110000"/>
              </a:lnSpc>
              <a:spcBef>
                <a:spcPts val="0"/>
              </a:spcBef>
              <a:spcAft>
                <a:spcPts val="1200"/>
              </a:spcAft>
            </a:pPr>
            <a:r>
              <a:rPr lang="en-US" sz="2800" dirty="0">
                <a:solidFill>
                  <a:schemeClr val="tx1"/>
                </a:solidFill>
              </a:rPr>
              <a:t>If the strategy is one that was optional and not selected or that you didn’t have students to participate in, there will be boxes at the bottom of the page to mark that.</a:t>
            </a:r>
            <a:endParaRPr lang="en-US" sz="2800" dirty="0"/>
          </a:p>
        </p:txBody>
      </p:sp>
      <p:sp>
        <p:nvSpPr>
          <p:cNvPr id="4" name="Title 3">
            <a:extLst>
              <a:ext uri="{FF2B5EF4-FFF2-40B4-BE49-F238E27FC236}">
                <a16:creationId xmlns:a16="http://schemas.microsoft.com/office/drawing/2014/main" id="{B7FF5F79-F627-4B0B-9D36-5BCA39E66D3D}"/>
              </a:ext>
            </a:extLst>
          </p:cNvPr>
          <p:cNvSpPr>
            <a:spLocks noGrp="1"/>
          </p:cNvSpPr>
          <p:nvPr>
            <p:ph type="title"/>
          </p:nvPr>
        </p:nvSpPr>
        <p:spPr/>
        <p:txBody>
          <a:bodyPr/>
          <a:lstStyle/>
          <a:p>
            <a:r>
              <a:rPr lang="en-US" dirty="0"/>
              <a:t>Completing the </a:t>
            </a:r>
            <a:r>
              <a:rPr lang="en-US" dirty="0" err="1"/>
              <a:t>FSI</a:t>
            </a:r>
            <a:r>
              <a:rPr lang="en-US" dirty="0"/>
              <a:t> (Cont.)</a:t>
            </a:r>
          </a:p>
        </p:txBody>
      </p:sp>
    </p:spTree>
    <p:extLst>
      <p:ext uri="{BB962C8B-B14F-4D97-AF65-F5344CB8AC3E}">
        <p14:creationId xmlns:p14="http://schemas.microsoft.com/office/powerpoint/2010/main" val="90218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A41218-A67D-4A14-9DD6-2E6A7955EF31}"/>
              </a:ext>
            </a:extLst>
          </p:cNvPr>
          <p:cNvSpPr>
            <a:spLocks noGrp="1"/>
          </p:cNvSpPr>
          <p:nvPr>
            <p:ph idx="13"/>
          </p:nvPr>
        </p:nvSpPr>
        <p:spPr/>
        <p:txBody>
          <a:bodyPr>
            <a:normAutofit lnSpcReduction="10000"/>
          </a:bodyPr>
          <a:lstStyle/>
          <a:p>
            <a:r>
              <a:rPr lang="en-US" dirty="0"/>
              <a:t>This is a great opportunity to spend time with the family liaison, director and any other migrant staff to reflect on the year’s accomplishments.  It should be a celebration.</a:t>
            </a:r>
          </a:p>
          <a:p>
            <a:r>
              <a:rPr lang="en-US" dirty="0"/>
              <a:t>It is also a great opportunity to discuss changes or improvements and to plan for the next year.</a:t>
            </a:r>
          </a:p>
          <a:p>
            <a:r>
              <a:rPr lang="en-US" dirty="0"/>
              <a:t>It should only take 60-90 minutes to complete, but is time well spent.</a:t>
            </a:r>
          </a:p>
        </p:txBody>
      </p:sp>
      <p:sp>
        <p:nvSpPr>
          <p:cNvPr id="3" name="Slide Number Placeholder 2">
            <a:extLst>
              <a:ext uri="{FF2B5EF4-FFF2-40B4-BE49-F238E27FC236}">
                <a16:creationId xmlns:a16="http://schemas.microsoft.com/office/drawing/2014/main" id="{93DF0E8A-D588-457F-B9BC-C7AF9DF37795}"/>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16</a:t>
            </a:fld>
            <a:endParaRPr lang="en-US" dirty="0"/>
          </a:p>
        </p:txBody>
      </p:sp>
      <p:sp>
        <p:nvSpPr>
          <p:cNvPr id="4" name="Title 3">
            <a:extLst>
              <a:ext uri="{FF2B5EF4-FFF2-40B4-BE49-F238E27FC236}">
                <a16:creationId xmlns:a16="http://schemas.microsoft.com/office/drawing/2014/main" id="{E26F04A4-59F9-49F1-B843-D45F4908AA43}"/>
              </a:ext>
            </a:extLst>
          </p:cNvPr>
          <p:cNvSpPr>
            <a:spLocks noGrp="1"/>
          </p:cNvSpPr>
          <p:nvPr>
            <p:ph type="title"/>
          </p:nvPr>
        </p:nvSpPr>
        <p:spPr/>
        <p:txBody>
          <a:bodyPr/>
          <a:lstStyle/>
          <a:p>
            <a:r>
              <a:rPr lang="en-US" dirty="0"/>
              <a:t>Completing the </a:t>
            </a:r>
            <a:r>
              <a:rPr lang="en-US" dirty="0" err="1"/>
              <a:t>FSI</a:t>
            </a:r>
            <a:r>
              <a:rPr lang="en-US" dirty="0"/>
              <a:t> – Together </a:t>
            </a:r>
          </a:p>
        </p:txBody>
      </p:sp>
    </p:spTree>
    <p:extLst>
      <p:ext uri="{BB962C8B-B14F-4D97-AF65-F5344CB8AC3E}">
        <p14:creationId xmlns:p14="http://schemas.microsoft.com/office/powerpoint/2010/main" val="77953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29104A-7151-46E6-8CC8-3A35C6EBA94F}"/>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17</a:t>
            </a:fld>
            <a:endParaRPr lang="en-US" dirty="0"/>
          </a:p>
        </p:txBody>
      </p:sp>
      <p:sp>
        <p:nvSpPr>
          <p:cNvPr id="5" name="Title 4">
            <a:extLst>
              <a:ext uri="{FF2B5EF4-FFF2-40B4-BE49-F238E27FC236}">
                <a16:creationId xmlns:a16="http://schemas.microsoft.com/office/drawing/2014/main" id="{30786EEA-17D9-4922-BC27-143C7D936390}"/>
              </a:ext>
            </a:extLst>
          </p:cNvPr>
          <p:cNvSpPr>
            <a:spLocks noGrp="1"/>
          </p:cNvSpPr>
          <p:nvPr>
            <p:ph type="ctrTitle"/>
          </p:nvPr>
        </p:nvSpPr>
        <p:spPr>
          <a:xfrm>
            <a:off x="462308" y="1403750"/>
            <a:ext cx="9144000" cy="1876899"/>
          </a:xfrm>
        </p:spPr>
        <p:txBody>
          <a:bodyPr/>
          <a:lstStyle/>
          <a:p>
            <a:r>
              <a:rPr lang="en-US" dirty="0"/>
              <a:t>When to Do the </a:t>
            </a:r>
            <a:r>
              <a:rPr lang="en-US" dirty="0" err="1"/>
              <a:t>FSI</a:t>
            </a:r>
            <a:endParaRPr lang="en-US" dirty="0"/>
          </a:p>
        </p:txBody>
      </p:sp>
    </p:spTree>
    <p:extLst>
      <p:ext uri="{BB962C8B-B14F-4D97-AF65-F5344CB8AC3E}">
        <p14:creationId xmlns:p14="http://schemas.microsoft.com/office/powerpoint/2010/main" val="4138375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B4DD6A3-9325-4DED-BC7C-201D2538296A}"/>
              </a:ext>
            </a:extLst>
          </p:cNvPr>
          <p:cNvSpPr>
            <a:spLocks noGrp="1"/>
          </p:cNvSpPr>
          <p:nvPr>
            <p:ph idx="13"/>
          </p:nvPr>
        </p:nvSpPr>
        <p:spPr/>
        <p:txBody>
          <a:bodyPr>
            <a:normAutofit fontScale="92500" lnSpcReduction="10000"/>
          </a:bodyPr>
          <a:lstStyle/>
          <a:p>
            <a:pPr>
              <a:spcAft>
                <a:spcPts val="1200"/>
              </a:spcAft>
            </a:pPr>
            <a:r>
              <a:rPr lang="en-US" dirty="0"/>
              <a:t>Recommended to complete in May in preparation for CFSGA.</a:t>
            </a:r>
            <a:endParaRPr lang="en-US" u="sng" dirty="0">
              <a:solidFill>
                <a:schemeClr val="bg2">
                  <a:lumMod val="50000"/>
                </a:schemeClr>
              </a:solidFill>
            </a:endParaRPr>
          </a:p>
          <a:p>
            <a:pPr>
              <a:spcAft>
                <a:spcPts val="1200"/>
              </a:spcAft>
            </a:pPr>
            <a:r>
              <a:rPr lang="en-US" u="sng" dirty="0">
                <a:solidFill>
                  <a:schemeClr val="bg2">
                    <a:lumMod val="50000"/>
                  </a:schemeClr>
                </a:solidFill>
              </a:rPr>
              <a:t>Regular year only</a:t>
            </a:r>
            <a:r>
              <a:rPr lang="en-US" dirty="0">
                <a:solidFill>
                  <a:schemeClr val="bg2">
                    <a:lumMod val="50000"/>
                  </a:schemeClr>
                </a:solidFill>
              </a:rPr>
              <a:t> (no summer) </a:t>
            </a:r>
            <a:r>
              <a:rPr lang="en-US" dirty="0"/>
              <a:t>projects please submit your completed </a:t>
            </a:r>
            <a:r>
              <a:rPr lang="en-US" dirty="0" err="1"/>
              <a:t>FSI</a:t>
            </a:r>
            <a:r>
              <a:rPr lang="en-US" dirty="0"/>
              <a:t> to Sarah Seamount by </a:t>
            </a:r>
            <a:r>
              <a:rPr lang="en-US" b="1" dirty="0">
                <a:solidFill>
                  <a:schemeClr val="bg2">
                    <a:lumMod val="50000"/>
                  </a:schemeClr>
                </a:solidFill>
              </a:rPr>
              <a:t>June 30, 2021</a:t>
            </a:r>
          </a:p>
          <a:p>
            <a:r>
              <a:rPr lang="en-US" u="sng" dirty="0">
                <a:solidFill>
                  <a:schemeClr val="bg2">
                    <a:lumMod val="50000"/>
                  </a:schemeClr>
                </a:solidFill>
              </a:rPr>
              <a:t>Year-round projects</a:t>
            </a:r>
            <a:r>
              <a:rPr lang="en-US" dirty="0">
                <a:solidFill>
                  <a:schemeClr val="bg2">
                    <a:lumMod val="50000"/>
                  </a:schemeClr>
                </a:solidFill>
              </a:rPr>
              <a:t> (with summer) </a:t>
            </a:r>
            <a:r>
              <a:rPr lang="en-US" dirty="0"/>
              <a:t>please submit your completed </a:t>
            </a:r>
            <a:r>
              <a:rPr lang="en-US" dirty="0" err="1"/>
              <a:t>FSI</a:t>
            </a:r>
            <a:r>
              <a:rPr lang="en-US" dirty="0"/>
              <a:t> to Sarah Seamount by </a:t>
            </a:r>
            <a:r>
              <a:rPr lang="en-US" b="1" dirty="0">
                <a:solidFill>
                  <a:schemeClr val="bg2">
                    <a:lumMod val="50000"/>
                  </a:schemeClr>
                </a:solidFill>
              </a:rPr>
              <a:t>September 15, 2021</a:t>
            </a:r>
          </a:p>
          <a:p>
            <a:pPr marL="0" indent="0">
              <a:buNone/>
            </a:pPr>
            <a:endParaRPr lang="en-US" dirty="0"/>
          </a:p>
        </p:txBody>
      </p:sp>
      <p:sp>
        <p:nvSpPr>
          <p:cNvPr id="2" name="Slide Number Placeholder 1">
            <a:extLst>
              <a:ext uri="{FF2B5EF4-FFF2-40B4-BE49-F238E27FC236}">
                <a16:creationId xmlns:a16="http://schemas.microsoft.com/office/drawing/2014/main" id="{4A417CAB-14E6-47A2-9F80-30B54DE6DA3D}"/>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18</a:t>
            </a:fld>
            <a:endParaRPr lang="en-US" dirty="0"/>
          </a:p>
        </p:txBody>
      </p:sp>
      <p:sp>
        <p:nvSpPr>
          <p:cNvPr id="5" name="Title 4">
            <a:extLst>
              <a:ext uri="{FF2B5EF4-FFF2-40B4-BE49-F238E27FC236}">
                <a16:creationId xmlns:a16="http://schemas.microsoft.com/office/drawing/2014/main" id="{10FF7A90-C451-4469-8C6D-A6915577AF49}"/>
              </a:ext>
            </a:extLst>
          </p:cNvPr>
          <p:cNvSpPr>
            <a:spLocks noGrp="1"/>
          </p:cNvSpPr>
          <p:nvPr>
            <p:ph type="title"/>
          </p:nvPr>
        </p:nvSpPr>
        <p:spPr/>
        <p:txBody>
          <a:bodyPr/>
          <a:lstStyle/>
          <a:p>
            <a:r>
              <a:rPr lang="en-US" dirty="0"/>
              <a:t>Timeline</a:t>
            </a:r>
          </a:p>
        </p:txBody>
      </p:sp>
    </p:spTree>
    <p:extLst>
      <p:ext uri="{BB962C8B-B14F-4D97-AF65-F5344CB8AC3E}">
        <p14:creationId xmlns:p14="http://schemas.microsoft.com/office/powerpoint/2010/main" val="11677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BD579-E908-4027-B963-C56EF893AEB9}"/>
              </a:ext>
            </a:extLst>
          </p:cNvPr>
          <p:cNvSpPr>
            <a:spLocks noGrp="1"/>
          </p:cNvSpPr>
          <p:nvPr>
            <p:ph type="sldNum" sz="quarter" idx="12"/>
          </p:nvPr>
        </p:nvSpPr>
        <p:spPr/>
        <p:txBody>
          <a:bodyPr/>
          <a:lstStyle/>
          <a:p>
            <a:r>
              <a:rPr lang="en-US" dirty="0"/>
              <a:t> Technology &amp; MEP | </a:t>
            </a:r>
            <a:fld id="{C26AAFF7-C4D7-4A72-B8FA-A17532192431}" type="slidenum">
              <a:rPr lang="en-US" smtClean="0"/>
              <a:pPr/>
              <a:t>19</a:t>
            </a:fld>
            <a:endParaRPr lang="en-US" dirty="0"/>
          </a:p>
        </p:txBody>
      </p:sp>
      <p:sp>
        <p:nvSpPr>
          <p:cNvPr id="8" name="Subtitle 2">
            <a:extLst>
              <a:ext uri="{FF2B5EF4-FFF2-40B4-BE49-F238E27FC236}">
                <a16:creationId xmlns:a16="http://schemas.microsoft.com/office/drawing/2014/main" id="{D7538FBA-18F4-4927-93B7-763971227007}"/>
              </a:ext>
            </a:extLst>
          </p:cNvPr>
          <p:cNvSpPr txBox="1">
            <a:spLocks/>
          </p:cNvSpPr>
          <p:nvPr/>
        </p:nvSpPr>
        <p:spPr>
          <a:xfrm>
            <a:off x="5034041" y="4607123"/>
            <a:ext cx="552244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Tania </a:t>
            </a:r>
            <a:r>
              <a:rPr lang="en-US" sz="1800" b="1" cap="none" dirty="0" err="1">
                <a:solidFill>
                  <a:srgbClr val="000000"/>
                </a:solidFill>
              </a:rPr>
              <a:t>Scurtu</a:t>
            </a:r>
            <a:r>
              <a:rPr lang="en-US" sz="1800" cap="none" dirty="0">
                <a:solidFill>
                  <a:srgbClr val="000000"/>
                </a:solidFill>
              </a:rPr>
              <a:t>| Migrant Education Admin. Asst.</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208.332.6928 </a:t>
            </a:r>
          </a:p>
          <a:p>
            <a:pPr>
              <a:lnSpc>
                <a:spcPct val="110000"/>
              </a:lnSpc>
              <a:spcBef>
                <a:spcPts val="0"/>
              </a:spcBef>
            </a:pPr>
            <a:r>
              <a:rPr lang="en-US" sz="1800" cap="none" dirty="0">
                <a:solidFill>
                  <a:schemeClr val="tx1">
                    <a:lumMod val="90000"/>
                    <a:lumOff val="10000"/>
                  </a:schemeClr>
                </a:solidFill>
                <a:hlinkClick r:id="rId2" tooltip="email address"/>
              </a:rPr>
              <a:t>tscurtu@sde.idaho.gov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sp>
        <p:nvSpPr>
          <p:cNvPr id="7" name="Subtitle 2">
            <a:extLst>
              <a:ext uri="{FF2B5EF4-FFF2-40B4-BE49-F238E27FC236}">
                <a16:creationId xmlns:a16="http://schemas.microsoft.com/office/drawing/2014/main" id="{84DC4C71-1B30-4CCB-AEB3-7492CCEC9318}"/>
              </a:ext>
            </a:extLst>
          </p:cNvPr>
          <p:cNvSpPr txBox="1">
            <a:spLocks/>
          </p:cNvSpPr>
          <p:nvPr/>
        </p:nvSpPr>
        <p:spPr>
          <a:xfrm>
            <a:off x="6096000" y="2291834"/>
            <a:ext cx="552244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Julissa Lara </a:t>
            </a:r>
            <a:r>
              <a:rPr lang="en-US" sz="1800" cap="none" dirty="0">
                <a:solidFill>
                  <a:srgbClr val="000000"/>
                </a:solidFill>
              </a:rPr>
              <a:t>| Migrant Education Program Specialist</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208.332.6907 </a:t>
            </a:r>
          </a:p>
          <a:p>
            <a:pPr>
              <a:lnSpc>
                <a:spcPct val="110000"/>
              </a:lnSpc>
              <a:spcBef>
                <a:spcPts val="0"/>
              </a:spcBef>
            </a:pPr>
            <a:r>
              <a:rPr lang="en-US" sz="1800" cap="none" dirty="0">
                <a:solidFill>
                  <a:schemeClr val="tx1">
                    <a:lumMod val="90000"/>
                    <a:lumOff val="10000"/>
                  </a:schemeClr>
                </a:solidFill>
                <a:hlinkClick r:id="rId4" tooltip="email address"/>
              </a:rPr>
              <a:t>jlara@sde.idaho.gov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5266801"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Sarah Seamount </a:t>
            </a:r>
            <a:r>
              <a:rPr lang="en-US" sz="1800" cap="none" dirty="0">
                <a:solidFill>
                  <a:srgbClr val="000000"/>
                </a:solidFill>
              </a:rPr>
              <a:t>| Migrant Education Coordinator</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208.332.6958 </a:t>
            </a:r>
          </a:p>
          <a:p>
            <a:pPr>
              <a:lnSpc>
                <a:spcPct val="110000"/>
              </a:lnSpc>
              <a:spcBef>
                <a:spcPts val="0"/>
              </a:spcBef>
            </a:pPr>
            <a:r>
              <a:rPr lang="en-US" sz="1800" cap="none" dirty="0">
                <a:solidFill>
                  <a:schemeClr val="tx1">
                    <a:lumMod val="90000"/>
                    <a:lumOff val="10000"/>
                  </a:schemeClr>
                </a:solidFill>
                <a:hlinkClick r:id="rId5" tooltip="email address"/>
              </a:rPr>
              <a:t>sseamount@sde.idaho.gov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pic>
        <p:nvPicPr>
          <p:cNvPr id="3" name="Picture 2">
            <a:extLst>
              <a:ext uri="{FF2B5EF4-FFF2-40B4-BE49-F238E27FC236}">
                <a16:creationId xmlns:a16="http://schemas.microsoft.com/office/drawing/2014/main" id="{AEB4405C-63CD-47D1-8697-6A8A8EBBF0F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295805" y="391692"/>
            <a:ext cx="1476472" cy="1476472"/>
          </a:xfrm>
          <a:prstGeom prst="rect">
            <a:avLst/>
          </a:prstGeom>
        </p:spPr>
      </p:pic>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62412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7C35C6-74A7-45F2-9D9D-8142AE5817B6}"/>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2</a:t>
            </a:fld>
            <a:endParaRPr lang="en-US" dirty="0"/>
          </a:p>
        </p:txBody>
      </p:sp>
      <p:sp>
        <p:nvSpPr>
          <p:cNvPr id="4" name="Title 3">
            <a:extLst>
              <a:ext uri="{FF2B5EF4-FFF2-40B4-BE49-F238E27FC236}">
                <a16:creationId xmlns:a16="http://schemas.microsoft.com/office/drawing/2014/main" id="{29501430-0566-4FF7-BF31-659D335C5FC0}"/>
              </a:ext>
            </a:extLst>
          </p:cNvPr>
          <p:cNvSpPr>
            <a:spLocks noGrp="1"/>
          </p:cNvSpPr>
          <p:nvPr>
            <p:ph type="title"/>
          </p:nvPr>
        </p:nvSpPr>
        <p:spPr>
          <a:xfrm>
            <a:off x="86662" y="97101"/>
            <a:ext cx="10515600" cy="988601"/>
          </a:xfrm>
        </p:spPr>
        <p:txBody>
          <a:bodyPr>
            <a:noAutofit/>
          </a:bodyPr>
          <a:lstStyle/>
          <a:p>
            <a:r>
              <a:rPr lang="en-US" sz="3600" dirty="0" err="1">
                <a:ea typeface="Cambria" panose="02040503050406030204" pitchFamily="18" charset="0"/>
              </a:rPr>
              <a:t>FSI</a:t>
            </a:r>
            <a:r>
              <a:rPr lang="en-US" sz="3600" dirty="0">
                <a:ea typeface="Cambria" panose="02040503050406030204" pitchFamily="18" charset="0"/>
              </a:rPr>
              <a:t>: Fidelity of Strategy Implementation Tool</a:t>
            </a:r>
          </a:p>
        </p:txBody>
      </p:sp>
      <p:pic>
        <p:nvPicPr>
          <p:cNvPr id="5" name="Content Placeholder 4" descr="Screenshot of Goal Area 1: School readiness">
            <a:extLst>
              <a:ext uri="{FF2B5EF4-FFF2-40B4-BE49-F238E27FC236}">
                <a16:creationId xmlns:a16="http://schemas.microsoft.com/office/drawing/2014/main" id="{F987DEDE-4FC2-4E7A-8A22-CA4B5D3A8E99}"/>
              </a:ext>
            </a:extLst>
          </p:cNvPr>
          <p:cNvPicPr>
            <a:picLocks noGrp="1" noChangeAspect="1"/>
          </p:cNvPicPr>
          <p:nvPr>
            <p:ph idx="13"/>
          </p:nvPr>
        </p:nvPicPr>
        <p:blipFill>
          <a:blip r:embed="rId2"/>
          <a:stretch>
            <a:fillRect/>
          </a:stretch>
        </p:blipFill>
        <p:spPr>
          <a:xfrm>
            <a:off x="2057400" y="1085702"/>
            <a:ext cx="7488936" cy="5358281"/>
          </a:xfrm>
          <a:prstGeom prst="rect">
            <a:avLst/>
          </a:prstGeom>
        </p:spPr>
      </p:pic>
    </p:spTree>
    <p:extLst>
      <p:ext uri="{BB962C8B-B14F-4D97-AF65-F5344CB8AC3E}">
        <p14:creationId xmlns:p14="http://schemas.microsoft.com/office/powerpoint/2010/main" val="43319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AFDB8-1CF3-4CC0-A22B-3D67A2857C13}"/>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3</a:t>
            </a:fld>
            <a:endParaRPr lang="en-US" dirty="0"/>
          </a:p>
        </p:txBody>
      </p:sp>
      <p:sp>
        <p:nvSpPr>
          <p:cNvPr id="7" name="Title 6">
            <a:extLst>
              <a:ext uri="{FF2B5EF4-FFF2-40B4-BE49-F238E27FC236}">
                <a16:creationId xmlns:a16="http://schemas.microsoft.com/office/drawing/2014/main" id="{AC9E2ED7-E1A6-43BC-8145-9BEA62AAB065}"/>
              </a:ext>
            </a:extLst>
          </p:cNvPr>
          <p:cNvSpPr>
            <a:spLocks noGrp="1"/>
          </p:cNvSpPr>
          <p:nvPr>
            <p:ph type="ctrTitle"/>
          </p:nvPr>
        </p:nvSpPr>
        <p:spPr>
          <a:xfrm>
            <a:off x="508028" y="1552101"/>
            <a:ext cx="9144000" cy="1876899"/>
          </a:xfrm>
        </p:spPr>
        <p:txBody>
          <a:bodyPr/>
          <a:lstStyle/>
          <a:p>
            <a:r>
              <a:rPr lang="en-US" dirty="0"/>
              <a:t>Why do we use it?</a:t>
            </a:r>
          </a:p>
        </p:txBody>
      </p:sp>
    </p:spTree>
    <p:extLst>
      <p:ext uri="{BB962C8B-B14F-4D97-AF65-F5344CB8AC3E}">
        <p14:creationId xmlns:p14="http://schemas.microsoft.com/office/powerpoint/2010/main" val="2407631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4</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p:txBody>
          <a:bodyPr>
            <a:normAutofit fontScale="70000" lnSpcReduction="20000"/>
          </a:bodyPr>
          <a:lstStyle/>
          <a:p>
            <a:pPr marL="514350" lvl="0" indent="-514350">
              <a:buFont typeface="+mj-lt"/>
              <a:buAutoNum type="arabicPeriod"/>
            </a:pPr>
            <a:r>
              <a:rPr lang="en-US" dirty="0"/>
              <a:t>To inform the </a:t>
            </a:r>
            <a:r>
              <a:rPr lang="en-US" b="1" dirty="0">
                <a:solidFill>
                  <a:schemeClr val="bg2">
                    <a:lumMod val="50000"/>
                  </a:schemeClr>
                </a:solidFill>
              </a:rPr>
              <a:t>implementation evaluation </a:t>
            </a:r>
            <a:r>
              <a:rPr lang="en-US" dirty="0"/>
              <a:t>of the Idaho MEP as required by the U.S. Department of Education, Office of Migrant Education.</a:t>
            </a:r>
          </a:p>
          <a:p>
            <a:pPr marL="514350" indent="-514350">
              <a:spcBef>
                <a:spcPts val="1200"/>
              </a:spcBef>
              <a:spcAft>
                <a:spcPts val="1200"/>
              </a:spcAft>
              <a:buFont typeface="+mj-lt"/>
              <a:buAutoNum type="arabicPeriod"/>
            </a:pPr>
            <a:r>
              <a:rPr lang="en-US" dirty="0"/>
              <a:t>To measure the level of implementation of each </a:t>
            </a:r>
            <a:r>
              <a:rPr lang="en-US" b="1" dirty="0">
                <a:solidFill>
                  <a:schemeClr val="bg2">
                    <a:lumMod val="50000"/>
                  </a:schemeClr>
                </a:solidFill>
              </a:rPr>
              <a:t>Strategy</a:t>
            </a:r>
            <a:r>
              <a:rPr lang="en-US" dirty="0">
                <a:solidFill>
                  <a:schemeClr val="accent1">
                    <a:lumMod val="50000"/>
                  </a:schemeClr>
                </a:solidFill>
              </a:rPr>
              <a:t> </a:t>
            </a:r>
            <a:r>
              <a:rPr lang="en-US" dirty="0"/>
              <a:t>to determine the extent to which MEP services are delivered with fidelity.</a:t>
            </a:r>
          </a:p>
          <a:p>
            <a:pPr marL="514350" indent="-514350">
              <a:buFont typeface="+mj-lt"/>
              <a:buAutoNum type="arabicPeriod"/>
            </a:pPr>
            <a:r>
              <a:rPr lang="en-US" dirty="0"/>
              <a:t>To serve as a </a:t>
            </a:r>
            <a:r>
              <a:rPr lang="en-US" b="1" dirty="0">
                <a:solidFill>
                  <a:schemeClr val="bg2">
                    <a:lumMod val="50000"/>
                  </a:schemeClr>
                </a:solidFill>
              </a:rPr>
              <a:t>self-assessment guide </a:t>
            </a:r>
            <a:r>
              <a:rPr lang="en-US" dirty="0"/>
              <a:t>to local </a:t>
            </a:r>
            <a:r>
              <a:rPr lang="en-US" dirty="0" err="1"/>
              <a:t>MEPs</a:t>
            </a:r>
            <a:r>
              <a:rPr lang="en-US" dirty="0"/>
              <a:t> in implementing migrant-funded services in the 4 Goal Areas of: 1) School Readiness, 2) English Language Arts [ELA] and Mathematics, 3) High School Graduation/Services to Out-of-School Youth [OSY], and 4) Non-Instructional Support Services.</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Purposes</a:t>
            </a:r>
          </a:p>
        </p:txBody>
      </p:sp>
    </p:spTree>
    <p:extLst>
      <p:ext uri="{BB962C8B-B14F-4D97-AF65-F5344CB8AC3E}">
        <p14:creationId xmlns:p14="http://schemas.microsoft.com/office/powerpoint/2010/main" val="115295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5CA6B3-EACB-48E5-A6A8-95F84DB2390C}"/>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5</a:t>
            </a:fld>
            <a:endParaRPr lang="en-US" dirty="0"/>
          </a:p>
        </p:txBody>
      </p:sp>
      <p:sp>
        <p:nvSpPr>
          <p:cNvPr id="5" name="Title 4">
            <a:extLst>
              <a:ext uri="{FF2B5EF4-FFF2-40B4-BE49-F238E27FC236}">
                <a16:creationId xmlns:a16="http://schemas.microsoft.com/office/drawing/2014/main" id="{7B0AE461-9CA1-483F-A490-72306580A058}"/>
              </a:ext>
            </a:extLst>
          </p:cNvPr>
          <p:cNvSpPr>
            <a:spLocks noGrp="1"/>
          </p:cNvSpPr>
          <p:nvPr>
            <p:ph type="ctrTitle"/>
          </p:nvPr>
        </p:nvSpPr>
        <p:spPr>
          <a:xfrm>
            <a:off x="526316" y="1687214"/>
            <a:ext cx="9144000" cy="1876899"/>
          </a:xfrm>
        </p:spPr>
        <p:txBody>
          <a:bodyPr/>
          <a:lstStyle/>
          <a:p>
            <a:r>
              <a:rPr lang="en-US" dirty="0"/>
              <a:t>MEP Strategies (2020-2023)</a:t>
            </a:r>
          </a:p>
        </p:txBody>
      </p:sp>
    </p:spTree>
    <p:extLst>
      <p:ext uri="{BB962C8B-B14F-4D97-AF65-F5344CB8AC3E}">
        <p14:creationId xmlns:p14="http://schemas.microsoft.com/office/powerpoint/2010/main" val="1434876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18A61-F73F-4BA4-AB16-70DE1AE62207}"/>
              </a:ext>
            </a:extLst>
          </p:cNvPr>
          <p:cNvSpPr>
            <a:spLocks noGrp="1"/>
          </p:cNvSpPr>
          <p:nvPr>
            <p:ph idx="13"/>
          </p:nvPr>
        </p:nvSpPr>
        <p:spPr>
          <a:xfrm>
            <a:off x="751112" y="1340124"/>
            <a:ext cx="10515600" cy="4539468"/>
          </a:xfrm>
        </p:spPr>
        <p:txBody>
          <a:bodyPr>
            <a:normAutofit fontScale="47500" lnSpcReduction="20000"/>
          </a:bodyPr>
          <a:lstStyle/>
          <a:p>
            <a:pPr marL="0" marR="0" indent="0">
              <a:lnSpc>
                <a:spcPct val="110000"/>
              </a:lnSpc>
              <a:spcBef>
                <a:spcPts val="0"/>
              </a:spcBef>
              <a:spcAft>
                <a:spcPts val="1200"/>
              </a:spcAft>
              <a:buNone/>
            </a:pPr>
            <a:r>
              <a:rPr lang="en-US" sz="5800" b="1" u="sng" dirty="0">
                <a:ea typeface="Calibri Light" panose="020F0302020204030204" pitchFamily="34" charset="0"/>
                <a:cs typeface="Arial" panose="020B0604020202020204" pitchFamily="34" charset="0"/>
              </a:rPr>
              <a:t>Strategy 1.1</a:t>
            </a:r>
            <a:r>
              <a:rPr lang="en-US" sz="5800" dirty="0">
                <a:ea typeface="Calibri Light" panose="020F0302020204030204" pitchFamily="34" charset="0"/>
                <a:cs typeface="Arial" panose="020B0604020202020204" pitchFamily="34" charset="0"/>
              </a:rPr>
              <a:t>: </a:t>
            </a:r>
            <a:r>
              <a:rPr lang="en-US" sz="5800" b="1" dirty="0">
                <a:solidFill>
                  <a:schemeClr val="bg2">
                    <a:lumMod val="50000"/>
                  </a:schemeClr>
                </a:solidFill>
                <a:cs typeface="Arial" panose="020B0604020202020204" pitchFamily="34" charset="0"/>
              </a:rPr>
              <a:t>Provide </a:t>
            </a:r>
            <a:r>
              <a:rPr lang="en-US" sz="5800" b="1" dirty="0">
                <a:solidFill>
                  <a:schemeClr val="bg2">
                    <a:lumMod val="50000"/>
                  </a:schemeClr>
                </a:solidFill>
                <a:ea typeface="Calibri Light" panose="020F0302020204030204" pitchFamily="34" charset="0"/>
                <a:cs typeface="Arial" panose="020B0604020202020204" pitchFamily="34" charset="0"/>
              </a:rPr>
              <a:t>MEP-funded supplemental instructional services to migratory children ages 3-5 </a:t>
            </a:r>
            <a:r>
              <a:rPr lang="en-US" sz="5800" dirty="0">
                <a:ea typeface="Calibri Light" panose="020F0302020204030204" pitchFamily="34" charset="0"/>
                <a:cs typeface="Arial" panose="020B0604020202020204" pitchFamily="34" charset="0"/>
              </a:rPr>
              <a:t>(e.g., site-based, home-based, regular school year, summer services, parent volunteer program).</a:t>
            </a:r>
            <a:endParaRPr lang="en-US" sz="5800" dirty="0">
              <a:ea typeface="Calibri" panose="020F0502020204030204" pitchFamily="34" charset="0"/>
              <a:cs typeface="Times New Roman" panose="02020603050405020304" pitchFamily="18" charset="0"/>
            </a:endParaRPr>
          </a:p>
          <a:p>
            <a:pPr marL="0" marR="0" indent="0">
              <a:lnSpc>
                <a:spcPct val="110000"/>
              </a:lnSpc>
              <a:spcBef>
                <a:spcPts val="0"/>
              </a:spcBef>
              <a:spcAft>
                <a:spcPts val="1200"/>
              </a:spcAft>
              <a:buNone/>
            </a:pPr>
            <a:r>
              <a:rPr lang="en-US" sz="5800" dirty="0">
                <a:ea typeface="Calibri Light" panose="020F0302020204030204" pitchFamily="34" charset="0"/>
                <a:cs typeface="Arial" panose="020B0604020202020204" pitchFamily="34" charset="0"/>
              </a:rPr>
              <a:t> </a:t>
            </a:r>
            <a:r>
              <a:rPr lang="en-US" sz="5800" b="1" u="sng" dirty="0">
                <a:ea typeface="Calibri Light" panose="020F0302020204030204" pitchFamily="34" charset="0"/>
                <a:cs typeface="Arial" panose="020B0604020202020204" pitchFamily="34" charset="0"/>
              </a:rPr>
              <a:t>Strategy 1.2</a:t>
            </a:r>
            <a:r>
              <a:rPr lang="en-US" sz="5800" dirty="0">
                <a:ea typeface="Calibri Light" panose="020F0302020204030204" pitchFamily="34" charset="0"/>
                <a:cs typeface="Arial" panose="020B0604020202020204" pitchFamily="34" charset="0"/>
              </a:rPr>
              <a:t>: </a:t>
            </a:r>
            <a:r>
              <a:rPr lang="en-US" sz="5800" b="1" dirty="0">
                <a:solidFill>
                  <a:schemeClr val="bg2">
                    <a:lumMod val="50000"/>
                  </a:schemeClr>
                </a:solidFill>
                <a:cs typeface="Arial" panose="020B0604020202020204" pitchFamily="34" charset="0"/>
              </a:rPr>
              <a:t>Provide p</a:t>
            </a:r>
            <a:r>
              <a:rPr lang="en-US" sz="5800" b="1" dirty="0">
                <a:solidFill>
                  <a:schemeClr val="bg2">
                    <a:lumMod val="50000"/>
                  </a:schemeClr>
                </a:solidFill>
                <a:ea typeface="Calibri Light" panose="020F0302020204030204" pitchFamily="34" charset="0"/>
                <a:cs typeface="Arial" panose="020B0604020202020204" pitchFamily="34" charset="0"/>
              </a:rPr>
              <a:t>arents with ideas, activities, and materials for use at home </a:t>
            </a:r>
            <a:r>
              <a:rPr lang="en-US" sz="5800" dirty="0">
                <a:ea typeface="Calibri Light" panose="020F0302020204030204" pitchFamily="34" charset="0"/>
                <a:cs typeface="Arial" panose="020B0604020202020204" pitchFamily="34" charset="0"/>
              </a:rPr>
              <a:t>with their children to promote first language development, family literacy, and school readiness (e.g., parent activities, trainings, PAC meetings, home visits, family nights, mini workshops, small group and one-on-one parent/ child activities, Preschool Initiative (PI) Consortium incentive Grant (CIG) materials including preschool learning kits).</a:t>
            </a:r>
            <a:endParaRPr lang="en-US" dirty="0"/>
          </a:p>
        </p:txBody>
      </p:sp>
      <p:sp>
        <p:nvSpPr>
          <p:cNvPr id="3" name="Slide Number Placeholder 2">
            <a:extLst>
              <a:ext uri="{FF2B5EF4-FFF2-40B4-BE49-F238E27FC236}">
                <a16:creationId xmlns:a16="http://schemas.microsoft.com/office/drawing/2014/main" id="{E84FF8B5-0263-41CB-A41B-620A41188758}"/>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6</a:t>
            </a:fld>
            <a:endParaRPr lang="en-US" dirty="0"/>
          </a:p>
        </p:txBody>
      </p:sp>
      <p:sp>
        <p:nvSpPr>
          <p:cNvPr id="4" name="Title 3">
            <a:extLst>
              <a:ext uri="{FF2B5EF4-FFF2-40B4-BE49-F238E27FC236}">
                <a16:creationId xmlns:a16="http://schemas.microsoft.com/office/drawing/2014/main" id="{F78C2510-9F21-45DD-91B2-54E90D998C72}"/>
              </a:ext>
            </a:extLst>
          </p:cNvPr>
          <p:cNvSpPr>
            <a:spLocks noGrp="1"/>
          </p:cNvSpPr>
          <p:nvPr>
            <p:ph type="title"/>
          </p:nvPr>
        </p:nvSpPr>
        <p:spPr/>
        <p:txBody>
          <a:bodyPr/>
          <a:lstStyle/>
          <a:p>
            <a:r>
              <a:rPr lang="en-US" dirty="0"/>
              <a:t>School Readiness</a:t>
            </a:r>
          </a:p>
        </p:txBody>
      </p:sp>
    </p:spTree>
    <p:extLst>
      <p:ext uri="{BB962C8B-B14F-4D97-AF65-F5344CB8AC3E}">
        <p14:creationId xmlns:p14="http://schemas.microsoft.com/office/powerpoint/2010/main" val="183954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C7939C-F3DB-45CE-AD0E-7D28D621FE6C}"/>
              </a:ext>
            </a:extLst>
          </p:cNvPr>
          <p:cNvSpPr>
            <a:spLocks noGrp="1"/>
          </p:cNvSpPr>
          <p:nvPr>
            <p:ph idx="13"/>
          </p:nvPr>
        </p:nvSpPr>
        <p:spPr>
          <a:xfrm>
            <a:off x="751112" y="1340124"/>
            <a:ext cx="10515600" cy="4795500"/>
          </a:xfrm>
        </p:spPr>
        <p:txBody>
          <a:bodyPr>
            <a:normAutofit fontScale="62500" lnSpcReduction="20000"/>
          </a:bodyPr>
          <a:lstStyle/>
          <a:p>
            <a:pPr marL="0" marR="0" indent="0">
              <a:lnSpc>
                <a:spcPct val="110000"/>
              </a:lnSpc>
              <a:spcBef>
                <a:spcPts val="0"/>
              </a:spcBef>
              <a:spcAft>
                <a:spcPts val="1200"/>
              </a:spcAft>
              <a:buNone/>
            </a:pPr>
            <a:r>
              <a:rPr lang="en-US" b="1" u="sng" dirty="0">
                <a:ea typeface="Calibri" panose="020F0502020204030204" pitchFamily="34" charset="0"/>
                <a:cs typeface="Arial" panose="020B0604020202020204" pitchFamily="34" charset="0"/>
              </a:rPr>
              <a:t>Strategy 2.1</a:t>
            </a:r>
            <a:r>
              <a:rPr lang="en-US" dirty="0">
                <a:ea typeface="Calibri" panose="020F0502020204030204" pitchFamily="34" charset="0"/>
                <a:cs typeface="Arial" panose="020B0604020202020204" pitchFamily="34" charset="0"/>
              </a:rPr>
              <a:t>: </a:t>
            </a:r>
            <a:r>
              <a:rPr lang="en-US" sz="4400" b="1" dirty="0">
                <a:solidFill>
                  <a:schemeClr val="bg2">
                    <a:lumMod val="50000"/>
                  </a:schemeClr>
                </a:solidFill>
                <a:cs typeface="Arial" panose="020B0604020202020204" pitchFamily="34" charset="0"/>
              </a:rPr>
              <a:t>Provide</a:t>
            </a:r>
            <a:r>
              <a:rPr lang="en-US" dirty="0">
                <a:solidFill>
                  <a:schemeClr val="bg2">
                    <a:lumMod val="50000"/>
                  </a:schemeClr>
                </a:solidFill>
                <a:ea typeface="Calibri" panose="020F0502020204030204" pitchFamily="34" charset="0"/>
                <a:cs typeface="Arial" panose="020B0604020202020204" pitchFamily="34" charset="0"/>
              </a:rPr>
              <a:t> migrant-funded </a:t>
            </a:r>
            <a:r>
              <a:rPr lang="en-US" sz="4400" b="1" dirty="0">
                <a:solidFill>
                  <a:schemeClr val="bg2">
                    <a:lumMod val="50000"/>
                  </a:schemeClr>
                </a:solidFill>
                <a:cs typeface="Arial" panose="020B0604020202020204" pitchFamily="34" charset="0"/>
              </a:rPr>
              <a:t>resources and training to migratory families to promote literacy and numeracy skills </a:t>
            </a:r>
            <a:r>
              <a:rPr lang="en-US" dirty="0">
                <a:ea typeface="Calibri" panose="020F0502020204030204" pitchFamily="34" charset="0"/>
                <a:cs typeface="Arial" panose="020B0604020202020204" pitchFamily="34" charset="0"/>
              </a:rPr>
              <a:t>(e.g., extended day kindergarten, backpacks and school supplies, family reading and math nights, individual libraries, math manipulatives, migrant summer school, field trips, tutoring, after school programs, books, online programs and mobile apps, Saturday school/programs, community supports).</a:t>
            </a:r>
            <a:endParaRPr lang="en-US" dirty="0">
              <a:ea typeface="Calibri" panose="020F0502020204030204" pitchFamily="34" charset="0"/>
              <a:cs typeface="Times New Roman" panose="02020603050405020304" pitchFamily="18" charset="0"/>
            </a:endParaRPr>
          </a:p>
          <a:p>
            <a:pPr marL="0" marR="0" indent="0">
              <a:lnSpc>
                <a:spcPct val="110000"/>
              </a:lnSpc>
              <a:spcBef>
                <a:spcPts val="0"/>
              </a:spcBef>
              <a:spcAft>
                <a:spcPts val="1200"/>
              </a:spcAft>
              <a:buNone/>
            </a:pPr>
            <a:r>
              <a:rPr lang="en-US" b="1" u="sng" dirty="0">
                <a:ea typeface="Calibri" panose="020F0502020204030204" pitchFamily="34" charset="0"/>
                <a:cs typeface="Arial" panose="020B0604020202020204" pitchFamily="34" charset="0"/>
              </a:rPr>
              <a:t>Strategy 2.2</a:t>
            </a:r>
            <a:r>
              <a:rPr lang="en-US" dirty="0">
                <a:ea typeface="Calibri" panose="020F0502020204030204" pitchFamily="34" charset="0"/>
                <a:cs typeface="Arial" panose="020B0604020202020204" pitchFamily="34" charset="0"/>
              </a:rPr>
              <a:t>: </a:t>
            </a:r>
            <a:r>
              <a:rPr lang="en-US" sz="4400" b="1" dirty="0">
                <a:solidFill>
                  <a:schemeClr val="bg2">
                    <a:lumMod val="50000"/>
                  </a:schemeClr>
                </a:solidFill>
                <a:cs typeface="Arial" panose="020B0604020202020204" pitchFamily="34" charset="0"/>
              </a:rPr>
              <a:t>Provide migratory students with evidence-based supplemental ELA and math instruction </a:t>
            </a:r>
            <a:r>
              <a:rPr lang="en-US" dirty="0">
                <a:ea typeface="Calibri" panose="020F0502020204030204" pitchFamily="34" charset="0"/>
                <a:cs typeface="Arial" panose="020B0604020202020204" pitchFamily="34" charset="0"/>
              </a:rPr>
              <a:t>aligned to State standards (e.g., summer school, </a:t>
            </a:r>
            <a:r>
              <a:rPr lang="en-US" dirty="0" err="1">
                <a:ea typeface="Calibri" panose="020F0502020204030204" pitchFamily="34" charset="0"/>
                <a:cs typeface="Arial" panose="020B0604020202020204" pitchFamily="34" charset="0"/>
              </a:rPr>
              <a:t>IDLA</a:t>
            </a:r>
            <a:r>
              <a:rPr lang="en-US" dirty="0">
                <a:ea typeface="Calibri" panose="020F0502020204030204" pitchFamily="34" charset="0"/>
                <a:cs typeface="Arial" panose="020B0604020202020204" pitchFamily="34" charset="0"/>
              </a:rPr>
              <a:t> advancement, ICON, after-school tutoring, home-based instruction, extended day kindergarten, online reading and math interventions, STEM programs).</a:t>
            </a:r>
            <a:endParaRPr lang="en-US" dirty="0"/>
          </a:p>
        </p:txBody>
      </p:sp>
      <p:sp>
        <p:nvSpPr>
          <p:cNvPr id="3" name="Slide Number Placeholder 2">
            <a:extLst>
              <a:ext uri="{FF2B5EF4-FFF2-40B4-BE49-F238E27FC236}">
                <a16:creationId xmlns:a16="http://schemas.microsoft.com/office/drawing/2014/main" id="{50574290-DF5F-4405-91ED-6467FBB8A4E7}"/>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7</a:t>
            </a:fld>
            <a:endParaRPr lang="en-US" dirty="0"/>
          </a:p>
        </p:txBody>
      </p:sp>
      <p:sp>
        <p:nvSpPr>
          <p:cNvPr id="4" name="Title 3">
            <a:extLst>
              <a:ext uri="{FF2B5EF4-FFF2-40B4-BE49-F238E27FC236}">
                <a16:creationId xmlns:a16="http://schemas.microsoft.com/office/drawing/2014/main" id="{BBBADA81-9C6E-4F57-B30D-0B0F9098ECAA}"/>
              </a:ext>
            </a:extLst>
          </p:cNvPr>
          <p:cNvSpPr>
            <a:spLocks noGrp="1"/>
          </p:cNvSpPr>
          <p:nvPr>
            <p:ph type="title"/>
          </p:nvPr>
        </p:nvSpPr>
        <p:spPr/>
        <p:txBody>
          <a:bodyPr/>
          <a:lstStyle/>
          <a:p>
            <a:r>
              <a:rPr lang="en-US" dirty="0"/>
              <a:t>ELA and Mathematics</a:t>
            </a:r>
          </a:p>
        </p:txBody>
      </p:sp>
    </p:spTree>
    <p:extLst>
      <p:ext uri="{BB962C8B-B14F-4D97-AF65-F5344CB8AC3E}">
        <p14:creationId xmlns:p14="http://schemas.microsoft.com/office/powerpoint/2010/main" val="49479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CEB706-615D-4665-93AD-90DBC06BD48B}"/>
              </a:ext>
            </a:extLst>
          </p:cNvPr>
          <p:cNvSpPr>
            <a:spLocks noGrp="1"/>
          </p:cNvSpPr>
          <p:nvPr>
            <p:ph idx="13"/>
          </p:nvPr>
        </p:nvSpPr>
        <p:spPr/>
        <p:txBody>
          <a:bodyPr>
            <a:normAutofit fontScale="92500"/>
          </a:bodyPr>
          <a:lstStyle/>
          <a:p>
            <a:r>
              <a:rPr lang="en-US" b="1" u="sng" dirty="0">
                <a:ea typeface="Calibri" panose="020F0502020204030204" pitchFamily="34" charset="0"/>
                <a:cs typeface="Arial" panose="020B0604020202020204" pitchFamily="34" charset="0"/>
              </a:rPr>
              <a:t>Strategy 2.3</a:t>
            </a:r>
            <a:r>
              <a:rPr lang="en-US" dirty="0">
                <a:ea typeface="Calibri" panose="020F0502020204030204" pitchFamily="34" charset="0"/>
                <a:cs typeface="Arial" panose="020B0604020202020204" pitchFamily="34" charset="0"/>
              </a:rPr>
              <a:t>: Collaborate with district, State, and Federal programs to provide </a:t>
            </a:r>
            <a:r>
              <a:rPr lang="en-US" b="1" dirty="0">
                <a:solidFill>
                  <a:schemeClr val="bg2">
                    <a:lumMod val="50000"/>
                  </a:schemeClr>
                </a:solidFill>
                <a:ea typeface="Calibri" panose="020F0502020204030204" pitchFamily="34" charset="0"/>
                <a:cs typeface="Arial" panose="020B0604020202020204" pitchFamily="34" charset="0"/>
              </a:rPr>
              <a:t>professional development</a:t>
            </a:r>
            <a:r>
              <a:rPr lang="en-US" dirty="0">
                <a:ea typeface="Calibri" panose="020F0502020204030204" pitchFamily="34" charset="0"/>
                <a:cs typeface="Arial" panose="020B0604020202020204" pitchFamily="34" charset="0"/>
              </a:rPr>
              <a:t> to new and experienced teachers and paraprofessionals on </a:t>
            </a:r>
            <a:r>
              <a:rPr lang="en-US" b="1" dirty="0">
                <a:solidFill>
                  <a:schemeClr val="bg2">
                    <a:lumMod val="50000"/>
                  </a:schemeClr>
                </a:solidFill>
                <a:ea typeface="Calibri" panose="020F0502020204030204" pitchFamily="34" charset="0"/>
                <a:cs typeface="Arial" panose="020B0604020202020204" pitchFamily="34" charset="0"/>
              </a:rPr>
              <a:t>evidence-based strategies for developing academic language</a:t>
            </a:r>
            <a:r>
              <a:rPr lang="en-US" dirty="0">
                <a:ea typeface="Calibri" panose="020F0502020204030204" pitchFamily="34" charset="0"/>
                <a:cs typeface="Arial" panose="020B0604020202020204" pitchFamily="34" charset="0"/>
              </a:rPr>
              <a:t>. (e.g., MEP staff attend Go-To strategies training, Idaho Association for Bilingual Educators Conference, Biennial Federal Programs Conference).</a:t>
            </a:r>
            <a:endParaRPr lang="en-US" dirty="0">
              <a:ea typeface="Calibri" panose="020F0502020204030204" pitchFamily="34"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FA6857E7-C9D9-4B98-8EC2-80DA79BEB0C3}"/>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8</a:t>
            </a:fld>
            <a:endParaRPr lang="en-US" dirty="0"/>
          </a:p>
        </p:txBody>
      </p:sp>
      <p:sp>
        <p:nvSpPr>
          <p:cNvPr id="4" name="Title 3">
            <a:extLst>
              <a:ext uri="{FF2B5EF4-FFF2-40B4-BE49-F238E27FC236}">
                <a16:creationId xmlns:a16="http://schemas.microsoft.com/office/drawing/2014/main" id="{7FB75694-2662-4DFC-BE4E-6CA8A5606D61}"/>
              </a:ext>
            </a:extLst>
          </p:cNvPr>
          <p:cNvSpPr>
            <a:spLocks noGrp="1"/>
          </p:cNvSpPr>
          <p:nvPr>
            <p:ph type="title"/>
          </p:nvPr>
        </p:nvSpPr>
        <p:spPr/>
        <p:txBody>
          <a:bodyPr/>
          <a:lstStyle/>
          <a:p>
            <a:r>
              <a:rPr lang="en-US" dirty="0"/>
              <a:t>ELA and Mathematics (cont.)</a:t>
            </a:r>
          </a:p>
        </p:txBody>
      </p:sp>
    </p:spTree>
    <p:extLst>
      <p:ext uri="{BB962C8B-B14F-4D97-AF65-F5344CB8AC3E}">
        <p14:creationId xmlns:p14="http://schemas.microsoft.com/office/powerpoint/2010/main" val="201756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AC07CD-6713-4BE1-95B6-1D237CAE78F6}"/>
              </a:ext>
            </a:extLst>
          </p:cNvPr>
          <p:cNvSpPr>
            <a:spLocks noGrp="1"/>
          </p:cNvSpPr>
          <p:nvPr>
            <p:ph idx="13"/>
          </p:nvPr>
        </p:nvSpPr>
        <p:spPr>
          <a:xfrm>
            <a:off x="751112" y="1340124"/>
            <a:ext cx="10515600" cy="4822932"/>
          </a:xfrm>
        </p:spPr>
        <p:txBody>
          <a:bodyPr>
            <a:normAutofit fontScale="85000" lnSpcReduction="20000"/>
          </a:bodyPr>
          <a:lstStyle/>
          <a:p>
            <a:pPr>
              <a:lnSpc>
                <a:spcPct val="100000"/>
              </a:lnSpc>
            </a:pPr>
            <a:r>
              <a:rPr lang="en-US" b="1" u="sng" dirty="0">
                <a:ea typeface="Calibri Light" panose="020F0302020204030204" pitchFamily="34" charset="0"/>
                <a:cs typeface="Arial" panose="020B0604020202020204" pitchFamily="34" charset="0"/>
              </a:rPr>
              <a:t>Strategy 3.1</a:t>
            </a:r>
            <a:r>
              <a:rPr lang="en-US" dirty="0">
                <a:ea typeface="Calibri Light" panose="020F0302020204030204" pitchFamily="34" charset="0"/>
                <a:cs typeface="Arial" panose="020B0604020202020204" pitchFamily="34" charset="0"/>
              </a:rPr>
              <a:t>: </a:t>
            </a:r>
            <a:r>
              <a:rPr lang="en-US" b="1" dirty="0">
                <a:solidFill>
                  <a:schemeClr val="bg2">
                    <a:lumMod val="50000"/>
                  </a:schemeClr>
                </a:solidFill>
                <a:cs typeface="Arial" panose="020B0604020202020204" pitchFamily="34" charset="0"/>
              </a:rPr>
              <a:t>Coordinate/provide secondary migratory students (grades 6-12) </a:t>
            </a:r>
            <a:r>
              <a:rPr lang="en-US" b="1" dirty="0">
                <a:solidFill>
                  <a:schemeClr val="bg2">
                    <a:lumMod val="50000"/>
                  </a:schemeClr>
                </a:solidFill>
                <a:ea typeface="Calibri Light" panose="020F0302020204030204" pitchFamily="34" charset="0"/>
                <a:cs typeface="Arial" panose="020B0604020202020204" pitchFamily="34" charset="0"/>
              </a:rPr>
              <a:t>mentoring</a:t>
            </a:r>
            <a:r>
              <a:rPr lang="en-US" dirty="0">
                <a:solidFill>
                  <a:schemeClr val="bg2">
                    <a:lumMod val="50000"/>
                  </a:schemeClr>
                </a:solidFill>
                <a:ea typeface="Calibri Light" panose="020F0302020204030204" pitchFamily="34" charset="0"/>
                <a:cs typeface="Arial" panose="020B0604020202020204" pitchFamily="34" charset="0"/>
              </a:rPr>
              <a:t> </a:t>
            </a:r>
            <a:r>
              <a:rPr lang="en-US" dirty="0">
                <a:ea typeface="Calibri Light" panose="020F0302020204030204" pitchFamily="34" charset="0"/>
                <a:cs typeface="Arial" panose="020B0604020202020204" pitchFamily="34" charset="0"/>
              </a:rPr>
              <a:t>to support graduation and college/career readiness (e.g., student monitoring system, individual plans for students at-risk of dropping out, graduation specialists, postsecondary counseling, college visits, presentations at PAC meetings, coordination with CAMP, leadership institutes, career fairs/speakers, CIS software training, parent outreach and mentoring, parent and student training on graduation requirements, summer school, credit recovery opportunities, supplies).</a:t>
            </a:r>
            <a:endParaRPr lang="en-US" dirty="0">
              <a:ea typeface="Calibri" panose="020F0502020204030204" pitchFamily="34" charset="0"/>
              <a:cs typeface="Times New Roman" panose="02020603050405020304" pitchFamily="18" charset="0"/>
            </a:endParaRPr>
          </a:p>
          <a:p>
            <a:pPr>
              <a:lnSpc>
                <a:spcPct val="100000"/>
              </a:lnSpc>
            </a:pPr>
            <a:endParaRPr lang="en-US" dirty="0"/>
          </a:p>
        </p:txBody>
      </p:sp>
      <p:sp>
        <p:nvSpPr>
          <p:cNvPr id="3" name="Slide Number Placeholder 2">
            <a:extLst>
              <a:ext uri="{FF2B5EF4-FFF2-40B4-BE49-F238E27FC236}">
                <a16:creationId xmlns:a16="http://schemas.microsoft.com/office/drawing/2014/main" id="{A371729A-36F2-424D-A562-C55C63C6AF07}"/>
              </a:ext>
            </a:extLst>
          </p:cNvPr>
          <p:cNvSpPr>
            <a:spLocks noGrp="1"/>
          </p:cNvSpPr>
          <p:nvPr>
            <p:ph type="sldNum" sz="quarter" idx="12"/>
          </p:nvPr>
        </p:nvSpPr>
        <p:spPr/>
        <p:txBody>
          <a:bodyPr/>
          <a:lstStyle/>
          <a:p>
            <a:r>
              <a:rPr lang="en-US" dirty="0"/>
              <a:t> Fidelity of Strategy Implementation| </a:t>
            </a:r>
            <a:fld id="{C26AAFF7-C4D7-4A72-B8FA-A17532192431}" type="slidenum">
              <a:rPr lang="en-US" smtClean="0"/>
              <a:pPr/>
              <a:t>9</a:t>
            </a:fld>
            <a:endParaRPr lang="en-US" dirty="0"/>
          </a:p>
        </p:txBody>
      </p:sp>
      <p:sp>
        <p:nvSpPr>
          <p:cNvPr id="4" name="Title 3">
            <a:extLst>
              <a:ext uri="{FF2B5EF4-FFF2-40B4-BE49-F238E27FC236}">
                <a16:creationId xmlns:a16="http://schemas.microsoft.com/office/drawing/2014/main" id="{5915663E-0B21-43CF-87F5-1F8F22271443}"/>
              </a:ext>
            </a:extLst>
          </p:cNvPr>
          <p:cNvSpPr>
            <a:spLocks noGrp="1"/>
          </p:cNvSpPr>
          <p:nvPr>
            <p:ph type="title"/>
          </p:nvPr>
        </p:nvSpPr>
        <p:spPr/>
        <p:txBody>
          <a:bodyPr/>
          <a:lstStyle/>
          <a:p>
            <a:r>
              <a:rPr lang="en-US" dirty="0"/>
              <a:t>HS Graduation/Services to OSY</a:t>
            </a:r>
          </a:p>
        </p:txBody>
      </p:sp>
    </p:spTree>
    <p:extLst>
      <p:ext uri="{BB962C8B-B14F-4D97-AF65-F5344CB8AC3E}">
        <p14:creationId xmlns:p14="http://schemas.microsoft.com/office/powerpoint/2010/main" val="4098416269"/>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11403</TotalTime>
  <Words>1343</Words>
  <Application>Microsoft Office PowerPoint</Application>
  <PresentationFormat>Widescreen</PresentationFormat>
  <Paragraphs>89</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Cambria</vt:lpstr>
      <vt:lpstr>Open Sans</vt:lpstr>
      <vt:lpstr>Open Sans Light</vt:lpstr>
      <vt:lpstr>Open Sans Semibold</vt:lpstr>
      <vt:lpstr>Times New Roman</vt:lpstr>
      <vt:lpstr>1_Office Theme</vt:lpstr>
      <vt:lpstr>Migrant Education Fidelity of Strategy Implementation (FSI) Tool</vt:lpstr>
      <vt:lpstr>FSI: Fidelity of Strategy Implementation Tool</vt:lpstr>
      <vt:lpstr>Why do we use it?</vt:lpstr>
      <vt:lpstr>Purposes</vt:lpstr>
      <vt:lpstr>MEP Strategies (2020-2023)</vt:lpstr>
      <vt:lpstr>School Readiness</vt:lpstr>
      <vt:lpstr>ELA and Mathematics</vt:lpstr>
      <vt:lpstr>ELA and Mathematics (cont.)</vt:lpstr>
      <vt:lpstr>HS Graduation/Services to OSY</vt:lpstr>
      <vt:lpstr>HS Graduation/Services to OSY (cont.)</vt:lpstr>
      <vt:lpstr>Support Services</vt:lpstr>
      <vt:lpstr>Support Services (cont.)</vt:lpstr>
      <vt:lpstr>How to do the FSI</vt:lpstr>
      <vt:lpstr>Directions for Completing the FSI</vt:lpstr>
      <vt:lpstr>Completing the FSI (Cont.)</vt:lpstr>
      <vt:lpstr>Completing the FSI – Together </vt:lpstr>
      <vt:lpstr>When to Do the FSI</vt:lpstr>
      <vt:lpstr>Timeline</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Fidelity for Strategy Implementation</dc:title>
  <dc:subject>Idaho Child Nutrition Programs</dc:subject>
  <dc:creator>Idaho Child Nutrition Programs</dc:creator>
  <cp:lastModifiedBy>Brad Starks</cp:lastModifiedBy>
  <cp:revision>275</cp:revision>
  <cp:lastPrinted>2019-09-24T19:52:16Z</cp:lastPrinted>
  <dcterms:created xsi:type="dcterms:W3CDTF">2014-05-22T16:02:36Z</dcterms:created>
  <dcterms:modified xsi:type="dcterms:W3CDTF">2022-06-22T22:00:41Z</dcterms:modified>
</cp:coreProperties>
</file>