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63" r:id="rId2"/>
    <p:sldId id="258" r:id="rId3"/>
    <p:sldId id="287" r:id="rId4"/>
    <p:sldId id="257" r:id="rId5"/>
    <p:sldId id="285" r:id="rId6"/>
    <p:sldId id="275" r:id="rId7"/>
    <p:sldId id="370" r:id="rId8"/>
    <p:sldId id="371" r:id="rId9"/>
    <p:sldId id="276" r:id="rId10"/>
    <p:sldId id="377" r:id="rId11"/>
    <p:sldId id="378" r:id="rId12"/>
    <p:sldId id="372" r:id="rId13"/>
    <p:sldId id="373" r:id="rId14"/>
    <p:sldId id="379" r:id="rId15"/>
    <p:sldId id="380" r:id="rId16"/>
    <p:sldId id="381" r:id="rId17"/>
    <p:sldId id="280" r:id="rId18"/>
    <p:sldId id="281" r:id="rId19"/>
    <p:sldId id="282" r:id="rId20"/>
    <p:sldId id="367" r:id="rId21"/>
    <p:sldId id="382" r:id="rId22"/>
    <p:sldId id="383" r:id="rId23"/>
    <p:sldId id="384" r:id="rId24"/>
    <p:sldId id="374" r:id="rId25"/>
    <p:sldId id="375"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6395" autoAdjust="0"/>
  </p:normalViewPr>
  <p:slideViewPr>
    <p:cSldViewPr snapToGrid="0">
      <p:cViewPr varScale="1">
        <p:scale>
          <a:sx n="106" d="100"/>
          <a:sy n="106" d="100"/>
        </p:scale>
        <p:origin x="138" y="1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F6DA5-BF5B-485A-A7EF-C92A35BE3AC7}"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63EB2-C203-4E0B-B81C-0429BB0EF5D8}" type="slidenum">
              <a:rPr lang="en-US" smtClean="0"/>
              <a:t>‹#›</a:t>
            </a:fld>
            <a:endParaRPr lang="en-US"/>
          </a:p>
        </p:txBody>
      </p:sp>
    </p:spTree>
    <p:extLst>
      <p:ext uri="{BB962C8B-B14F-4D97-AF65-F5344CB8AC3E}">
        <p14:creationId xmlns:p14="http://schemas.microsoft.com/office/powerpoint/2010/main" val="111928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quot;Department of Education State of Idaho&quot;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 y="1168718"/>
            <a:ext cx="12191366" cy="3783527"/>
          </a:xfrm>
          <a:prstGeom prst="rect">
            <a:avLst/>
          </a:prstGeom>
        </p:spPr>
      </p:pic>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64316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1890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573121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44338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25" name="Content Placeholder 2"/>
          <p:cNvSpPr>
            <a:spLocks noGrp="1"/>
          </p:cNvSpPr>
          <p:nvPr>
            <p:ph idx="13"/>
          </p:nvPr>
        </p:nvSpPr>
        <p:spPr>
          <a:xfrm>
            <a:off x="751112" y="1340124"/>
            <a:ext cx="10515600" cy="4351338"/>
          </a:xfrm>
        </p:spPr>
        <p:txBody>
          <a:bodyPr>
            <a:normAutofit/>
          </a:bodyPr>
          <a:lstStyle>
            <a:lvl1pPr>
              <a:defRPr sz="40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sz="36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sz="3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183492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5" y="1267790"/>
            <a:ext cx="12176065" cy="3567206"/>
          </a:xfrm>
          <a:prstGeom prst="rect">
            <a:avLst/>
          </a:prstGeom>
        </p:spPr>
      </p:pic>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Tree>
    <p:extLst>
      <p:ext uri="{BB962C8B-B14F-4D97-AF65-F5344CB8AC3E}">
        <p14:creationId xmlns:p14="http://schemas.microsoft.com/office/powerpoint/2010/main" val="379261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112622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174261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260891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22887" cy="2136618"/>
          </a:xfrm>
          <a:prstGeom prst="rect">
            <a:avLst/>
          </a:prstGeom>
        </p:spPr>
      </p:pic>
      <p:sp>
        <p:nvSpPr>
          <p:cNvPr id="2" name="Title 1"/>
          <p:cNvSpPr>
            <a:spLocks noGrp="1"/>
          </p:cNvSpPr>
          <p:nvPr>
            <p:ph type="title"/>
          </p:nvPr>
        </p:nvSpPr>
        <p:spPr>
          <a:xfrm>
            <a:off x="573560" y="406568"/>
            <a:ext cx="10515600" cy="1325563"/>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spTree>
    <p:extLst>
      <p:ext uri="{BB962C8B-B14F-4D97-AF65-F5344CB8AC3E}">
        <p14:creationId xmlns:p14="http://schemas.microsoft.com/office/powerpoint/2010/main" val="252622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04229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239182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34762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de.idaho.gov/federal-programs/migrant/index.html" TargetMode="External"/><Relationship Id="rId2" Type="http://schemas.openxmlformats.org/officeDocument/2006/relationships/hyperlink" Target="mailto:sseamount@sde.idaho.gov" TargetMode="Externa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mailto:tscurtu@sde.idaho.gov" TargetMode="External"/><Relationship Id="rId4" Type="http://schemas.openxmlformats.org/officeDocument/2006/relationships/hyperlink" Target="mailto:jlara@sde.idaho.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4215" y="1608985"/>
            <a:ext cx="9144000" cy="1872292"/>
          </a:xfrm>
        </p:spPr>
        <p:txBody>
          <a:bodyPr/>
          <a:lstStyle/>
          <a:p>
            <a:r>
              <a:rPr lang="en-US" dirty="0"/>
              <a:t>Diving into Doing a</a:t>
            </a:r>
            <a:br>
              <a:rPr lang="en-US" dirty="0"/>
            </a:br>
            <a:r>
              <a:rPr lang="en-US" dirty="0"/>
              <a:t>CNA &amp; MPO Evaluation</a:t>
            </a:r>
          </a:p>
        </p:txBody>
      </p:sp>
      <p:sp>
        <p:nvSpPr>
          <p:cNvPr id="4" name="Subtitle 2"/>
          <p:cNvSpPr txBox="1">
            <a:spLocks/>
          </p:cNvSpPr>
          <p:nvPr/>
        </p:nvSpPr>
        <p:spPr>
          <a:xfrm>
            <a:off x="277454" y="4174805"/>
            <a:ext cx="4714966" cy="6080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Sarah Seamount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Migrant  Education  Program Coordinator</a:t>
            </a:r>
          </a:p>
        </p:txBody>
      </p:sp>
      <p:sp>
        <p:nvSpPr>
          <p:cNvPr id="5" name="Date Placeholder 4"/>
          <p:cNvSpPr>
            <a:spLocks noGrp="1"/>
          </p:cNvSpPr>
          <p:nvPr>
            <p:ph type="dt" sz="half" idx="10"/>
          </p:nvPr>
        </p:nvSpPr>
        <p:spPr>
          <a:xfrm>
            <a:off x="8857735" y="608450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56938-7756-42A3-BA06-9DAF1F76B36A}" type="datetime1">
              <a:rPr kumimoji="0" lang="en-US" sz="1600" b="0" i="0" u="none" strike="noStrike" kern="1200" cap="none" spc="0" normalizeH="0" baseline="0" noProof="0" smtClean="0">
                <a:ln>
                  <a:noFill/>
                </a:ln>
                <a:solidFill>
                  <a:srgbClr val="262626">
                    <a:lumMod val="90000"/>
                    <a:lumOff val="10000"/>
                  </a:srgbClr>
                </a:solidFill>
                <a:effectLst/>
                <a:uLnTx/>
                <a:uFillTx/>
                <a:latin typeface="Calibri" panose="020F0502020204030204"/>
              </a:rPr>
              <a:pPr marL="0" marR="0" lvl="0" indent="0" algn="r" defTabSz="914400" rtl="0" eaLnBrk="1" fontAlgn="auto" latinLnBrk="0" hangingPunct="1">
                <a:lnSpc>
                  <a:spcPct val="100000"/>
                </a:lnSpc>
                <a:spcBef>
                  <a:spcPts val="0"/>
                </a:spcBef>
                <a:spcAft>
                  <a:spcPts val="0"/>
                </a:spcAft>
                <a:buClrTx/>
                <a:buSzTx/>
                <a:buFontTx/>
                <a:buNone/>
                <a:tabLst/>
                <a:defRPr/>
              </a:pPr>
              <a:t>11/23/2021</a:t>
            </a:fld>
            <a:endParaRPr kumimoji="0" lang="en-US" sz="1600" b="0" i="0" u="none" strike="noStrike" kern="1200" cap="none" spc="0" normalizeH="0" baseline="0" noProof="0" dirty="0">
              <a:ln>
                <a:noFill/>
              </a:ln>
              <a:solidFill>
                <a:srgbClr val="262626">
                  <a:lumMod val="90000"/>
                  <a:lumOff val="10000"/>
                </a:srgbClr>
              </a:solidFill>
              <a:effectLst/>
              <a:uLnTx/>
              <a:uFillTx/>
              <a:latin typeface="Calibri" panose="020F0502020204030204"/>
            </a:endParaRPr>
          </a:p>
        </p:txBody>
      </p:sp>
    </p:spTree>
    <p:extLst>
      <p:ext uri="{BB962C8B-B14F-4D97-AF65-F5344CB8AC3E}">
        <p14:creationId xmlns:p14="http://schemas.microsoft.com/office/powerpoint/2010/main" val="317268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36C7-874D-4AC7-A0C1-3AD84F4FE033}"/>
              </a:ext>
            </a:extLst>
          </p:cNvPr>
          <p:cNvSpPr>
            <a:spLocks noGrp="1"/>
          </p:cNvSpPr>
          <p:nvPr>
            <p:ph type="title"/>
          </p:nvPr>
        </p:nvSpPr>
        <p:spPr/>
        <p:txBody>
          <a:bodyPr/>
          <a:lstStyle/>
          <a:p>
            <a:r>
              <a:rPr lang="en-US" dirty="0"/>
              <a:t>Plan the Work – Meeting 1</a:t>
            </a:r>
          </a:p>
        </p:txBody>
      </p:sp>
      <p:sp>
        <p:nvSpPr>
          <p:cNvPr id="3" name="Content Placeholder 2">
            <a:extLst>
              <a:ext uri="{FF2B5EF4-FFF2-40B4-BE49-F238E27FC236}">
                <a16:creationId xmlns:a16="http://schemas.microsoft.com/office/drawing/2014/main" id="{E4A5C0F4-444B-4EED-A9A7-46DFF38E935D}"/>
              </a:ext>
            </a:extLst>
          </p:cNvPr>
          <p:cNvSpPr>
            <a:spLocks noGrp="1"/>
          </p:cNvSpPr>
          <p:nvPr>
            <p:ph idx="13"/>
          </p:nvPr>
        </p:nvSpPr>
        <p:spPr>
          <a:xfrm>
            <a:off x="751112" y="1340123"/>
            <a:ext cx="10515600" cy="4809953"/>
          </a:xfrm>
        </p:spPr>
        <p:txBody>
          <a:bodyPr>
            <a:normAutofit lnSpcReduction="10000"/>
          </a:bodyPr>
          <a:lstStyle/>
          <a:p>
            <a:r>
              <a:rPr lang="en-US" dirty="0"/>
              <a:t>Share the reason for the CNA with the committee.  (See toolkit)</a:t>
            </a:r>
          </a:p>
          <a:p>
            <a:r>
              <a:rPr lang="en-US" dirty="0"/>
              <a:t>Go over the surveys to make any changes.</a:t>
            </a:r>
          </a:p>
          <a:p>
            <a:r>
              <a:rPr lang="en-US" dirty="0"/>
              <a:t>Determine who will be responsible for conducting surveys and collecting results.</a:t>
            </a:r>
          </a:p>
          <a:p>
            <a:r>
              <a:rPr lang="en-US" dirty="0"/>
              <a:t>Schedule the next meeting.</a:t>
            </a:r>
          </a:p>
          <a:p>
            <a:pPr marL="0" indent="0">
              <a:buNone/>
            </a:pPr>
            <a:endParaRPr lang="en-US" dirty="0"/>
          </a:p>
          <a:p>
            <a:pPr marL="0" indent="0">
              <a:buNone/>
            </a:pPr>
            <a:r>
              <a:rPr lang="en-US" dirty="0"/>
              <a:t>(May skip this meeting if doing annually.)</a:t>
            </a:r>
          </a:p>
        </p:txBody>
      </p:sp>
      <p:sp>
        <p:nvSpPr>
          <p:cNvPr id="4" name="Slide Number Placeholder 3">
            <a:extLst>
              <a:ext uri="{FF2B5EF4-FFF2-40B4-BE49-F238E27FC236}">
                <a16:creationId xmlns:a16="http://schemas.microsoft.com/office/drawing/2014/main" id="{908F14FD-8336-4F97-8F53-BE89A6D1825B}"/>
              </a:ext>
            </a:extLst>
          </p:cNvPr>
          <p:cNvSpPr>
            <a:spLocks noGrp="1"/>
          </p:cNvSpPr>
          <p:nvPr>
            <p:ph type="sldNum" sz="quarter" idx="12"/>
          </p:nvPr>
        </p:nvSpPr>
        <p:spPr/>
        <p:txBody>
          <a:bodyPr/>
          <a:lstStyle/>
          <a:p>
            <a:r>
              <a:rPr lang="en-US"/>
              <a:t> Presentation Title | </a:t>
            </a:r>
            <a:fld id="{C26AAFF7-C4D7-4A72-B8FA-A17532192431}" type="slidenum">
              <a:rPr lang="en-US" smtClean="0"/>
              <a:pPr/>
              <a:t>10</a:t>
            </a:fld>
            <a:endParaRPr lang="en-US" dirty="0"/>
          </a:p>
        </p:txBody>
      </p:sp>
    </p:spTree>
    <p:extLst>
      <p:ext uri="{BB962C8B-B14F-4D97-AF65-F5344CB8AC3E}">
        <p14:creationId xmlns:p14="http://schemas.microsoft.com/office/powerpoint/2010/main" val="76190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1E93-E3DC-42B9-BC49-9C98B7A015E2}"/>
              </a:ext>
            </a:extLst>
          </p:cNvPr>
          <p:cNvSpPr>
            <a:spLocks noGrp="1"/>
          </p:cNvSpPr>
          <p:nvPr>
            <p:ph type="title"/>
          </p:nvPr>
        </p:nvSpPr>
        <p:spPr/>
        <p:txBody>
          <a:bodyPr/>
          <a:lstStyle/>
          <a:p>
            <a:r>
              <a:rPr lang="en-US" dirty="0"/>
              <a:t>Preparing for the Second Meeting</a:t>
            </a:r>
          </a:p>
        </p:txBody>
      </p:sp>
      <p:sp>
        <p:nvSpPr>
          <p:cNvPr id="3" name="Content Placeholder 2">
            <a:extLst>
              <a:ext uri="{FF2B5EF4-FFF2-40B4-BE49-F238E27FC236}">
                <a16:creationId xmlns:a16="http://schemas.microsoft.com/office/drawing/2014/main" id="{E4696DBF-9C86-4F95-B344-5F8964B4D97C}"/>
              </a:ext>
            </a:extLst>
          </p:cNvPr>
          <p:cNvSpPr>
            <a:spLocks noGrp="1"/>
          </p:cNvSpPr>
          <p:nvPr>
            <p:ph idx="13"/>
          </p:nvPr>
        </p:nvSpPr>
        <p:spPr/>
        <p:txBody>
          <a:bodyPr/>
          <a:lstStyle/>
          <a:p>
            <a:r>
              <a:rPr lang="en-US" dirty="0"/>
              <a:t>Conduct and tabulate surveys.  </a:t>
            </a:r>
          </a:p>
          <a:p>
            <a:r>
              <a:rPr lang="en-US" dirty="0"/>
              <a:t>Translate comments so that everyone on the committee can read them.</a:t>
            </a:r>
          </a:p>
          <a:p>
            <a:r>
              <a:rPr lang="en-US" dirty="0"/>
              <a:t>Conduct focus groups (parent and/or student) if you wish. (Translate notes as needed.)</a:t>
            </a:r>
          </a:p>
          <a:p>
            <a:r>
              <a:rPr lang="en-US" dirty="0"/>
              <a:t>Run MSIS CNA reports (comparison and raw data) and create easy to read charts.</a:t>
            </a:r>
          </a:p>
        </p:txBody>
      </p:sp>
      <p:sp>
        <p:nvSpPr>
          <p:cNvPr id="4" name="Slide Number Placeholder 3">
            <a:extLst>
              <a:ext uri="{FF2B5EF4-FFF2-40B4-BE49-F238E27FC236}">
                <a16:creationId xmlns:a16="http://schemas.microsoft.com/office/drawing/2014/main" id="{5EB1F88C-951C-479A-A870-ED8C66151763}"/>
              </a:ext>
            </a:extLst>
          </p:cNvPr>
          <p:cNvSpPr>
            <a:spLocks noGrp="1"/>
          </p:cNvSpPr>
          <p:nvPr>
            <p:ph type="sldNum" sz="quarter" idx="12"/>
          </p:nvPr>
        </p:nvSpPr>
        <p:spPr/>
        <p:txBody>
          <a:bodyPr/>
          <a:lstStyle/>
          <a:p>
            <a:r>
              <a:rPr lang="en-US"/>
              <a:t> Presentation Title | </a:t>
            </a:r>
            <a:fld id="{C26AAFF7-C4D7-4A72-B8FA-A17532192431}" type="slidenum">
              <a:rPr lang="en-US" smtClean="0"/>
              <a:pPr/>
              <a:t>11</a:t>
            </a:fld>
            <a:endParaRPr lang="en-US" dirty="0"/>
          </a:p>
        </p:txBody>
      </p:sp>
    </p:spTree>
    <p:extLst>
      <p:ext uri="{BB962C8B-B14F-4D97-AF65-F5344CB8AC3E}">
        <p14:creationId xmlns:p14="http://schemas.microsoft.com/office/powerpoint/2010/main" val="426004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B2E3-C30A-43ED-9F92-4EDAD1FE288F}"/>
              </a:ext>
            </a:extLst>
          </p:cNvPr>
          <p:cNvSpPr>
            <a:spLocks noGrp="1"/>
          </p:cNvSpPr>
          <p:nvPr>
            <p:ph type="title"/>
          </p:nvPr>
        </p:nvSpPr>
        <p:spPr/>
        <p:txBody>
          <a:bodyPr/>
          <a:lstStyle/>
          <a:p>
            <a:r>
              <a:rPr lang="en-US" dirty="0"/>
              <a:t>CNA Raw Assessment Data in </a:t>
            </a:r>
            <a:r>
              <a:rPr lang="en-US" dirty="0" err="1"/>
              <a:t>MSIS</a:t>
            </a:r>
            <a:endParaRPr lang="en-US" dirty="0"/>
          </a:p>
        </p:txBody>
      </p:sp>
      <p:sp>
        <p:nvSpPr>
          <p:cNvPr id="3" name="Content Placeholder 2">
            <a:extLst>
              <a:ext uri="{FF2B5EF4-FFF2-40B4-BE49-F238E27FC236}">
                <a16:creationId xmlns:a16="http://schemas.microsoft.com/office/drawing/2014/main" id="{962317FC-8398-4386-B777-F884F322F719}"/>
              </a:ext>
            </a:extLst>
          </p:cNvPr>
          <p:cNvSpPr>
            <a:spLocks noGrp="1"/>
          </p:cNvSpPr>
          <p:nvPr>
            <p:ph idx="13"/>
          </p:nvPr>
        </p:nvSpPr>
        <p:spPr/>
        <p:txBody>
          <a:bodyPr/>
          <a:lstStyle/>
          <a:p>
            <a:r>
              <a:rPr lang="en-US" dirty="0"/>
              <a:t>Report that compares student assessment results for migrant vs non-migrant and </a:t>
            </a:r>
            <a:r>
              <a:rPr lang="en-US" dirty="0" err="1"/>
              <a:t>PFS</a:t>
            </a:r>
            <a:r>
              <a:rPr lang="en-US" dirty="0"/>
              <a:t> vs non-</a:t>
            </a:r>
            <a:r>
              <a:rPr lang="en-US" dirty="0" err="1"/>
              <a:t>PFS</a:t>
            </a:r>
            <a:r>
              <a:rPr lang="en-US" dirty="0"/>
              <a:t> for all state assessments.  </a:t>
            </a:r>
          </a:p>
          <a:p>
            <a:r>
              <a:rPr lang="en-US" dirty="0"/>
              <a:t>Raw Numbers may be more useful for charts.</a:t>
            </a:r>
          </a:p>
          <a:p>
            <a:endParaRPr lang="en-US" dirty="0"/>
          </a:p>
        </p:txBody>
      </p:sp>
      <p:pic>
        <p:nvPicPr>
          <p:cNvPr id="5" name="Picture 4" descr="Example of raw data printout from MSIS.">
            <a:extLst>
              <a:ext uri="{FF2B5EF4-FFF2-40B4-BE49-F238E27FC236}">
                <a16:creationId xmlns:a16="http://schemas.microsoft.com/office/drawing/2014/main" id="{CC73F6AE-8FC8-44FD-A392-3141E3D282F0}"/>
              </a:ext>
            </a:extLst>
          </p:cNvPr>
          <p:cNvPicPr>
            <a:picLocks noChangeAspect="1"/>
          </p:cNvPicPr>
          <p:nvPr/>
        </p:nvPicPr>
        <p:blipFill>
          <a:blip r:embed="rId2"/>
          <a:stretch>
            <a:fillRect/>
          </a:stretch>
        </p:blipFill>
        <p:spPr>
          <a:xfrm>
            <a:off x="1048214" y="3934940"/>
            <a:ext cx="10218498" cy="1756522"/>
          </a:xfrm>
          <a:prstGeom prst="rect">
            <a:avLst/>
          </a:prstGeom>
        </p:spPr>
      </p:pic>
      <p:sp>
        <p:nvSpPr>
          <p:cNvPr id="4" name="Slide Number Placeholder 3">
            <a:extLst>
              <a:ext uri="{FF2B5EF4-FFF2-40B4-BE49-F238E27FC236}">
                <a16:creationId xmlns:a16="http://schemas.microsoft.com/office/drawing/2014/main" id="{9EB3C892-168B-484C-8C4A-ED65ACF3E5AC}"/>
              </a:ext>
            </a:extLst>
          </p:cNvPr>
          <p:cNvSpPr>
            <a:spLocks noGrp="1"/>
          </p:cNvSpPr>
          <p:nvPr>
            <p:ph type="sldNum" sz="quarter" idx="12"/>
          </p:nvPr>
        </p:nvSpPr>
        <p:spPr/>
        <p:txBody>
          <a:bodyPr/>
          <a:lstStyle/>
          <a:p>
            <a:r>
              <a:rPr lang="en-US" dirty="0"/>
              <a:t> Doing CNA &amp; </a:t>
            </a:r>
            <a:r>
              <a:rPr lang="en-US" dirty="0" err="1"/>
              <a:t>MPOs</a:t>
            </a:r>
            <a:r>
              <a:rPr lang="en-US" dirty="0"/>
              <a:t> | </a:t>
            </a:r>
            <a:fld id="{C26AAFF7-C4D7-4A72-B8FA-A17532192431}" type="slidenum">
              <a:rPr lang="en-US" smtClean="0"/>
              <a:pPr/>
              <a:t>12</a:t>
            </a:fld>
            <a:endParaRPr lang="en-US" dirty="0"/>
          </a:p>
        </p:txBody>
      </p:sp>
    </p:spTree>
    <p:extLst>
      <p:ext uri="{BB962C8B-B14F-4D97-AF65-F5344CB8AC3E}">
        <p14:creationId xmlns:p14="http://schemas.microsoft.com/office/powerpoint/2010/main" val="314197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0D76-54AF-4BD8-8F1C-7799D7650E32}"/>
              </a:ext>
            </a:extLst>
          </p:cNvPr>
          <p:cNvSpPr>
            <a:spLocks noGrp="1"/>
          </p:cNvSpPr>
          <p:nvPr>
            <p:ph type="title"/>
          </p:nvPr>
        </p:nvSpPr>
        <p:spPr/>
        <p:txBody>
          <a:bodyPr/>
          <a:lstStyle/>
          <a:p>
            <a:r>
              <a:rPr lang="en-US" dirty="0"/>
              <a:t>CNA Proficiency Comparison in </a:t>
            </a:r>
            <a:r>
              <a:rPr lang="en-US" dirty="0" err="1"/>
              <a:t>MSIS</a:t>
            </a:r>
            <a:endParaRPr lang="en-US" dirty="0"/>
          </a:p>
        </p:txBody>
      </p:sp>
      <p:sp>
        <p:nvSpPr>
          <p:cNvPr id="3" name="Content Placeholder 2">
            <a:extLst>
              <a:ext uri="{FF2B5EF4-FFF2-40B4-BE49-F238E27FC236}">
                <a16:creationId xmlns:a16="http://schemas.microsoft.com/office/drawing/2014/main" id="{3F502B7C-7367-445C-ADDE-A824D1A6784B}"/>
              </a:ext>
            </a:extLst>
          </p:cNvPr>
          <p:cNvSpPr>
            <a:spLocks noGrp="1"/>
          </p:cNvSpPr>
          <p:nvPr>
            <p:ph idx="13"/>
          </p:nvPr>
        </p:nvSpPr>
        <p:spPr/>
        <p:txBody>
          <a:bodyPr/>
          <a:lstStyle/>
          <a:p>
            <a:r>
              <a:rPr lang="en-US" dirty="0"/>
              <a:t>Report that compares the % proficient for migrant vs non-migrant and migrant </a:t>
            </a:r>
            <a:r>
              <a:rPr lang="en-US" dirty="0" err="1"/>
              <a:t>PFS</a:t>
            </a:r>
            <a:r>
              <a:rPr lang="en-US" dirty="0"/>
              <a:t> vs non-</a:t>
            </a:r>
            <a:r>
              <a:rPr lang="en-US" dirty="0" err="1"/>
              <a:t>PFS</a:t>
            </a:r>
            <a:r>
              <a:rPr lang="en-US" dirty="0"/>
              <a:t> for all state assessments.</a:t>
            </a:r>
          </a:p>
          <a:p>
            <a:endParaRPr lang="en-US" dirty="0"/>
          </a:p>
        </p:txBody>
      </p:sp>
      <p:pic>
        <p:nvPicPr>
          <p:cNvPr id="6" name="Picture 5" descr="Example of proficiency data from MSIS.">
            <a:extLst>
              <a:ext uri="{FF2B5EF4-FFF2-40B4-BE49-F238E27FC236}">
                <a16:creationId xmlns:a16="http://schemas.microsoft.com/office/drawing/2014/main" id="{AF47E7B4-E760-43AF-91C0-F6D09C0D5C1E}"/>
              </a:ext>
            </a:extLst>
          </p:cNvPr>
          <p:cNvPicPr>
            <a:picLocks noChangeAspect="1"/>
          </p:cNvPicPr>
          <p:nvPr/>
        </p:nvPicPr>
        <p:blipFill>
          <a:blip r:embed="rId2"/>
          <a:stretch>
            <a:fillRect/>
          </a:stretch>
        </p:blipFill>
        <p:spPr>
          <a:xfrm>
            <a:off x="2877110" y="3192595"/>
            <a:ext cx="6437779" cy="2930299"/>
          </a:xfrm>
          <a:prstGeom prst="rect">
            <a:avLst/>
          </a:prstGeom>
        </p:spPr>
      </p:pic>
      <p:sp>
        <p:nvSpPr>
          <p:cNvPr id="4" name="Slide Number Placeholder 3">
            <a:extLst>
              <a:ext uri="{FF2B5EF4-FFF2-40B4-BE49-F238E27FC236}">
                <a16:creationId xmlns:a16="http://schemas.microsoft.com/office/drawing/2014/main" id="{86840C42-2570-4AE6-9DE3-89E670F5856A}"/>
              </a:ext>
            </a:extLst>
          </p:cNvPr>
          <p:cNvSpPr>
            <a:spLocks noGrp="1"/>
          </p:cNvSpPr>
          <p:nvPr>
            <p:ph type="sldNum" sz="quarter" idx="12"/>
          </p:nvPr>
        </p:nvSpPr>
        <p:spPr/>
        <p:txBody>
          <a:bodyPr/>
          <a:lstStyle/>
          <a:p>
            <a:r>
              <a:rPr lang="en-US" dirty="0"/>
              <a:t> Doing CNA &amp; </a:t>
            </a:r>
            <a:r>
              <a:rPr lang="en-US" dirty="0" err="1"/>
              <a:t>MPOs</a:t>
            </a:r>
            <a:r>
              <a:rPr lang="en-US" dirty="0"/>
              <a:t> | </a:t>
            </a:r>
            <a:fld id="{C26AAFF7-C4D7-4A72-B8FA-A17532192431}" type="slidenum">
              <a:rPr lang="en-US" smtClean="0"/>
              <a:pPr/>
              <a:t>13</a:t>
            </a:fld>
            <a:endParaRPr lang="en-US" dirty="0"/>
          </a:p>
        </p:txBody>
      </p:sp>
    </p:spTree>
    <p:extLst>
      <p:ext uri="{BB962C8B-B14F-4D97-AF65-F5344CB8AC3E}">
        <p14:creationId xmlns:p14="http://schemas.microsoft.com/office/powerpoint/2010/main" val="233642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509D-7324-433B-B6C4-4135AE4E0B73}"/>
              </a:ext>
            </a:extLst>
          </p:cNvPr>
          <p:cNvSpPr>
            <a:spLocks noGrp="1"/>
          </p:cNvSpPr>
          <p:nvPr>
            <p:ph type="title"/>
          </p:nvPr>
        </p:nvSpPr>
        <p:spPr/>
        <p:txBody>
          <a:bodyPr/>
          <a:lstStyle/>
          <a:p>
            <a:r>
              <a:rPr lang="en-US" dirty="0"/>
              <a:t>Discuss the Results – Meeting 2</a:t>
            </a:r>
          </a:p>
        </p:txBody>
      </p:sp>
      <p:sp>
        <p:nvSpPr>
          <p:cNvPr id="3" name="Content Placeholder 2">
            <a:extLst>
              <a:ext uri="{FF2B5EF4-FFF2-40B4-BE49-F238E27FC236}">
                <a16:creationId xmlns:a16="http://schemas.microsoft.com/office/drawing/2014/main" id="{A8B4812C-9C99-4E92-8DC6-45C03F5EB664}"/>
              </a:ext>
            </a:extLst>
          </p:cNvPr>
          <p:cNvSpPr>
            <a:spLocks noGrp="1"/>
          </p:cNvSpPr>
          <p:nvPr>
            <p:ph idx="13"/>
          </p:nvPr>
        </p:nvSpPr>
        <p:spPr>
          <a:xfrm>
            <a:off x="751112" y="1340124"/>
            <a:ext cx="10515600" cy="4691966"/>
          </a:xfrm>
        </p:spPr>
        <p:txBody>
          <a:bodyPr>
            <a:normAutofit lnSpcReduction="10000"/>
          </a:bodyPr>
          <a:lstStyle/>
          <a:p>
            <a:pPr marL="0" indent="0">
              <a:buNone/>
            </a:pPr>
            <a:r>
              <a:rPr lang="en-US" dirty="0"/>
              <a:t>Committee goes over results creates concern statements.</a:t>
            </a:r>
          </a:p>
          <a:p>
            <a:pPr lvl="1"/>
            <a:r>
              <a:rPr lang="en-US" dirty="0"/>
              <a:t>What areas of concern were found on surveys or focus groups?</a:t>
            </a:r>
          </a:p>
          <a:p>
            <a:pPr lvl="1"/>
            <a:r>
              <a:rPr lang="en-US" dirty="0"/>
              <a:t>What areas of concern were found in the data?</a:t>
            </a:r>
          </a:p>
          <a:p>
            <a:pPr lvl="1"/>
            <a:r>
              <a:rPr lang="en-US" dirty="0"/>
              <a:t>Use the Data Profile to list concerns and the data that supports them.</a:t>
            </a:r>
          </a:p>
          <a:p>
            <a:pPr lvl="1"/>
            <a:endParaRPr lang="en-US" dirty="0"/>
          </a:p>
          <a:p>
            <a:pPr marL="457200" lvl="1" indent="0">
              <a:buNone/>
            </a:pPr>
            <a:r>
              <a:rPr lang="en-US" dirty="0"/>
              <a:t>(May combine with meeting 3 if doing annually.)</a:t>
            </a:r>
          </a:p>
        </p:txBody>
      </p:sp>
      <p:sp>
        <p:nvSpPr>
          <p:cNvPr id="4" name="Slide Number Placeholder 3">
            <a:extLst>
              <a:ext uri="{FF2B5EF4-FFF2-40B4-BE49-F238E27FC236}">
                <a16:creationId xmlns:a16="http://schemas.microsoft.com/office/drawing/2014/main" id="{2FA7D7F6-7815-4154-871D-B948C9132A6C}"/>
              </a:ext>
            </a:extLst>
          </p:cNvPr>
          <p:cNvSpPr>
            <a:spLocks noGrp="1"/>
          </p:cNvSpPr>
          <p:nvPr>
            <p:ph type="sldNum" sz="quarter" idx="12"/>
          </p:nvPr>
        </p:nvSpPr>
        <p:spPr/>
        <p:txBody>
          <a:bodyPr/>
          <a:lstStyle/>
          <a:p>
            <a:r>
              <a:rPr lang="en-US"/>
              <a:t> Presentation Title | </a:t>
            </a:r>
            <a:fld id="{C26AAFF7-C4D7-4A72-B8FA-A17532192431}" type="slidenum">
              <a:rPr lang="en-US" smtClean="0"/>
              <a:pPr/>
              <a:t>14</a:t>
            </a:fld>
            <a:endParaRPr lang="en-US" dirty="0"/>
          </a:p>
        </p:txBody>
      </p:sp>
    </p:spTree>
    <p:extLst>
      <p:ext uri="{BB962C8B-B14F-4D97-AF65-F5344CB8AC3E}">
        <p14:creationId xmlns:p14="http://schemas.microsoft.com/office/powerpoint/2010/main" val="416641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09D2-A862-4E7C-BBEE-0BB5E271C9EE}"/>
              </a:ext>
            </a:extLst>
          </p:cNvPr>
          <p:cNvSpPr>
            <a:spLocks noGrp="1"/>
          </p:cNvSpPr>
          <p:nvPr>
            <p:ph type="title"/>
          </p:nvPr>
        </p:nvSpPr>
        <p:spPr/>
        <p:txBody>
          <a:bodyPr/>
          <a:lstStyle/>
          <a:p>
            <a:r>
              <a:rPr lang="en-US" dirty="0"/>
              <a:t>Preparing for Meeting 3</a:t>
            </a:r>
          </a:p>
        </p:txBody>
      </p:sp>
      <p:sp>
        <p:nvSpPr>
          <p:cNvPr id="3" name="Content Placeholder 2">
            <a:extLst>
              <a:ext uri="{FF2B5EF4-FFF2-40B4-BE49-F238E27FC236}">
                <a16:creationId xmlns:a16="http://schemas.microsoft.com/office/drawing/2014/main" id="{E9877D9F-62E2-40B3-909E-8F5C535A90CC}"/>
              </a:ext>
            </a:extLst>
          </p:cNvPr>
          <p:cNvSpPr>
            <a:spLocks noGrp="1"/>
          </p:cNvSpPr>
          <p:nvPr>
            <p:ph idx="13"/>
          </p:nvPr>
        </p:nvSpPr>
        <p:spPr/>
        <p:txBody>
          <a:bodyPr/>
          <a:lstStyle/>
          <a:p>
            <a:r>
              <a:rPr lang="en-US" dirty="0"/>
              <a:t>Assemble all of the data and concern statements.</a:t>
            </a:r>
          </a:p>
          <a:p>
            <a:r>
              <a:rPr lang="en-US" dirty="0"/>
              <a:t>Print or plan to display MPO choices from last year’s CFSGA, along with the plan for implementing them.</a:t>
            </a:r>
          </a:p>
        </p:txBody>
      </p:sp>
      <p:sp>
        <p:nvSpPr>
          <p:cNvPr id="4" name="Slide Number Placeholder 3">
            <a:extLst>
              <a:ext uri="{FF2B5EF4-FFF2-40B4-BE49-F238E27FC236}">
                <a16:creationId xmlns:a16="http://schemas.microsoft.com/office/drawing/2014/main" id="{13128893-4595-4553-A840-4CD9BC87792C}"/>
              </a:ext>
            </a:extLst>
          </p:cNvPr>
          <p:cNvSpPr>
            <a:spLocks noGrp="1"/>
          </p:cNvSpPr>
          <p:nvPr>
            <p:ph type="sldNum" sz="quarter" idx="12"/>
          </p:nvPr>
        </p:nvSpPr>
        <p:spPr/>
        <p:txBody>
          <a:bodyPr/>
          <a:lstStyle/>
          <a:p>
            <a:r>
              <a:rPr lang="en-US"/>
              <a:t> Presentation Title | </a:t>
            </a:r>
            <a:fld id="{C26AAFF7-C4D7-4A72-B8FA-A17532192431}" type="slidenum">
              <a:rPr lang="en-US" smtClean="0"/>
              <a:pPr/>
              <a:t>15</a:t>
            </a:fld>
            <a:endParaRPr lang="en-US" dirty="0"/>
          </a:p>
        </p:txBody>
      </p:sp>
    </p:spTree>
    <p:extLst>
      <p:ext uri="{BB962C8B-B14F-4D97-AF65-F5344CB8AC3E}">
        <p14:creationId xmlns:p14="http://schemas.microsoft.com/office/powerpoint/2010/main" val="206358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1FE7-0849-4719-9CFE-61B0CC01C49C}"/>
              </a:ext>
            </a:extLst>
          </p:cNvPr>
          <p:cNvSpPr>
            <a:spLocks noGrp="1"/>
          </p:cNvSpPr>
          <p:nvPr>
            <p:ph type="title"/>
          </p:nvPr>
        </p:nvSpPr>
        <p:spPr/>
        <p:txBody>
          <a:bodyPr/>
          <a:lstStyle/>
          <a:p>
            <a:r>
              <a:rPr lang="en-US" dirty="0"/>
              <a:t>Using Needs to Plan – Meeting #3</a:t>
            </a:r>
          </a:p>
        </p:txBody>
      </p:sp>
      <p:sp>
        <p:nvSpPr>
          <p:cNvPr id="3" name="Content Placeholder 2">
            <a:extLst>
              <a:ext uri="{FF2B5EF4-FFF2-40B4-BE49-F238E27FC236}">
                <a16:creationId xmlns:a16="http://schemas.microsoft.com/office/drawing/2014/main" id="{7F773C61-2F8C-469E-B5C0-1CF06B45044A}"/>
              </a:ext>
            </a:extLst>
          </p:cNvPr>
          <p:cNvSpPr>
            <a:spLocks noGrp="1"/>
          </p:cNvSpPr>
          <p:nvPr>
            <p:ph idx="13"/>
          </p:nvPr>
        </p:nvSpPr>
        <p:spPr/>
        <p:txBody>
          <a:bodyPr>
            <a:normAutofit fontScale="92500"/>
          </a:bodyPr>
          <a:lstStyle/>
          <a:p>
            <a:r>
              <a:rPr lang="en-US" dirty="0"/>
              <a:t>Briefly revisit the data from meeting 2.</a:t>
            </a:r>
          </a:p>
          <a:p>
            <a:r>
              <a:rPr lang="en-US" dirty="0"/>
              <a:t>Go over concern statements in the Data Profile and revise if needed.</a:t>
            </a:r>
          </a:p>
          <a:p>
            <a:r>
              <a:rPr lang="en-US" dirty="0"/>
              <a:t>Complete the “Needs-MPO/Strategy-Priority Matrix.”</a:t>
            </a:r>
          </a:p>
          <a:p>
            <a:r>
              <a:rPr lang="en-US" dirty="0"/>
              <a:t>Review the MPOs/plans in use now </a:t>
            </a:r>
          </a:p>
          <a:p>
            <a:r>
              <a:rPr lang="en-US" dirty="0"/>
              <a:t>Discuss changes to the MPO/plans for the coming year.</a:t>
            </a:r>
          </a:p>
        </p:txBody>
      </p:sp>
      <p:sp>
        <p:nvSpPr>
          <p:cNvPr id="4" name="Slide Number Placeholder 3">
            <a:extLst>
              <a:ext uri="{FF2B5EF4-FFF2-40B4-BE49-F238E27FC236}">
                <a16:creationId xmlns:a16="http://schemas.microsoft.com/office/drawing/2014/main" id="{9C5EE10C-C4D5-46D5-A72D-7FFAD6A6D611}"/>
              </a:ext>
            </a:extLst>
          </p:cNvPr>
          <p:cNvSpPr>
            <a:spLocks noGrp="1"/>
          </p:cNvSpPr>
          <p:nvPr>
            <p:ph type="sldNum" sz="quarter" idx="12"/>
          </p:nvPr>
        </p:nvSpPr>
        <p:spPr/>
        <p:txBody>
          <a:bodyPr/>
          <a:lstStyle/>
          <a:p>
            <a:r>
              <a:rPr lang="en-US"/>
              <a:t> Presentation Title | </a:t>
            </a:r>
            <a:fld id="{C26AAFF7-C4D7-4A72-B8FA-A17532192431}" type="slidenum">
              <a:rPr lang="en-US" smtClean="0"/>
              <a:pPr/>
              <a:t>16</a:t>
            </a:fld>
            <a:endParaRPr lang="en-US" dirty="0"/>
          </a:p>
        </p:txBody>
      </p:sp>
    </p:spTree>
    <p:extLst>
      <p:ext uri="{BB962C8B-B14F-4D97-AF65-F5344CB8AC3E}">
        <p14:creationId xmlns:p14="http://schemas.microsoft.com/office/powerpoint/2010/main" val="339481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How to Conduct an </a:t>
            </a:r>
            <a:br>
              <a:rPr lang="en-US" dirty="0"/>
            </a:br>
            <a:r>
              <a:rPr lang="en-US" dirty="0"/>
              <a:t>MPO Evaluation with Data</a:t>
            </a:r>
          </a:p>
        </p:txBody>
      </p:sp>
      <p:sp>
        <p:nvSpPr>
          <p:cNvPr id="6" name="Subtitle 5"/>
          <p:cNvSpPr>
            <a:spLocks noGrp="1"/>
          </p:cNvSpPr>
          <p:nvPr>
            <p:ph type="subTitle" idx="1"/>
          </p:nvPr>
        </p:nvSpPr>
        <p:spPr/>
        <p:txBody>
          <a:bodyPr/>
          <a:lstStyle/>
          <a:p>
            <a:r>
              <a:rPr lang="en-US" dirty="0"/>
              <a:t>How to get it done step by step so September 15</a:t>
            </a:r>
            <a:r>
              <a:rPr lang="en-US" baseline="30000" dirty="0"/>
              <a:t>th</a:t>
            </a:r>
            <a:r>
              <a:rPr lang="en-US" dirty="0"/>
              <a:t> is easy!</a:t>
            </a:r>
          </a:p>
        </p:txBody>
      </p:sp>
      <p:sp>
        <p:nvSpPr>
          <p:cNvPr id="4" name="Slide Number Placeholder 3"/>
          <p:cNvSpPr>
            <a:spLocks noGrp="1"/>
          </p:cNvSpPr>
          <p:nvPr>
            <p:ph type="sldNum" sz="quarter" idx="12"/>
          </p:nvPr>
        </p:nvSpPr>
        <p:spPr/>
        <p:txBody>
          <a:bodyPr/>
          <a:lstStyle/>
          <a:p>
            <a:r>
              <a:rPr lang="en-US" dirty="0"/>
              <a:t> Doing CNA &amp; MPOs | </a:t>
            </a:r>
            <a:fld id="{C26AAFF7-C4D7-4A72-B8FA-A17532192431}" type="slidenum">
              <a:rPr lang="en-US" smtClean="0"/>
              <a:pPr/>
              <a:t>17</a:t>
            </a:fld>
            <a:endParaRPr lang="en-US" dirty="0"/>
          </a:p>
        </p:txBody>
      </p:sp>
    </p:spTree>
    <p:extLst>
      <p:ext uri="{BB962C8B-B14F-4D97-AF65-F5344CB8AC3E}">
        <p14:creationId xmlns:p14="http://schemas.microsoft.com/office/powerpoint/2010/main" val="387879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Rationale for MPO Data Collection</a:t>
            </a:r>
          </a:p>
        </p:txBody>
      </p:sp>
      <p:sp>
        <p:nvSpPr>
          <p:cNvPr id="6" name="Content Placeholder 5"/>
          <p:cNvSpPr>
            <a:spLocks noGrp="1"/>
          </p:cNvSpPr>
          <p:nvPr>
            <p:ph idx="13"/>
          </p:nvPr>
        </p:nvSpPr>
        <p:spPr/>
        <p:txBody>
          <a:bodyPr>
            <a:normAutofit fontScale="77500" lnSpcReduction="20000"/>
          </a:bodyPr>
          <a:lstStyle/>
          <a:p>
            <a:pPr marL="0" indent="0">
              <a:buNone/>
            </a:pPr>
            <a:r>
              <a:rPr lang="en-US" dirty="0"/>
              <a:t>1304 </a:t>
            </a:r>
            <a:r>
              <a:rPr lang="en-US" b="1" dirty="0"/>
              <a:t>STATE APPLICATIONS; SERVICES.</a:t>
            </a:r>
            <a:endParaRPr lang="en-US" dirty="0"/>
          </a:p>
          <a:p>
            <a:pPr marL="0" indent="0">
              <a:buNone/>
            </a:pPr>
            <a:r>
              <a:rPr lang="en-US" dirty="0"/>
              <a:t>(b) PROGRAM INFORMATION.—Each such application shall include—</a:t>
            </a:r>
          </a:p>
          <a:p>
            <a:pPr marL="742950" indent="-742950">
              <a:buAutoNum type="arabicParenBoth"/>
            </a:pPr>
            <a:r>
              <a:rPr lang="en-US" dirty="0"/>
              <a:t>a description of how, in planning, implementing, and evaluating programs and projects assisted under this part, the State and its local operating agencies will ensure that the unique educational needs of migratory children, including pre-school migratory children and migratory children who have dropped out of school, are identified and addressed through—</a:t>
            </a:r>
          </a:p>
          <a:p>
            <a:pPr marL="0" indent="0">
              <a:buNone/>
              <a:tabLst>
                <a:tab pos="744538" algn="l"/>
              </a:tabLst>
            </a:pPr>
            <a:r>
              <a:rPr lang="en-US" dirty="0"/>
              <a:t>	(D) measurable program objectives and outcomes;</a:t>
            </a:r>
          </a:p>
        </p:txBody>
      </p:sp>
      <p:sp>
        <p:nvSpPr>
          <p:cNvPr id="4" name="Slide Number Placeholder 3"/>
          <p:cNvSpPr>
            <a:spLocks noGrp="1"/>
          </p:cNvSpPr>
          <p:nvPr>
            <p:ph type="sldNum" sz="quarter" idx="12"/>
          </p:nvPr>
        </p:nvSpPr>
        <p:spPr/>
        <p:txBody>
          <a:bodyPr/>
          <a:lstStyle/>
          <a:p>
            <a:r>
              <a:rPr lang="en-US" dirty="0"/>
              <a:t>Doing CNA &amp; MPOs| </a:t>
            </a:r>
            <a:fld id="{C26AAFF7-C4D7-4A72-B8FA-A17532192431}" type="slidenum">
              <a:rPr lang="en-US" smtClean="0"/>
              <a:pPr/>
              <a:t>18</a:t>
            </a:fld>
            <a:endParaRPr lang="en-US" dirty="0"/>
          </a:p>
        </p:txBody>
      </p:sp>
    </p:spTree>
    <p:extLst>
      <p:ext uri="{BB962C8B-B14F-4D97-AF65-F5344CB8AC3E}">
        <p14:creationId xmlns:p14="http://schemas.microsoft.com/office/powerpoint/2010/main" val="302412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Process Divides Naturally into 4 Steps </a:t>
            </a:r>
          </a:p>
        </p:txBody>
      </p:sp>
      <p:sp>
        <p:nvSpPr>
          <p:cNvPr id="6" name="Content Placeholder 5"/>
          <p:cNvSpPr>
            <a:spLocks noGrp="1"/>
          </p:cNvSpPr>
          <p:nvPr>
            <p:ph idx="13"/>
          </p:nvPr>
        </p:nvSpPr>
        <p:spPr/>
        <p:txBody>
          <a:bodyPr>
            <a:normAutofit/>
          </a:bodyPr>
          <a:lstStyle/>
          <a:p>
            <a:pPr marL="0" indent="0">
              <a:buNone/>
            </a:pPr>
            <a:r>
              <a:rPr lang="en-US" sz="2800" i="1" dirty="0"/>
              <a:t>Before the process – Select MPOs in CFSGA based on your local CNA.</a:t>
            </a:r>
          </a:p>
          <a:p>
            <a:pPr marL="742950" indent="-742950">
              <a:buFont typeface="+mj-lt"/>
              <a:buAutoNum type="arabicPeriod"/>
            </a:pPr>
            <a:r>
              <a:rPr lang="en-US" dirty="0"/>
              <a:t>Select the forms you will need for the MPOs you are working on.</a:t>
            </a:r>
          </a:p>
          <a:p>
            <a:pPr marL="742950" indent="-742950">
              <a:buFont typeface="+mj-lt"/>
              <a:buAutoNum type="arabicPeriod"/>
            </a:pPr>
            <a:r>
              <a:rPr lang="en-US" dirty="0"/>
              <a:t>Create a place to keep data as it is collected.</a:t>
            </a:r>
          </a:p>
          <a:p>
            <a:pPr marL="742950" indent="-742950">
              <a:buFont typeface="+mj-lt"/>
              <a:buAutoNum type="arabicPeriod"/>
            </a:pPr>
            <a:r>
              <a:rPr lang="en-US" dirty="0"/>
              <a:t>Collect Data throughout the year.</a:t>
            </a:r>
          </a:p>
          <a:p>
            <a:pPr marL="742950" indent="-742950">
              <a:buFont typeface="+mj-lt"/>
              <a:buAutoNum type="arabicPeriod"/>
            </a:pPr>
            <a:r>
              <a:rPr lang="en-US" dirty="0"/>
              <a:t>Summarize data to enter into MSIS.</a:t>
            </a:r>
          </a:p>
        </p:txBody>
      </p:sp>
      <p:sp>
        <p:nvSpPr>
          <p:cNvPr id="4" name="Slide Number Placeholder 3"/>
          <p:cNvSpPr>
            <a:spLocks noGrp="1"/>
          </p:cNvSpPr>
          <p:nvPr>
            <p:ph type="sldNum" sz="quarter" idx="12"/>
          </p:nvPr>
        </p:nvSpPr>
        <p:spPr/>
        <p:txBody>
          <a:bodyPr/>
          <a:lstStyle/>
          <a:p>
            <a:r>
              <a:rPr lang="en-US" dirty="0"/>
              <a:t>Doing CNA &amp; MPOs| </a:t>
            </a:r>
            <a:fld id="{C26AAFF7-C4D7-4A72-B8FA-A17532192431}" type="slidenum">
              <a:rPr lang="en-US" smtClean="0"/>
              <a:pPr/>
              <a:t>19</a:t>
            </a:fld>
            <a:endParaRPr lang="en-US" dirty="0"/>
          </a:p>
        </p:txBody>
      </p:sp>
    </p:spTree>
    <p:extLst>
      <p:ext uri="{BB962C8B-B14F-4D97-AF65-F5344CB8AC3E}">
        <p14:creationId xmlns:p14="http://schemas.microsoft.com/office/powerpoint/2010/main" val="281178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Welcome &amp; Introductions</a:t>
            </a:r>
          </a:p>
        </p:txBody>
      </p:sp>
      <p:sp>
        <p:nvSpPr>
          <p:cNvPr id="6" name="Content Placeholder 5"/>
          <p:cNvSpPr>
            <a:spLocks noGrp="1"/>
          </p:cNvSpPr>
          <p:nvPr>
            <p:ph idx="13"/>
          </p:nvPr>
        </p:nvSpPr>
        <p:spPr/>
        <p:txBody>
          <a:bodyPr>
            <a:normAutofit/>
          </a:bodyPr>
          <a:lstStyle/>
          <a:p>
            <a:pPr marL="0" indent="0">
              <a:buNone/>
            </a:pPr>
            <a:r>
              <a:rPr lang="en-US" dirty="0"/>
              <a:t>A quick introduction in the chat – Include Your </a:t>
            </a:r>
          </a:p>
          <a:p>
            <a:r>
              <a:rPr lang="en-US" dirty="0"/>
              <a:t>Name</a:t>
            </a:r>
          </a:p>
          <a:p>
            <a:r>
              <a:rPr lang="en-US" dirty="0"/>
              <a:t>District</a:t>
            </a:r>
          </a:p>
          <a:p>
            <a:r>
              <a:rPr lang="en-US" dirty="0"/>
              <a:t>Roles</a:t>
            </a:r>
          </a:p>
          <a:p>
            <a:r>
              <a:rPr lang="en-US" dirty="0"/>
              <a:t>What made you come to this session?</a:t>
            </a:r>
          </a:p>
        </p:txBody>
      </p:sp>
      <p:sp>
        <p:nvSpPr>
          <p:cNvPr id="8" name="Slide Number Placeholder 7"/>
          <p:cNvSpPr>
            <a:spLocks noGrp="1"/>
          </p:cNvSpPr>
          <p:nvPr>
            <p:ph type="sldNum" sz="quarter" idx="12"/>
          </p:nvPr>
        </p:nvSpPr>
        <p:spPr/>
        <p:txBody>
          <a:bodyPr/>
          <a:lstStyle/>
          <a:p>
            <a:r>
              <a:rPr lang="en-US" dirty="0"/>
              <a:t> Doing CNA &amp; MPOs| </a:t>
            </a:r>
            <a:fld id="{C26AAFF7-C4D7-4A72-B8FA-A17532192431}" type="slidenum">
              <a:rPr lang="en-US" smtClean="0"/>
              <a:pPr/>
              <a:t>2</a:t>
            </a:fld>
            <a:endParaRPr lang="en-US" dirty="0"/>
          </a:p>
        </p:txBody>
      </p:sp>
      <p:pic>
        <p:nvPicPr>
          <p:cNvPr id="1026" name="Picture 2" descr="Image result for who are you and why are you 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598" y="2175342"/>
            <a:ext cx="3957215" cy="300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882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D970-3F06-40B5-B3E4-5497FB0E96AB}"/>
              </a:ext>
            </a:extLst>
          </p:cNvPr>
          <p:cNvSpPr>
            <a:spLocks noGrp="1"/>
          </p:cNvSpPr>
          <p:nvPr>
            <p:ph type="title"/>
          </p:nvPr>
        </p:nvSpPr>
        <p:spPr/>
        <p:txBody>
          <a:bodyPr/>
          <a:lstStyle/>
          <a:p>
            <a:r>
              <a:rPr lang="en-US" dirty="0"/>
              <a:t>Step 1 – Gather Forms Needed</a:t>
            </a:r>
          </a:p>
        </p:txBody>
      </p:sp>
      <p:sp>
        <p:nvSpPr>
          <p:cNvPr id="3" name="Content Placeholder 2">
            <a:extLst>
              <a:ext uri="{FF2B5EF4-FFF2-40B4-BE49-F238E27FC236}">
                <a16:creationId xmlns:a16="http://schemas.microsoft.com/office/drawing/2014/main" id="{F100EECE-93ED-4BB7-A666-B68B1ACD4D2D}"/>
              </a:ext>
            </a:extLst>
          </p:cNvPr>
          <p:cNvSpPr>
            <a:spLocks noGrp="1"/>
          </p:cNvSpPr>
          <p:nvPr>
            <p:ph idx="13"/>
          </p:nvPr>
        </p:nvSpPr>
        <p:spPr/>
        <p:txBody>
          <a:bodyPr>
            <a:normAutofit/>
          </a:bodyPr>
          <a:lstStyle/>
          <a:p>
            <a:r>
              <a:rPr lang="en-US" dirty="0"/>
              <a:t>Single instrument each for parent surveys, staff surveys, and student surveys that can be used once or at events. (3 very short surveys)</a:t>
            </a:r>
          </a:p>
          <a:p>
            <a:r>
              <a:rPr lang="en-US" dirty="0"/>
              <a:t>List of high school students for those on track to graduate</a:t>
            </a:r>
          </a:p>
          <a:p>
            <a:r>
              <a:rPr lang="en-US" dirty="0"/>
              <a:t>Pre-post testing for summer school</a:t>
            </a:r>
          </a:p>
          <a:p>
            <a:endParaRPr lang="en-US" dirty="0"/>
          </a:p>
        </p:txBody>
      </p:sp>
      <p:sp>
        <p:nvSpPr>
          <p:cNvPr id="4" name="Slide Number Placeholder 3">
            <a:extLst>
              <a:ext uri="{FF2B5EF4-FFF2-40B4-BE49-F238E27FC236}">
                <a16:creationId xmlns:a16="http://schemas.microsoft.com/office/drawing/2014/main" id="{9639B132-6961-427C-81CD-97868F2259F0}"/>
              </a:ext>
            </a:extLst>
          </p:cNvPr>
          <p:cNvSpPr>
            <a:spLocks noGrp="1"/>
          </p:cNvSpPr>
          <p:nvPr>
            <p:ph type="sldNum" sz="quarter" idx="12"/>
          </p:nvPr>
        </p:nvSpPr>
        <p:spPr/>
        <p:txBody>
          <a:bodyPr/>
          <a:lstStyle/>
          <a:p>
            <a:r>
              <a:rPr lang="en-US" dirty="0"/>
              <a:t>Doing CNA &amp; MPOs -17| </a:t>
            </a:r>
            <a:fld id="{C26AAFF7-C4D7-4A72-B8FA-A17532192431}" type="slidenum">
              <a:rPr lang="en-US" smtClean="0"/>
              <a:pPr/>
              <a:t>20</a:t>
            </a:fld>
            <a:endParaRPr lang="en-US" dirty="0"/>
          </a:p>
        </p:txBody>
      </p:sp>
    </p:spTree>
    <p:extLst>
      <p:ext uri="{BB962C8B-B14F-4D97-AF65-F5344CB8AC3E}">
        <p14:creationId xmlns:p14="http://schemas.microsoft.com/office/powerpoint/2010/main" val="284243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06B8-AEF6-43ED-AABF-515969192958}"/>
              </a:ext>
            </a:extLst>
          </p:cNvPr>
          <p:cNvSpPr>
            <a:spLocks noGrp="1"/>
          </p:cNvSpPr>
          <p:nvPr>
            <p:ph type="title"/>
          </p:nvPr>
        </p:nvSpPr>
        <p:spPr/>
        <p:txBody>
          <a:bodyPr/>
          <a:lstStyle/>
          <a:p>
            <a:r>
              <a:rPr lang="en-US" dirty="0"/>
              <a:t>Step 2 – Data Collection Plan</a:t>
            </a:r>
          </a:p>
        </p:txBody>
      </p:sp>
      <p:sp>
        <p:nvSpPr>
          <p:cNvPr id="3" name="Content Placeholder 2">
            <a:extLst>
              <a:ext uri="{FF2B5EF4-FFF2-40B4-BE49-F238E27FC236}">
                <a16:creationId xmlns:a16="http://schemas.microsoft.com/office/drawing/2014/main" id="{B172A998-3BAA-4426-BAFD-87267616CFDB}"/>
              </a:ext>
            </a:extLst>
          </p:cNvPr>
          <p:cNvSpPr>
            <a:spLocks noGrp="1"/>
          </p:cNvSpPr>
          <p:nvPr>
            <p:ph idx="13"/>
          </p:nvPr>
        </p:nvSpPr>
        <p:spPr/>
        <p:txBody>
          <a:bodyPr/>
          <a:lstStyle/>
          <a:p>
            <a:r>
              <a:rPr lang="en-US" dirty="0"/>
              <a:t>Create a place to keep data all year</a:t>
            </a:r>
          </a:p>
          <a:p>
            <a:pPr lvl="1"/>
            <a:r>
              <a:rPr lang="en-US" dirty="0"/>
              <a:t>Will it be done on paper?  Or electronically?</a:t>
            </a:r>
          </a:p>
          <a:p>
            <a:pPr lvl="1"/>
            <a:r>
              <a:rPr lang="en-US" dirty="0"/>
              <a:t>Who will be collecting the data?</a:t>
            </a:r>
          </a:p>
          <a:p>
            <a:pPr lvl="1"/>
            <a:r>
              <a:rPr lang="en-US" dirty="0"/>
              <a:t>WHERE will it be?  (At least 2 people should know this!)</a:t>
            </a:r>
          </a:p>
        </p:txBody>
      </p:sp>
      <p:sp>
        <p:nvSpPr>
          <p:cNvPr id="4" name="Slide Number Placeholder 3">
            <a:extLst>
              <a:ext uri="{FF2B5EF4-FFF2-40B4-BE49-F238E27FC236}">
                <a16:creationId xmlns:a16="http://schemas.microsoft.com/office/drawing/2014/main" id="{F9A35B50-099A-4CA6-9169-BF9CFFAFA8EF}"/>
              </a:ext>
            </a:extLst>
          </p:cNvPr>
          <p:cNvSpPr>
            <a:spLocks noGrp="1"/>
          </p:cNvSpPr>
          <p:nvPr>
            <p:ph type="sldNum" sz="quarter" idx="12"/>
          </p:nvPr>
        </p:nvSpPr>
        <p:spPr/>
        <p:txBody>
          <a:bodyPr/>
          <a:lstStyle/>
          <a:p>
            <a:r>
              <a:rPr lang="en-US"/>
              <a:t> Presentation Title | </a:t>
            </a:r>
            <a:fld id="{C26AAFF7-C4D7-4A72-B8FA-A17532192431}" type="slidenum">
              <a:rPr lang="en-US" smtClean="0"/>
              <a:pPr/>
              <a:t>21</a:t>
            </a:fld>
            <a:endParaRPr lang="en-US" dirty="0"/>
          </a:p>
        </p:txBody>
      </p:sp>
    </p:spTree>
    <p:extLst>
      <p:ext uri="{BB962C8B-B14F-4D97-AF65-F5344CB8AC3E}">
        <p14:creationId xmlns:p14="http://schemas.microsoft.com/office/powerpoint/2010/main" val="128450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4D7C-2C93-4310-8AF9-50B4723B1C5D}"/>
              </a:ext>
            </a:extLst>
          </p:cNvPr>
          <p:cNvSpPr>
            <a:spLocks noGrp="1"/>
          </p:cNvSpPr>
          <p:nvPr>
            <p:ph type="title"/>
          </p:nvPr>
        </p:nvSpPr>
        <p:spPr/>
        <p:txBody>
          <a:bodyPr/>
          <a:lstStyle/>
          <a:p>
            <a:r>
              <a:rPr lang="en-US" dirty="0"/>
              <a:t>Step 3 – Collect Data</a:t>
            </a:r>
          </a:p>
        </p:txBody>
      </p:sp>
      <p:sp>
        <p:nvSpPr>
          <p:cNvPr id="3" name="Content Placeholder 2">
            <a:extLst>
              <a:ext uri="{FF2B5EF4-FFF2-40B4-BE49-F238E27FC236}">
                <a16:creationId xmlns:a16="http://schemas.microsoft.com/office/drawing/2014/main" id="{FD89E170-24FA-404E-8D94-ACAC7A5B0B69}"/>
              </a:ext>
            </a:extLst>
          </p:cNvPr>
          <p:cNvSpPr>
            <a:spLocks noGrp="1"/>
          </p:cNvSpPr>
          <p:nvPr>
            <p:ph idx="13"/>
          </p:nvPr>
        </p:nvSpPr>
        <p:spPr/>
        <p:txBody>
          <a:bodyPr/>
          <a:lstStyle/>
          <a:p>
            <a:r>
              <a:rPr lang="en-US" dirty="0"/>
              <a:t>Have surveys ready for parents and students at events.  Have surveys for staff at training for migrant program.</a:t>
            </a:r>
          </a:p>
          <a:p>
            <a:r>
              <a:rPr lang="en-US" dirty="0"/>
              <a:t>Consider using Google forms or Survey Monkey and share the link and </a:t>
            </a:r>
            <a:r>
              <a:rPr lang="en-US" dirty="0" err="1"/>
              <a:t>QR</a:t>
            </a:r>
            <a:r>
              <a:rPr lang="en-US" dirty="0"/>
              <a:t> code via postcards with parents and students.</a:t>
            </a:r>
          </a:p>
        </p:txBody>
      </p:sp>
      <p:sp>
        <p:nvSpPr>
          <p:cNvPr id="4" name="Slide Number Placeholder 3">
            <a:extLst>
              <a:ext uri="{FF2B5EF4-FFF2-40B4-BE49-F238E27FC236}">
                <a16:creationId xmlns:a16="http://schemas.microsoft.com/office/drawing/2014/main" id="{B6C0A883-8DC5-4575-A7AE-68EED5354FA4}"/>
              </a:ext>
            </a:extLst>
          </p:cNvPr>
          <p:cNvSpPr>
            <a:spLocks noGrp="1"/>
          </p:cNvSpPr>
          <p:nvPr>
            <p:ph type="sldNum" sz="quarter" idx="12"/>
          </p:nvPr>
        </p:nvSpPr>
        <p:spPr/>
        <p:txBody>
          <a:bodyPr/>
          <a:lstStyle/>
          <a:p>
            <a:r>
              <a:rPr lang="en-US"/>
              <a:t> Presentation Title | </a:t>
            </a:r>
            <a:fld id="{C26AAFF7-C4D7-4A72-B8FA-A17532192431}" type="slidenum">
              <a:rPr lang="en-US" smtClean="0"/>
              <a:pPr/>
              <a:t>22</a:t>
            </a:fld>
            <a:endParaRPr lang="en-US" dirty="0"/>
          </a:p>
        </p:txBody>
      </p:sp>
    </p:spTree>
    <p:extLst>
      <p:ext uri="{BB962C8B-B14F-4D97-AF65-F5344CB8AC3E}">
        <p14:creationId xmlns:p14="http://schemas.microsoft.com/office/powerpoint/2010/main" val="223893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10C5-7742-4D62-979B-F106293E4BE6}"/>
              </a:ext>
            </a:extLst>
          </p:cNvPr>
          <p:cNvSpPr>
            <a:spLocks noGrp="1"/>
          </p:cNvSpPr>
          <p:nvPr>
            <p:ph type="title"/>
          </p:nvPr>
        </p:nvSpPr>
        <p:spPr>
          <a:xfrm>
            <a:off x="165320" y="0"/>
            <a:ext cx="10276538" cy="988601"/>
          </a:xfrm>
        </p:spPr>
        <p:txBody>
          <a:bodyPr>
            <a:normAutofit fontScale="90000"/>
          </a:bodyPr>
          <a:lstStyle/>
          <a:p>
            <a:r>
              <a:rPr lang="en-US" dirty="0"/>
              <a:t>Step 4 – Tabulating Results/Entering in MSIS</a:t>
            </a:r>
          </a:p>
        </p:txBody>
      </p:sp>
      <p:sp>
        <p:nvSpPr>
          <p:cNvPr id="3" name="Content Placeholder 2">
            <a:extLst>
              <a:ext uri="{FF2B5EF4-FFF2-40B4-BE49-F238E27FC236}">
                <a16:creationId xmlns:a16="http://schemas.microsoft.com/office/drawing/2014/main" id="{BA5973F2-9332-414A-8030-F2E963A9CC47}"/>
              </a:ext>
            </a:extLst>
          </p:cNvPr>
          <p:cNvSpPr>
            <a:spLocks noGrp="1"/>
          </p:cNvSpPr>
          <p:nvPr>
            <p:ph idx="13"/>
          </p:nvPr>
        </p:nvSpPr>
        <p:spPr/>
        <p:txBody>
          <a:bodyPr/>
          <a:lstStyle/>
          <a:p>
            <a:r>
              <a:rPr lang="en-US" dirty="0"/>
              <a:t>As soon as you have the data for an MPO, tabulate the results.  </a:t>
            </a:r>
          </a:p>
          <a:p>
            <a:r>
              <a:rPr lang="en-US" dirty="0"/>
              <a:t>Enter the numbers into MSIS under Data Collection.</a:t>
            </a:r>
          </a:p>
          <a:p>
            <a:r>
              <a:rPr lang="en-US" dirty="0"/>
              <a:t>Enter a comment for any goal not met.</a:t>
            </a:r>
          </a:p>
          <a:p>
            <a:r>
              <a:rPr lang="en-US" dirty="0"/>
              <a:t>Submit when complete.</a:t>
            </a:r>
          </a:p>
        </p:txBody>
      </p:sp>
      <p:sp>
        <p:nvSpPr>
          <p:cNvPr id="4" name="Slide Number Placeholder 3">
            <a:extLst>
              <a:ext uri="{FF2B5EF4-FFF2-40B4-BE49-F238E27FC236}">
                <a16:creationId xmlns:a16="http://schemas.microsoft.com/office/drawing/2014/main" id="{563E707C-865A-4E65-840D-0B11CE434338}"/>
              </a:ext>
            </a:extLst>
          </p:cNvPr>
          <p:cNvSpPr>
            <a:spLocks noGrp="1"/>
          </p:cNvSpPr>
          <p:nvPr>
            <p:ph type="sldNum" sz="quarter" idx="12"/>
          </p:nvPr>
        </p:nvSpPr>
        <p:spPr/>
        <p:txBody>
          <a:bodyPr/>
          <a:lstStyle/>
          <a:p>
            <a:r>
              <a:rPr lang="en-US"/>
              <a:t> Presentation Title | </a:t>
            </a:r>
            <a:fld id="{C26AAFF7-C4D7-4A72-B8FA-A17532192431}" type="slidenum">
              <a:rPr lang="en-US" smtClean="0"/>
              <a:pPr/>
              <a:t>23</a:t>
            </a:fld>
            <a:endParaRPr lang="en-US" dirty="0"/>
          </a:p>
        </p:txBody>
      </p:sp>
    </p:spTree>
    <p:extLst>
      <p:ext uri="{BB962C8B-B14F-4D97-AF65-F5344CB8AC3E}">
        <p14:creationId xmlns:p14="http://schemas.microsoft.com/office/powerpoint/2010/main" val="267122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8CD3F1-C4C6-4C96-B0EB-14899916DB70}"/>
              </a:ext>
            </a:extLst>
          </p:cNvPr>
          <p:cNvSpPr>
            <a:spLocks noGrp="1"/>
          </p:cNvSpPr>
          <p:nvPr>
            <p:ph type="title"/>
          </p:nvPr>
        </p:nvSpPr>
        <p:spPr/>
        <p:txBody>
          <a:bodyPr/>
          <a:lstStyle/>
          <a:p>
            <a:r>
              <a:rPr lang="en-US" dirty="0"/>
              <a:t>Fidelity of Strategy Implementation</a:t>
            </a:r>
          </a:p>
        </p:txBody>
      </p:sp>
      <p:sp>
        <p:nvSpPr>
          <p:cNvPr id="7" name="Content Placeholder 6">
            <a:extLst>
              <a:ext uri="{FF2B5EF4-FFF2-40B4-BE49-F238E27FC236}">
                <a16:creationId xmlns:a16="http://schemas.microsoft.com/office/drawing/2014/main" id="{272E393D-B013-46A8-9D62-0803ED9873CD}"/>
              </a:ext>
            </a:extLst>
          </p:cNvPr>
          <p:cNvSpPr>
            <a:spLocks noGrp="1"/>
          </p:cNvSpPr>
          <p:nvPr>
            <p:ph idx="13"/>
          </p:nvPr>
        </p:nvSpPr>
        <p:spPr>
          <a:xfrm>
            <a:off x="751112" y="1340123"/>
            <a:ext cx="10515600" cy="4706715"/>
          </a:xfrm>
        </p:spPr>
        <p:txBody>
          <a:bodyPr>
            <a:normAutofit fontScale="92500" lnSpcReduction="20000"/>
          </a:bodyPr>
          <a:lstStyle/>
          <a:p>
            <a:pPr marL="0" indent="0">
              <a:buNone/>
            </a:pPr>
            <a:r>
              <a:rPr lang="en-US" dirty="0"/>
              <a:t>After completing MPOs, take an hour with the team and complete the </a:t>
            </a:r>
            <a:r>
              <a:rPr lang="en-US" dirty="0" err="1"/>
              <a:t>FSI</a:t>
            </a:r>
            <a:r>
              <a:rPr lang="en-US" dirty="0"/>
              <a:t>.</a:t>
            </a:r>
          </a:p>
          <a:p>
            <a:r>
              <a:rPr lang="en-US" dirty="0"/>
              <a:t>This is a self-assessment you can do with your team to determine how well implementation is going.  </a:t>
            </a:r>
          </a:p>
          <a:p>
            <a:r>
              <a:rPr lang="en-US" dirty="0"/>
              <a:t>You will check the box for the level of fidelity you feel fits your current implementation.</a:t>
            </a:r>
          </a:p>
          <a:p>
            <a:r>
              <a:rPr lang="en-US" dirty="0"/>
              <a:t>Then check the boxes for data you know you have.  (You do </a:t>
            </a:r>
            <a:r>
              <a:rPr lang="en-US" u="sng" dirty="0"/>
              <a:t>NOT</a:t>
            </a:r>
            <a:r>
              <a:rPr lang="en-US" dirty="0"/>
              <a:t> need to gather or submit this data.)</a:t>
            </a:r>
          </a:p>
          <a:p>
            <a:r>
              <a:rPr lang="en-US" dirty="0"/>
              <a:t>Discuss what changes you want to make for next year as part of preparing to complete the CFSGA.</a:t>
            </a:r>
          </a:p>
        </p:txBody>
      </p:sp>
      <p:sp>
        <p:nvSpPr>
          <p:cNvPr id="5" name="Slide Number Placeholder 4">
            <a:extLst>
              <a:ext uri="{FF2B5EF4-FFF2-40B4-BE49-F238E27FC236}">
                <a16:creationId xmlns:a16="http://schemas.microsoft.com/office/drawing/2014/main" id="{B235AF96-E631-4AB1-9103-849D687E3A8A}"/>
              </a:ext>
            </a:extLst>
          </p:cNvPr>
          <p:cNvSpPr>
            <a:spLocks noGrp="1"/>
          </p:cNvSpPr>
          <p:nvPr>
            <p:ph type="sldNum" sz="quarter" idx="12"/>
          </p:nvPr>
        </p:nvSpPr>
        <p:spPr/>
        <p:txBody>
          <a:bodyPr/>
          <a:lstStyle/>
          <a:p>
            <a:r>
              <a:rPr lang="en-US" dirty="0"/>
              <a:t> Doing CNA &amp; </a:t>
            </a:r>
            <a:r>
              <a:rPr lang="en-US" dirty="0" err="1"/>
              <a:t>MPOs</a:t>
            </a:r>
            <a:r>
              <a:rPr lang="en-US" dirty="0"/>
              <a:t> | </a:t>
            </a:r>
            <a:fld id="{C26AAFF7-C4D7-4A72-B8FA-A17532192431}" type="slidenum">
              <a:rPr lang="en-US" smtClean="0"/>
              <a:pPr/>
              <a:t>24</a:t>
            </a:fld>
            <a:endParaRPr lang="en-US" dirty="0"/>
          </a:p>
        </p:txBody>
      </p:sp>
    </p:spTree>
    <p:extLst>
      <p:ext uri="{BB962C8B-B14F-4D97-AF65-F5344CB8AC3E}">
        <p14:creationId xmlns:p14="http://schemas.microsoft.com/office/powerpoint/2010/main" val="272408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3306-0E84-4239-A253-4850324F31A8}"/>
              </a:ext>
            </a:extLst>
          </p:cNvPr>
          <p:cNvSpPr>
            <a:spLocks noGrp="1"/>
          </p:cNvSpPr>
          <p:nvPr>
            <p:ph type="title"/>
          </p:nvPr>
        </p:nvSpPr>
        <p:spPr/>
        <p:txBody>
          <a:bodyPr/>
          <a:lstStyle/>
          <a:p>
            <a:r>
              <a:rPr lang="en-US" dirty="0" err="1"/>
              <a:t>FSI</a:t>
            </a:r>
            <a:endParaRPr lang="en-US" dirty="0"/>
          </a:p>
        </p:txBody>
      </p:sp>
      <p:pic>
        <p:nvPicPr>
          <p:cNvPr id="5" name="Content Placeholder 4" descr="Example of fidelity of strategy implementation document.">
            <a:extLst>
              <a:ext uri="{FF2B5EF4-FFF2-40B4-BE49-F238E27FC236}">
                <a16:creationId xmlns:a16="http://schemas.microsoft.com/office/drawing/2014/main" id="{EAC5BFEC-37BA-4A7D-B739-5F5322E3345C}"/>
              </a:ext>
            </a:extLst>
          </p:cNvPr>
          <p:cNvPicPr>
            <a:picLocks noGrp="1" noChangeAspect="1"/>
          </p:cNvPicPr>
          <p:nvPr>
            <p:ph idx="13"/>
          </p:nvPr>
        </p:nvPicPr>
        <p:blipFill>
          <a:blip r:embed="rId2"/>
          <a:stretch>
            <a:fillRect/>
          </a:stretch>
        </p:blipFill>
        <p:spPr>
          <a:xfrm>
            <a:off x="929149" y="1059529"/>
            <a:ext cx="9689690" cy="5206846"/>
          </a:xfrm>
          <a:prstGeom prst="rect">
            <a:avLst/>
          </a:prstGeom>
        </p:spPr>
      </p:pic>
      <p:sp>
        <p:nvSpPr>
          <p:cNvPr id="4" name="Slide Number Placeholder 3">
            <a:extLst>
              <a:ext uri="{FF2B5EF4-FFF2-40B4-BE49-F238E27FC236}">
                <a16:creationId xmlns:a16="http://schemas.microsoft.com/office/drawing/2014/main" id="{6F389190-FC2A-4E8F-8F75-31C6B5F8EC30}"/>
              </a:ext>
            </a:extLst>
          </p:cNvPr>
          <p:cNvSpPr>
            <a:spLocks noGrp="1"/>
          </p:cNvSpPr>
          <p:nvPr>
            <p:ph type="sldNum" sz="quarter" idx="12"/>
          </p:nvPr>
        </p:nvSpPr>
        <p:spPr/>
        <p:txBody>
          <a:bodyPr/>
          <a:lstStyle/>
          <a:p>
            <a:r>
              <a:rPr lang="en-US" dirty="0"/>
              <a:t> Doing CNA &amp; </a:t>
            </a:r>
            <a:r>
              <a:rPr lang="en-US" dirty="0" err="1"/>
              <a:t>MPOs</a:t>
            </a:r>
            <a:r>
              <a:rPr lang="en-US" dirty="0"/>
              <a:t> | </a:t>
            </a:r>
            <a:fld id="{C26AAFF7-C4D7-4A72-B8FA-A17532192431}" type="slidenum">
              <a:rPr lang="en-US" smtClean="0"/>
              <a:pPr/>
              <a:t>25</a:t>
            </a:fld>
            <a:endParaRPr lang="en-US" dirty="0"/>
          </a:p>
        </p:txBody>
      </p:sp>
    </p:spTree>
    <p:extLst>
      <p:ext uri="{BB962C8B-B14F-4D97-AF65-F5344CB8AC3E}">
        <p14:creationId xmlns:p14="http://schemas.microsoft.com/office/powerpoint/2010/main" val="272387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Questions?</a:t>
            </a:r>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5266801"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Sarah Seamount </a:t>
            </a:r>
            <a:r>
              <a:rPr lang="en-US" sz="1800" cap="none" dirty="0">
                <a:solidFill>
                  <a:srgbClr val="000000"/>
                </a:solidFill>
              </a:rPr>
              <a:t>| Migrant Education Coordinator</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208.332.6958 </a:t>
            </a:r>
          </a:p>
          <a:p>
            <a:pPr>
              <a:lnSpc>
                <a:spcPct val="110000"/>
              </a:lnSpc>
              <a:spcBef>
                <a:spcPts val="0"/>
              </a:spcBef>
            </a:pPr>
            <a:r>
              <a:rPr lang="en-US" sz="1800" cap="none" dirty="0">
                <a:solidFill>
                  <a:schemeClr val="tx1">
                    <a:lumMod val="90000"/>
                    <a:lumOff val="10000"/>
                  </a:schemeClr>
                </a:solidFill>
                <a:hlinkClick r:id="rId2" tooltip="email address"/>
              </a:rPr>
              <a:t>sseamount@sde.idaho.gov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7" name="Subtitle 2">
            <a:extLst>
              <a:ext uri="{FF2B5EF4-FFF2-40B4-BE49-F238E27FC236}">
                <a16:creationId xmlns:a16="http://schemas.microsoft.com/office/drawing/2014/main" id="{84DC4C71-1B30-4CCB-AEB3-7492CCEC9318}"/>
              </a:ext>
            </a:extLst>
          </p:cNvPr>
          <p:cNvSpPr txBox="1">
            <a:spLocks/>
          </p:cNvSpPr>
          <p:nvPr/>
        </p:nvSpPr>
        <p:spPr>
          <a:xfrm>
            <a:off x="6096000" y="2291834"/>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Julissa Lara </a:t>
            </a:r>
            <a:r>
              <a:rPr lang="en-US" sz="1800" cap="none" dirty="0">
                <a:solidFill>
                  <a:srgbClr val="000000"/>
                </a:solidFill>
              </a:rPr>
              <a:t>| Migrant Education Program Specialist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208.332.6907 </a:t>
            </a:r>
          </a:p>
          <a:p>
            <a:pPr>
              <a:lnSpc>
                <a:spcPct val="110000"/>
              </a:lnSpc>
              <a:spcBef>
                <a:spcPts val="0"/>
              </a:spcBef>
            </a:pPr>
            <a:r>
              <a:rPr lang="en-US" sz="1800" cap="none" dirty="0">
                <a:solidFill>
                  <a:schemeClr val="tx1">
                    <a:lumMod val="90000"/>
                    <a:lumOff val="10000"/>
                  </a:schemeClr>
                </a:solidFill>
                <a:hlinkClick r:id="rId4" tooltip="email address"/>
              </a:rPr>
              <a:t>jlara@sde.idaho.gov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8" name="Subtitle 2">
            <a:extLst>
              <a:ext uri="{FF2B5EF4-FFF2-40B4-BE49-F238E27FC236}">
                <a16:creationId xmlns:a16="http://schemas.microsoft.com/office/drawing/2014/main" id="{D7538FBA-18F4-4927-93B7-763971227007}"/>
              </a:ext>
            </a:extLst>
          </p:cNvPr>
          <p:cNvSpPr txBox="1">
            <a:spLocks/>
          </p:cNvSpPr>
          <p:nvPr/>
        </p:nvSpPr>
        <p:spPr>
          <a:xfrm>
            <a:off x="5034041" y="4607123"/>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Tania </a:t>
            </a:r>
            <a:r>
              <a:rPr lang="en-US" sz="1800" b="1" cap="none" dirty="0" err="1">
                <a:solidFill>
                  <a:srgbClr val="000000"/>
                </a:solidFill>
              </a:rPr>
              <a:t>Scurtu</a:t>
            </a:r>
            <a:r>
              <a:rPr lang="en-US" sz="1800" cap="none" dirty="0">
                <a:solidFill>
                  <a:srgbClr val="000000"/>
                </a:solidFill>
              </a:rPr>
              <a:t>| Migrant Education Admin. Asst.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208.332.6928 </a:t>
            </a:r>
          </a:p>
          <a:p>
            <a:pPr>
              <a:lnSpc>
                <a:spcPct val="110000"/>
              </a:lnSpc>
              <a:spcBef>
                <a:spcPts val="0"/>
              </a:spcBef>
            </a:pPr>
            <a:r>
              <a:rPr lang="en-US" sz="1800" cap="none" dirty="0">
                <a:solidFill>
                  <a:schemeClr val="tx1">
                    <a:lumMod val="90000"/>
                    <a:lumOff val="10000"/>
                  </a:schemeClr>
                </a:solidFill>
                <a:hlinkClick r:id="rId5" tooltip="email address"/>
              </a:rPr>
              <a:t>tscurtu@sde.idaho.gov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p:txBody>
          <a:bodyPr/>
          <a:lstStyle/>
          <a:p>
            <a:r>
              <a:rPr lang="en-US" dirty="0"/>
              <a:t> Technology &amp; MEP | </a:t>
            </a:r>
            <a:fld id="{C26AAFF7-C4D7-4A72-B8FA-A17532192431}" type="slidenum">
              <a:rPr lang="en-US" smtClean="0"/>
              <a:pPr/>
              <a:t>26</a:t>
            </a:fld>
            <a:endParaRPr lang="en-US" dirty="0"/>
          </a:p>
        </p:txBody>
      </p:sp>
      <p:pic>
        <p:nvPicPr>
          <p:cNvPr id="3" name="Picture 2">
            <a:extLst>
              <a:ext uri="{FF2B5EF4-FFF2-40B4-BE49-F238E27FC236}">
                <a16:creationId xmlns:a16="http://schemas.microsoft.com/office/drawing/2014/main" id="{AEB4405C-63CD-47D1-8697-6A8A8EBBF0F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295805" y="391692"/>
            <a:ext cx="1476472" cy="1476472"/>
          </a:xfrm>
          <a:prstGeom prst="rect">
            <a:avLst/>
          </a:prstGeom>
        </p:spPr>
      </p:pic>
    </p:spTree>
    <p:extLst>
      <p:ext uri="{BB962C8B-B14F-4D97-AF65-F5344CB8AC3E}">
        <p14:creationId xmlns:p14="http://schemas.microsoft.com/office/powerpoint/2010/main" val="62412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Content Placeholder 2"/>
          <p:cNvSpPr>
            <a:spLocks noGrp="1"/>
          </p:cNvSpPr>
          <p:nvPr>
            <p:ph idx="13"/>
          </p:nvPr>
        </p:nvSpPr>
        <p:spPr/>
        <p:txBody>
          <a:bodyPr/>
          <a:lstStyle/>
          <a:p>
            <a:r>
              <a:rPr lang="en-US" dirty="0"/>
              <a:t>Provide information on completing a successful CNA.</a:t>
            </a:r>
          </a:p>
          <a:p>
            <a:r>
              <a:rPr lang="en-US" dirty="0"/>
              <a:t>Provide information on annually completing MPO Data Collection.</a:t>
            </a:r>
          </a:p>
        </p:txBody>
      </p:sp>
      <p:sp>
        <p:nvSpPr>
          <p:cNvPr id="4" name="Slide Number Placeholder 3"/>
          <p:cNvSpPr>
            <a:spLocks noGrp="1"/>
          </p:cNvSpPr>
          <p:nvPr>
            <p:ph type="sldNum" sz="quarter" idx="12"/>
          </p:nvPr>
        </p:nvSpPr>
        <p:spPr/>
        <p:txBody>
          <a:bodyPr/>
          <a:lstStyle/>
          <a:p>
            <a:r>
              <a:rPr lang="en-US" dirty="0"/>
              <a:t> Doing CNA &amp; MPOs | </a:t>
            </a:r>
            <a:fld id="{C26AAFF7-C4D7-4A72-B8FA-A17532192431}" type="slidenum">
              <a:rPr lang="en-US" smtClean="0"/>
              <a:pPr/>
              <a:t>3</a:t>
            </a:fld>
            <a:endParaRPr lang="en-US" dirty="0"/>
          </a:p>
        </p:txBody>
      </p:sp>
    </p:spTree>
    <p:extLst>
      <p:ext uri="{BB962C8B-B14F-4D97-AF65-F5344CB8AC3E}">
        <p14:creationId xmlns:p14="http://schemas.microsoft.com/office/powerpoint/2010/main" val="3515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3731" y="2357971"/>
            <a:ext cx="9144000" cy="1876899"/>
          </a:xfrm>
        </p:spPr>
        <p:txBody>
          <a:bodyPr>
            <a:normAutofit/>
          </a:bodyPr>
          <a:lstStyle/>
          <a:p>
            <a:pPr lvl="0">
              <a:spcBef>
                <a:spcPts val="1000"/>
              </a:spcBef>
            </a:pPr>
            <a:r>
              <a:rPr lang="en-US" dirty="0"/>
              <a:t>How to Conduct a Local </a:t>
            </a:r>
            <a:br>
              <a:rPr lang="en-US" dirty="0"/>
            </a:br>
            <a:r>
              <a:rPr lang="en-US" dirty="0"/>
              <a:t>Comprehensive Needs Assessment</a:t>
            </a:r>
          </a:p>
        </p:txBody>
      </p:sp>
      <p:sp>
        <p:nvSpPr>
          <p:cNvPr id="8" name="Slide Number Placeholder 7"/>
          <p:cNvSpPr>
            <a:spLocks noGrp="1"/>
          </p:cNvSpPr>
          <p:nvPr>
            <p:ph type="sldNum" sz="quarter" idx="12"/>
          </p:nvPr>
        </p:nvSpPr>
        <p:spPr/>
        <p:txBody>
          <a:bodyPr/>
          <a:lstStyle/>
          <a:p>
            <a:r>
              <a:rPr lang="en-US" dirty="0"/>
              <a:t> Doing CNA &amp; MPOs| </a:t>
            </a:r>
            <a:fld id="{C26AAFF7-C4D7-4A72-B8FA-A17532192431}" type="slidenum">
              <a:rPr lang="en-US" smtClean="0"/>
              <a:pPr/>
              <a:t>4</a:t>
            </a:fld>
            <a:endParaRPr lang="en-US" dirty="0"/>
          </a:p>
        </p:txBody>
      </p:sp>
    </p:spTree>
    <p:extLst>
      <p:ext uri="{BB962C8B-B14F-4D97-AF65-F5344CB8AC3E}">
        <p14:creationId xmlns:p14="http://schemas.microsoft.com/office/powerpoint/2010/main" val="275069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Rationale for Doing a Local CNA-</a:t>
            </a:r>
          </a:p>
        </p:txBody>
      </p:sp>
      <p:sp>
        <p:nvSpPr>
          <p:cNvPr id="3" name="Content Placeholder 2"/>
          <p:cNvSpPr>
            <a:spLocks noGrp="1"/>
          </p:cNvSpPr>
          <p:nvPr>
            <p:ph idx="13"/>
          </p:nvPr>
        </p:nvSpPr>
        <p:spPr/>
        <p:txBody>
          <a:bodyPr>
            <a:normAutofit fontScale="77500" lnSpcReduction="20000"/>
          </a:bodyPr>
          <a:lstStyle/>
          <a:p>
            <a:pPr marL="0" indent="0">
              <a:lnSpc>
                <a:spcPct val="120000"/>
              </a:lnSpc>
              <a:spcBef>
                <a:spcPts val="0"/>
              </a:spcBef>
              <a:buNone/>
            </a:pPr>
            <a:r>
              <a:rPr lang="en-US" b="1" dirty="0" err="1"/>
              <a:t>ESEA</a:t>
            </a:r>
            <a:r>
              <a:rPr lang="en-US" b="1" dirty="0"/>
              <a:t>/ESSA SEC. 1306. </a:t>
            </a:r>
            <a:r>
              <a:rPr lang="en-US" dirty="0"/>
              <a:t>[</a:t>
            </a:r>
            <a:r>
              <a:rPr lang="en-US" b="1" dirty="0"/>
              <a:t>20 U.S.C. 6396</a:t>
            </a:r>
            <a:r>
              <a:rPr lang="en-US" dirty="0"/>
              <a:t>] </a:t>
            </a:r>
            <a:r>
              <a:rPr lang="en-US" b="1" dirty="0"/>
              <a:t>COMPREHENSIVE NEEDS ASSESSMENT AND SERVICE-DELIVERY PLAN; AUTHORIZED ACTIVITIES.</a:t>
            </a:r>
          </a:p>
          <a:p>
            <a:pPr marL="0" indent="0">
              <a:lnSpc>
                <a:spcPct val="120000"/>
              </a:lnSpc>
              <a:spcBef>
                <a:spcPts val="0"/>
              </a:spcBef>
              <a:buNone/>
            </a:pPr>
            <a:endParaRPr lang="en-US" dirty="0"/>
          </a:p>
          <a:p>
            <a:pPr marL="0" indent="0">
              <a:lnSpc>
                <a:spcPct val="120000"/>
              </a:lnSpc>
              <a:spcBef>
                <a:spcPts val="0"/>
              </a:spcBef>
              <a:buNone/>
            </a:pPr>
            <a:r>
              <a:rPr lang="en-US" dirty="0"/>
              <a:t>(a) COMPREHENSIVE PLAN.—</a:t>
            </a:r>
          </a:p>
          <a:p>
            <a:pPr marL="0" indent="0">
              <a:lnSpc>
                <a:spcPct val="120000"/>
              </a:lnSpc>
              <a:spcBef>
                <a:spcPts val="0"/>
              </a:spcBef>
              <a:buNone/>
            </a:pPr>
            <a:r>
              <a:rPr lang="en-US" dirty="0"/>
              <a:t>(1) IN GENERAL.—Each State that receives assistance under this part shall ensure that the State </a:t>
            </a:r>
            <a:r>
              <a:rPr lang="en-US" b="1" i="1" dirty="0"/>
              <a:t>and its local operating agencies identify and address the unique educational needs of migratory children</a:t>
            </a:r>
            <a:r>
              <a:rPr lang="en-US" dirty="0"/>
              <a:t> in accordance with a comprehensive State plan</a:t>
            </a:r>
          </a:p>
        </p:txBody>
      </p:sp>
      <p:sp>
        <p:nvSpPr>
          <p:cNvPr id="4" name="Slide Number Placeholder 3"/>
          <p:cNvSpPr>
            <a:spLocks noGrp="1"/>
          </p:cNvSpPr>
          <p:nvPr>
            <p:ph type="sldNum" sz="quarter" idx="12"/>
          </p:nvPr>
        </p:nvSpPr>
        <p:spPr/>
        <p:txBody>
          <a:bodyPr/>
          <a:lstStyle/>
          <a:p>
            <a:r>
              <a:rPr lang="en-US" dirty="0"/>
              <a:t> Doing CNA &amp; MPOs | </a:t>
            </a:r>
            <a:fld id="{C26AAFF7-C4D7-4A72-B8FA-A17532192431}" type="slidenum">
              <a:rPr lang="en-US" smtClean="0"/>
              <a:pPr/>
              <a:t>5</a:t>
            </a:fld>
            <a:endParaRPr lang="en-US" dirty="0"/>
          </a:p>
        </p:txBody>
      </p:sp>
    </p:spTree>
    <p:extLst>
      <p:ext uri="{BB962C8B-B14F-4D97-AF65-F5344CB8AC3E}">
        <p14:creationId xmlns:p14="http://schemas.microsoft.com/office/powerpoint/2010/main" val="408529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Process Divides Naturally into 3 Steps</a:t>
            </a:r>
          </a:p>
        </p:txBody>
      </p:sp>
      <p:sp>
        <p:nvSpPr>
          <p:cNvPr id="6" name="Content Placeholder 5"/>
          <p:cNvSpPr>
            <a:spLocks noGrp="1"/>
          </p:cNvSpPr>
          <p:nvPr>
            <p:ph idx="13"/>
          </p:nvPr>
        </p:nvSpPr>
        <p:spPr/>
        <p:txBody>
          <a:bodyPr/>
          <a:lstStyle/>
          <a:p>
            <a:r>
              <a:rPr lang="en-US" dirty="0"/>
              <a:t>Conduct preliminary work (Fall)</a:t>
            </a:r>
          </a:p>
          <a:p>
            <a:r>
              <a:rPr lang="en-US" dirty="0"/>
              <a:t>Gather, analyze, and summarize data (Winter)</a:t>
            </a:r>
          </a:p>
          <a:p>
            <a:r>
              <a:rPr lang="en-US" dirty="0"/>
              <a:t>Write a final summary of findings and make program services decisions (Spring)</a:t>
            </a:r>
          </a:p>
        </p:txBody>
      </p:sp>
      <p:sp>
        <p:nvSpPr>
          <p:cNvPr id="4" name="Slide Number Placeholder 3"/>
          <p:cNvSpPr>
            <a:spLocks noGrp="1"/>
          </p:cNvSpPr>
          <p:nvPr>
            <p:ph type="sldNum" sz="quarter" idx="12"/>
          </p:nvPr>
        </p:nvSpPr>
        <p:spPr/>
        <p:txBody>
          <a:bodyPr/>
          <a:lstStyle/>
          <a:p>
            <a:r>
              <a:rPr lang="en-US" dirty="0"/>
              <a:t>Doing CNA &amp; MPOs| </a:t>
            </a:r>
            <a:fld id="{C26AAFF7-C4D7-4A72-B8FA-A17532192431}" type="slidenum">
              <a:rPr lang="en-US" smtClean="0"/>
              <a:pPr/>
              <a:t>6</a:t>
            </a:fld>
            <a:endParaRPr lang="en-US" dirty="0"/>
          </a:p>
        </p:txBody>
      </p:sp>
    </p:spTree>
    <p:extLst>
      <p:ext uri="{BB962C8B-B14F-4D97-AF65-F5344CB8AC3E}">
        <p14:creationId xmlns:p14="http://schemas.microsoft.com/office/powerpoint/2010/main" val="79612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116E-0A88-4432-B851-3EED6267DFC1}"/>
              </a:ext>
            </a:extLst>
          </p:cNvPr>
          <p:cNvSpPr>
            <a:spLocks noGrp="1"/>
          </p:cNvSpPr>
          <p:nvPr>
            <p:ph type="title"/>
          </p:nvPr>
        </p:nvSpPr>
        <p:spPr/>
        <p:txBody>
          <a:bodyPr/>
          <a:lstStyle/>
          <a:p>
            <a:r>
              <a:rPr lang="en-US" dirty="0"/>
              <a:t>Page 7 - Timeline</a:t>
            </a:r>
          </a:p>
        </p:txBody>
      </p:sp>
      <p:pic>
        <p:nvPicPr>
          <p:cNvPr id="5" name="Content Placeholder 4" descr="Graphic of a timeline for CNA meetings in Fall, Winter, and Spring. ">
            <a:extLst>
              <a:ext uri="{FF2B5EF4-FFF2-40B4-BE49-F238E27FC236}">
                <a16:creationId xmlns:a16="http://schemas.microsoft.com/office/drawing/2014/main" id="{4FF58D32-F8E5-4236-989A-9089021DAE4F}"/>
              </a:ext>
            </a:extLst>
          </p:cNvPr>
          <p:cNvPicPr>
            <a:picLocks noGrp="1" noChangeAspect="1"/>
          </p:cNvPicPr>
          <p:nvPr>
            <p:ph idx="13"/>
          </p:nvPr>
        </p:nvPicPr>
        <p:blipFill>
          <a:blip r:embed="rId2"/>
          <a:stretch>
            <a:fillRect/>
          </a:stretch>
        </p:blipFill>
        <p:spPr>
          <a:xfrm>
            <a:off x="1042034" y="1371001"/>
            <a:ext cx="10107931" cy="4528353"/>
          </a:xfrm>
          <a:prstGeom prst="rect">
            <a:avLst/>
          </a:prstGeom>
        </p:spPr>
      </p:pic>
      <p:sp>
        <p:nvSpPr>
          <p:cNvPr id="4" name="Slide Number Placeholder 3">
            <a:extLst>
              <a:ext uri="{FF2B5EF4-FFF2-40B4-BE49-F238E27FC236}">
                <a16:creationId xmlns:a16="http://schemas.microsoft.com/office/drawing/2014/main" id="{960588E8-E090-49FD-8442-D213681CC703}"/>
              </a:ext>
            </a:extLst>
          </p:cNvPr>
          <p:cNvSpPr>
            <a:spLocks noGrp="1"/>
          </p:cNvSpPr>
          <p:nvPr>
            <p:ph type="sldNum" sz="quarter" idx="12"/>
          </p:nvPr>
        </p:nvSpPr>
        <p:spPr/>
        <p:txBody>
          <a:bodyPr/>
          <a:lstStyle/>
          <a:p>
            <a:r>
              <a:rPr lang="en-US" dirty="0"/>
              <a:t> Doing CNA &amp; </a:t>
            </a:r>
            <a:r>
              <a:rPr lang="en-US" dirty="0" err="1"/>
              <a:t>MPOs</a:t>
            </a:r>
            <a:r>
              <a:rPr lang="en-US" dirty="0"/>
              <a:t> | </a:t>
            </a:r>
            <a:fld id="{C26AAFF7-C4D7-4A72-B8FA-A17532192431}" type="slidenum">
              <a:rPr lang="en-US" smtClean="0"/>
              <a:pPr/>
              <a:t>7</a:t>
            </a:fld>
            <a:endParaRPr lang="en-US" dirty="0"/>
          </a:p>
        </p:txBody>
      </p:sp>
    </p:spTree>
    <p:extLst>
      <p:ext uri="{BB962C8B-B14F-4D97-AF65-F5344CB8AC3E}">
        <p14:creationId xmlns:p14="http://schemas.microsoft.com/office/powerpoint/2010/main" val="370201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5141-752F-46BE-980E-347663184AC6}"/>
              </a:ext>
            </a:extLst>
          </p:cNvPr>
          <p:cNvSpPr>
            <a:spLocks noGrp="1"/>
          </p:cNvSpPr>
          <p:nvPr>
            <p:ph type="title"/>
          </p:nvPr>
        </p:nvSpPr>
        <p:spPr/>
        <p:txBody>
          <a:bodyPr/>
          <a:lstStyle/>
          <a:p>
            <a:r>
              <a:rPr lang="en-US" dirty="0"/>
              <a:t>Page 13 – Checklist </a:t>
            </a:r>
          </a:p>
        </p:txBody>
      </p:sp>
      <p:pic>
        <p:nvPicPr>
          <p:cNvPr id="5" name="Content Placeholder 4" descr="Copy of the checklist from the CNA Toolkit.">
            <a:extLst>
              <a:ext uri="{FF2B5EF4-FFF2-40B4-BE49-F238E27FC236}">
                <a16:creationId xmlns:a16="http://schemas.microsoft.com/office/drawing/2014/main" id="{55162774-9D8E-457A-BAD1-85CB9434164A}"/>
              </a:ext>
            </a:extLst>
          </p:cNvPr>
          <p:cNvPicPr>
            <a:picLocks noGrp="1" noChangeAspect="1"/>
          </p:cNvPicPr>
          <p:nvPr>
            <p:ph idx="13"/>
          </p:nvPr>
        </p:nvPicPr>
        <p:blipFill>
          <a:blip r:embed="rId2"/>
          <a:stretch>
            <a:fillRect/>
          </a:stretch>
        </p:blipFill>
        <p:spPr>
          <a:xfrm>
            <a:off x="950498" y="1241374"/>
            <a:ext cx="4078702" cy="5349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DE921B2D-26BB-479A-9219-56A603D1DDC2}"/>
              </a:ext>
            </a:extLst>
          </p:cNvPr>
          <p:cNvSpPr>
            <a:spLocks noGrp="1"/>
          </p:cNvSpPr>
          <p:nvPr>
            <p:ph type="sldNum" sz="quarter" idx="12"/>
          </p:nvPr>
        </p:nvSpPr>
        <p:spPr/>
        <p:txBody>
          <a:bodyPr/>
          <a:lstStyle/>
          <a:p>
            <a:r>
              <a:rPr lang="en-US" dirty="0"/>
              <a:t> Doing CNA &amp; </a:t>
            </a:r>
            <a:r>
              <a:rPr lang="en-US" dirty="0" err="1"/>
              <a:t>MPOs</a:t>
            </a:r>
            <a:r>
              <a:rPr lang="en-US" dirty="0"/>
              <a:t> | </a:t>
            </a:r>
            <a:fld id="{C26AAFF7-C4D7-4A72-B8FA-A17532192431}" type="slidenum">
              <a:rPr lang="en-US" smtClean="0"/>
              <a:pPr/>
              <a:t>8</a:t>
            </a:fld>
            <a:endParaRPr lang="en-US" dirty="0"/>
          </a:p>
        </p:txBody>
      </p:sp>
      <p:sp>
        <p:nvSpPr>
          <p:cNvPr id="7" name="Content Placeholder 6">
            <a:extLst>
              <a:ext uri="{FF2B5EF4-FFF2-40B4-BE49-F238E27FC236}">
                <a16:creationId xmlns:a16="http://schemas.microsoft.com/office/drawing/2014/main" id="{B61249E6-EFEC-4C98-ACF8-ADFA2A7C371B}"/>
              </a:ext>
            </a:extLst>
          </p:cNvPr>
          <p:cNvSpPr>
            <a:spLocks noGrp="1"/>
          </p:cNvSpPr>
          <p:nvPr>
            <p:ph sz="half" idx="4294967295"/>
          </p:nvPr>
        </p:nvSpPr>
        <p:spPr>
          <a:xfrm>
            <a:off x="6091084" y="1253331"/>
            <a:ext cx="3672349" cy="4764011"/>
          </a:xfrm>
        </p:spPr>
        <p:txBody>
          <a:bodyPr/>
          <a:lstStyle/>
          <a:p>
            <a:pPr marL="0" indent="0">
              <a:buNone/>
            </a:pPr>
            <a:r>
              <a:rPr lang="en-US" dirty="0"/>
              <a:t>Checklist</a:t>
            </a:r>
          </a:p>
          <a:p>
            <a:r>
              <a:rPr lang="en-US" dirty="0"/>
              <a:t>Who is on the committee?</a:t>
            </a:r>
          </a:p>
          <a:p>
            <a:r>
              <a:rPr lang="en-US" dirty="0"/>
              <a:t>Activities to complete</a:t>
            </a:r>
          </a:p>
          <a:p>
            <a:r>
              <a:rPr lang="en-US" dirty="0"/>
              <a:t>Cluster into 3 meetings in a year.  (For districts doing annually 1-2 meetings are sufficient.)</a:t>
            </a:r>
          </a:p>
          <a:p>
            <a:endParaRPr lang="en-US" dirty="0"/>
          </a:p>
          <a:p>
            <a:endParaRPr lang="en-US" dirty="0"/>
          </a:p>
        </p:txBody>
      </p:sp>
    </p:spTree>
    <p:extLst>
      <p:ext uri="{BB962C8B-B14F-4D97-AF65-F5344CB8AC3E}">
        <p14:creationId xmlns:p14="http://schemas.microsoft.com/office/powerpoint/2010/main" val="164162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Make it Easy – Use the Checklist</a:t>
            </a:r>
          </a:p>
        </p:txBody>
      </p:sp>
      <p:sp>
        <p:nvSpPr>
          <p:cNvPr id="3" name="Content Placeholder 2"/>
          <p:cNvSpPr>
            <a:spLocks noGrp="1"/>
          </p:cNvSpPr>
          <p:nvPr>
            <p:ph idx="13"/>
          </p:nvPr>
        </p:nvSpPr>
        <p:spPr/>
        <p:txBody>
          <a:bodyPr>
            <a:normAutofit/>
          </a:bodyPr>
          <a:lstStyle/>
          <a:p>
            <a:pPr marL="0" indent="0">
              <a:buNone/>
            </a:pPr>
            <a:r>
              <a:rPr lang="en-US" b="1" dirty="0"/>
              <a:t>Activity- Page 13</a:t>
            </a:r>
          </a:p>
          <a:p>
            <a:r>
              <a:rPr lang="en-US" dirty="0"/>
              <a:t>Fill out the top with your committee.  Who will you include?</a:t>
            </a:r>
          </a:p>
          <a:p>
            <a:r>
              <a:rPr lang="en-US" dirty="0"/>
              <a:t>Divide the checklist into 3 meetings.  Group items together.</a:t>
            </a:r>
          </a:p>
          <a:p>
            <a:r>
              <a:rPr lang="en-US" dirty="0"/>
              <a:t>Calendar meetings on timeline on page 20.</a:t>
            </a:r>
          </a:p>
        </p:txBody>
      </p:sp>
      <p:sp>
        <p:nvSpPr>
          <p:cNvPr id="4" name="Slide Number Placeholder 3"/>
          <p:cNvSpPr>
            <a:spLocks noGrp="1"/>
          </p:cNvSpPr>
          <p:nvPr>
            <p:ph type="sldNum" sz="quarter" idx="12"/>
          </p:nvPr>
        </p:nvSpPr>
        <p:spPr/>
        <p:txBody>
          <a:bodyPr/>
          <a:lstStyle/>
          <a:p>
            <a:r>
              <a:rPr lang="en-US" dirty="0"/>
              <a:t> Doing CNA &amp; MPOs | </a:t>
            </a:r>
            <a:fld id="{C26AAFF7-C4D7-4A72-B8FA-A17532192431}" type="slidenum">
              <a:rPr lang="en-US" smtClean="0"/>
              <a:pPr/>
              <a:t>9</a:t>
            </a:fld>
            <a:endParaRPr lang="en-US" dirty="0"/>
          </a:p>
        </p:txBody>
      </p:sp>
    </p:spTree>
    <p:extLst>
      <p:ext uri="{BB962C8B-B14F-4D97-AF65-F5344CB8AC3E}">
        <p14:creationId xmlns:p14="http://schemas.microsoft.com/office/powerpoint/2010/main" val="3306653877"/>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7252</TotalTime>
  <Words>1322</Words>
  <Application>Microsoft Office PowerPoint</Application>
  <PresentationFormat>Widescreen</PresentationFormat>
  <Paragraphs>149</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Cambria</vt:lpstr>
      <vt:lpstr>Open Sans</vt:lpstr>
      <vt:lpstr>Open Sans Light</vt:lpstr>
      <vt:lpstr>Open Sans Semibold</vt:lpstr>
      <vt:lpstr>1_Office Theme</vt:lpstr>
      <vt:lpstr>Diving into Doing a CNA &amp; MPO Evaluation</vt:lpstr>
      <vt:lpstr>Welcome &amp; Introductions</vt:lpstr>
      <vt:lpstr>Session Objectives</vt:lpstr>
      <vt:lpstr>How to Conduct a Local  Comprehensive Needs Assessment</vt:lpstr>
      <vt:lpstr>Legal Rationale for Doing a Local CNA-</vt:lpstr>
      <vt:lpstr>Process Divides Naturally into 3 Steps</vt:lpstr>
      <vt:lpstr>Page 7 - Timeline</vt:lpstr>
      <vt:lpstr>Page 13 – Checklist </vt:lpstr>
      <vt:lpstr>To Make it Easy – Use the Checklist</vt:lpstr>
      <vt:lpstr>Plan the Work – Meeting 1</vt:lpstr>
      <vt:lpstr>Preparing for the Second Meeting</vt:lpstr>
      <vt:lpstr>CNA Raw Assessment Data in MSIS</vt:lpstr>
      <vt:lpstr>CNA Proficiency Comparison in MSIS</vt:lpstr>
      <vt:lpstr>Discuss the Results – Meeting 2</vt:lpstr>
      <vt:lpstr>Preparing for Meeting 3</vt:lpstr>
      <vt:lpstr>Using Needs to Plan – Meeting #3</vt:lpstr>
      <vt:lpstr>How to Conduct an  MPO Evaluation with Data</vt:lpstr>
      <vt:lpstr>Rationale for MPO Data Collection</vt:lpstr>
      <vt:lpstr>Process Divides Naturally into 4 Steps </vt:lpstr>
      <vt:lpstr>Step 1 – Gather Forms Needed</vt:lpstr>
      <vt:lpstr>Step 2 – Data Collection Plan</vt:lpstr>
      <vt:lpstr>Step 3 – Collect Data</vt:lpstr>
      <vt:lpstr>Step 4 – Tabulating Results/Entering in MSIS</vt:lpstr>
      <vt:lpstr>Fidelity of Strategy Implementation</vt:lpstr>
      <vt:lpstr>FSI</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CNA and MPO Evaluation Process</dc:title>
  <dc:subject>Migrant Education Program</dc:subject>
  <dc:creator>Sarah Seamount</dc:creator>
  <cp:lastModifiedBy>Tania Scurtu</cp:lastModifiedBy>
  <cp:revision>118</cp:revision>
  <dcterms:created xsi:type="dcterms:W3CDTF">2017-07-26T20:22:24Z</dcterms:created>
  <dcterms:modified xsi:type="dcterms:W3CDTF">2021-11-23T19:15:58Z</dcterms:modified>
</cp:coreProperties>
</file>