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sldIdLst>
    <p:sldId id="300" r:id="rId3"/>
    <p:sldId id="324" r:id="rId4"/>
    <p:sldId id="325" r:id="rId5"/>
    <p:sldId id="326" r:id="rId6"/>
    <p:sldId id="327" r:id="rId7"/>
    <p:sldId id="328" r:id="rId8"/>
    <p:sldId id="329" r:id="rId9"/>
    <p:sldId id="331" r:id="rId10"/>
    <p:sldId id="330" r:id="rId11"/>
    <p:sldId id="332" r:id="rId12"/>
    <p:sldId id="340" r:id="rId13"/>
    <p:sldId id="333" r:id="rId14"/>
    <p:sldId id="335" r:id="rId15"/>
    <p:sldId id="334" r:id="rId16"/>
    <p:sldId id="336" r:id="rId17"/>
    <p:sldId id="337" r:id="rId18"/>
    <p:sldId id="274"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Nava" initials="CN"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67251" autoAdjust="0"/>
  </p:normalViewPr>
  <p:slideViewPr>
    <p:cSldViewPr snapToGrid="0">
      <p:cViewPr varScale="1">
        <p:scale>
          <a:sx n="73" d="100"/>
          <a:sy n="73" d="100"/>
        </p:scale>
        <p:origin x="1296" y="72"/>
      </p:cViewPr>
      <p:guideLst>
        <p:guide orient="horz" pos="2160"/>
        <p:guide pos="3840"/>
      </p:guideLst>
    </p:cSldViewPr>
  </p:slideViewPr>
  <p:outlineViewPr>
    <p:cViewPr>
      <p:scale>
        <a:sx n="33" d="100"/>
        <a:sy n="33" d="100"/>
      </p:scale>
      <p:origin x="0" y="-10434"/>
    </p:cViewPr>
  </p:outlineViewPr>
  <p:notesTextViewPr>
    <p:cViewPr>
      <p:scale>
        <a:sx n="3" d="2"/>
        <a:sy n="3" d="2"/>
      </p:scale>
      <p:origin x="0" y="0"/>
    </p:cViewPr>
  </p:notesTextViewPr>
  <p:notesViewPr>
    <p:cSldViewPr snapToGrid="0">
      <p:cViewPr varScale="1">
        <p:scale>
          <a:sx n="83" d="100"/>
          <a:sy n="83" d="100"/>
        </p:scale>
        <p:origin x="38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479F6DA5-BF5B-485A-A7EF-C92A35BE3AC7}" type="datetimeFigureOut">
              <a:rPr lang="en-US" smtClean="0"/>
              <a:t>4/28/2021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13063EB2-C203-4E0B-B81C-0429BB0EF5D8}" type="slidenum">
              <a:rPr lang="en-US" smtClean="0"/>
              <a:t>‹#›</a:t>
            </a:fld>
            <a:endParaRPr lang="en-US"/>
          </a:p>
        </p:txBody>
      </p:sp>
    </p:spTree>
    <p:extLst>
      <p:ext uri="{BB962C8B-B14F-4D97-AF65-F5344CB8AC3E}">
        <p14:creationId xmlns:p14="http://schemas.microsoft.com/office/powerpoint/2010/main" val="111928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Sarah Seamount and I am the Migrant Education Coordinator.  Today’s Mini-training is about how to correct an error on a Certificate of Eligibility or COE. </a:t>
            </a:r>
            <a:r>
              <a:rPr lang="en-US" sz="1200" dirty="0">
                <a:solidFill>
                  <a:schemeClr val="bg2">
                    <a:lumMod val="25000"/>
                  </a:schemeClr>
                </a:solidFill>
              </a:rPr>
              <a:t>In the Chat, please type your name, role and school district.</a:t>
            </a:r>
            <a:endParaRPr lang="en-US" dirty="0"/>
          </a:p>
        </p:txBody>
      </p:sp>
      <p:sp>
        <p:nvSpPr>
          <p:cNvPr id="4" name="Slide Number Placeholder 3"/>
          <p:cNvSpPr>
            <a:spLocks noGrp="1"/>
          </p:cNvSpPr>
          <p:nvPr>
            <p:ph type="sldNum" sz="quarter" idx="10"/>
          </p:nvPr>
        </p:nvSpPr>
        <p:spPr/>
        <p:txBody>
          <a:bodyPr/>
          <a:lstStyle/>
          <a:p>
            <a:pPr defTabSz="947044">
              <a:defRPr/>
            </a:pPr>
            <a:fld id="{7D7ED750-6D1C-4EC1-B8EE-9002EB86665A}" type="slidenum">
              <a:rPr lang="en-US">
                <a:solidFill>
                  <a:prstClr val="black"/>
                </a:solidFill>
                <a:latin typeface="Calibri" panose="020F0502020204030204"/>
              </a:rPr>
              <a:pPr defTabSz="94704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47894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talk about the corrections that require an OTIS Ticket and how you will do it</a:t>
            </a:r>
          </a:p>
        </p:txBody>
      </p:sp>
      <p:sp>
        <p:nvSpPr>
          <p:cNvPr id="4" name="Slide Number Placeholder 3"/>
          <p:cNvSpPr>
            <a:spLocks noGrp="1"/>
          </p:cNvSpPr>
          <p:nvPr>
            <p:ph type="sldNum" sz="quarter" idx="5"/>
          </p:nvPr>
        </p:nvSpPr>
        <p:spPr/>
        <p:txBody>
          <a:bodyPr/>
          <a:lstStyle/>
          <a:p>
            <a:fld id="{13063EB2-C203-4E0B-B81C-0429BB0EF5D8}" type="slidenum">
              <a:rPr lang="en-US" smtClean="0"/>
              <a:t>10</a:t>
            </a:fld>
            <a:endParaRPr lang="en-US"/>
          </a:p>
        </p:txBody>
      </p:sp>
    </p:spTree>
    <p:extLst>
      <p:ext uri="{BB962C8B-B14F-4D97-AF65-F5344CB8AC3E}">
        <p14:creationId xmlns:p14="http://schemas.microsoft.com/office/powerpoint/2010/main" val="1734832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name corrections will be handled by migrant staff at the SDE.  So when you create this OTIS ticket it will come to me (and probably Sandy or Kelly in the future).  You will choose Web App, then Data Fix, and then MSIS and it will automatically go the migrant queue, which I can use and interact with.  Remember NOT to put student </a:t>
            </a:r>
            <a:r>
              <a:rPr lang="en-US" dirty="0" err="1"/>
              <a:t>PII</a:t>
            </a:r>
            <a:r>
              <a:rPr lang="en-US" dirty="0"/>
              <a:t> in the Summary or Title.  Then give me the information that shows above: the EDUID, COE number, and the correct name spelling.  It can also be helpful to add what the difference is.  You can request a change in spelling, add missing names, such as a middle name or additional last name.  You can also request changes to more than one name on the COE.  Please fill out a separate OTIS ticket for a different COE.  We will try to correct any tickets we receive within the same week. </a:t>
            </a:r>
          </a:p>
        </p:txBody>
      </p:sp>
      <p:sp>
        <p:nvSpPr>
          <p:cNvPr id="4" name="Slide Number Placeholder 3"/>
          <p:cNvSpPr>
            <a:spLocks noGrp="1"/>
          </p:cNvSpPr>
          <p:nvPr>
            <p:ph type="sldNum" sz="quarter" idx="5"/>
          </p:nvPr>
        </p:nvSpPr>
        <p:spPr/>
        <p:txBody>
          <a:bodyPr/>
          <a:lstStyle/>
          <a:p>
            <a:fld id="{13063EB2-C203-4E0B-B81C-0429BB0EF5D8}" type="slidenum">
              <a:rPr lang="en-US" smtClean="0"/>
              <a:t>11</a:t>
            </a:fld>
            <a:endParaRPr lang="en-US"/>
          </a:p>
        </p:txBody>
      </p:sp>
    </p:spTree>
    <p:extLst>
      <p:ext uri="{BB962C8B-B14F-4D97-AF65-F5344CB8AC3E}">
        <p14:creationId xmlns:p14="http://schemas.microsoft.com/office/powerpoint/2010/main" val="3526681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culprit for getting duplicate EDUIDs seems to be a COE with a wrong date of birth for a student.  When the regional is approving the </a:t>
            </a:r>
            <a:r>
              <a:rPr lang="en-US" dirty="0" err="1"/>
              <a:t>the</a:t>
            </a:r>
            <a:r>
              <a:rPr lang="en-US" dirty="0"/>
              <a:t> COE the system attempts to match the name and date of birth with an existing student.   If it can’t find a match, but one that is similar, the system will ask the regional if he or she wants to create a new EDUID.  Since we know that many popular names, Juan Martinez for example, may belong to more than one student, the regional will choose to create a new EDUID.  To avoid this common problem, I’ve asked the regionals not to create a new ID if the student is listed on the COE as attending a school.  Those students should already have an EDUID.  Instead the regional will contact you to find out if the student has an EDUID in your school system.  Hopefully this will help us eliminate one cause.  The other common problem is when we create an EDUID for a preschool child who then gets a new EDUID when he or she starts school because of a wrong date of birth.  This is why it is so important to check the birth certificate for the correct name and date of birth. </a:t>
            </a:r>
          </a:p>
        </p:txBody>
      </p:sp>
      <p:sp>
        <p:nvSpPr>
          <p:cNvPr id="4" name="Slide Number Placeholder 3"/>
          <p:cNvSpPr>
            <a:spLocks noGrp="1"/>
          </p:cNvSpPr>
          <p:nvPr>
            <p:ph type="sldNum" sz="quarter" idx="5"/>
          </p:nvPr>
        </p:nvSpPr>
        <p:spPr/>
        <p:txBody>
          <a:bodyPr/>
          <a:lstStyle/>
          <a:p>
            <a:fld id="{13063EB2-C203-4E0B-B81C-0429BB0EF5D8}" type="slidenum">
              <a:rPr lang="en-US" smtClean="0"/>
              <a:t>12</a:t>
            </a:fld>
            <a:endParaRPr lang="en-US"/>
          </a:p>
        </p:txBody>
      </p:sp>
    </p:spTree>
    <p:extLst>
      <p:ext uri="{BB962C8B-B14F-4D97-AF65-F5344CB8AC3E}">
        <p14:creationId xmlns:p14="http://schemas.microsoft.com/office/powerpoint/2010/main" val="1228267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create this type of OTIS ticket it is important to have the information you will need.</a:t>
            </a:r>
          </a:p>
        </p:txBody>
      </p:sp>
      <p:sp>
        <p:nvSpPr>
          <p:cNvPr id="4" name="Slide Number Placeholder 3"/>
          <p:cNvSpPr>
            <a:spLocks noGrp="1"/>
          </p:cNvSpPr>
          <p:nvPr>
            <p:ph type="sldNum" sz="quarter" idx="5"/>
          </p:nvPr>
        </p:nvSpPr>
        <p:spPr/>
        <p:txBody>
          <a:bodyPr/>
          <a:lstStyle/>
          <a:p>
            <a:fld id="{13063EB2-C203-4E0B-B81C-0429BB0EF5D8}" type="slidenum">
              <a:rPr lang="en-US" smtClean="0"/>
              <a:t>13</a:t>
            </a:fld>
            <a:endParaRPr lang="en-US"/>
          </a:p>
        </p:txBody>
      </p:sp>
    </p:spTree>
    <p:extLst>
      <p:ext uri="{BB962C8B-B14F-4D97-AF65-F5344CB8AC3E}">
        <p14:creationId xmlns:p14="http://schemas.microsoft.com/office/powerpoint/2010/main" val="284783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way to create an OTIS ticket to get duplicate EDUIDs merged.  The ticket type is Web App, then </a:t>
            </a:r>
            <a:r>
              <a:rPr lang="en-US" dirty="0" err="1"/>
              <a:t>EDuId</a:t>
            </a:r>
            <a:r>
              <a:rPr lang="en-US" dirty="0"/>
              <a:t> Correction/Merge, then </a:t>
            </a:r>
            <a:r>
              <a:rPr lang="en-US" dirty="0" err="1"/>
              <a:t>SLDS</a:t>
            </a:r>
            <a:r>
              <a:rPr lang="en-US" dirty="0"/>
              <a:t>, which stands for State Longitudinal Data System.  Again, no </a:t>
            </a:r>
            <a:r>
              <a:rPr lang="en-US" dirty="0" err="1"/>
              <a:t>PII</a:t>
            </a:r>
            <a:r>
              <a:rPr lang="en-US" dirty="0"/>
              <a:t> in the Summary or Title.  In the description please include all of the information above if you are also correcting a date of birth.</a:t>
            </a:r>
          </a:p>
        </p:txBody>
      </p:sp>
      <p:sp>
        <p:nvSpPr>
          <p:cNvPr id="4" name="Slide Number Placeholder 3"/>
          <p:cNvSpPr>
            <a:spLocks noGrp="1"/>
          </p:cNvSpPr>
          <p:nvPr>
            <p:ph type="sldNum" sz="quarter" idx="5"/>
          </p:nvPr>
        </p:nvSpPr>
        <p:spPr/>
        <p:txBody>
          <a:bodyPr/>
          <a:lstStyle/>
          <a:p>
            <a:fld id="{13063EB2-C203-4E0B-B81C-0429BB0EF5D8}" type="slidenum">
              <a:rPr lang="en-US" smtClean="0"/>
              <a:t>14</a:t>
            </a:fld>
            <a:endParaRPr lang="en-US"/>
          </a:p>
        </p:txBody>
      </p:sp>
    </p:spTree>
    <p:extLst>
      <p:ext uri="{BB962C8B-B14F-4D97-AF65-F5344CB8AC3E}">
        <p14:creationId xmlns:p14="http://schemas.microsoft.com/office/powerpoint/2010/main" val="4217666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some follow up that needs to happen after the correction is done.  First, on the day after you are notified through OTIS that the correction is made, please verify that the student ID is now correct in MSIS and on the eCOE.  Since we upload to MSIX on Monday, Wednesday, and Friday, please also verify that the correct is made there.  It takes a day or two for these corrections to be processed, so I’d wait 4-5 days to verify MSIX.  Finally, print a new copy of the COE for the </a:t>
            </a:r>
            <a:r>
              <a:rPr lang="en-US" dirty="0" err="1"/>
              <a:t>cume</a:t>
            </a:r>
            <a:r>
              <a:rPr lang="en-US" dirty="0"/>
              <a:t> file and for the parents.  </a:t>
            </a:r>
          </a:p>
        </p:txBody>
      </p:sp>
      <p:sp>
        <p:nvSpPr>
          <p:cNvPr id="4" name="Slide Number Placeholder 3"/>
          <p:cNvSpPr>
            <a:spLocks noGrp="1"/>
          </p:cNvSpPr>
          <p:nvPr>
            <p:ph type="sldNum" sz="quarter" idx="5"/>
          </p:nvPr>
        </p:nvSpPr>
        <p:spPr/>
        <p:txBody>
          <a:bodyPr/>
          <a:lstStyle/>
          <a:p>
            <a:fld id="{13063EB2-C203-4E0B-B81C-0429BB0EF5D8}" type="slidenum">
              <a:rPr lang="en-US" smtClean="0"/>
              <a:t>15</a:t>
            </a:fld>
            <a:endParaRPr lang="en-US"/>
          </a:p>
        </p:txBody>
      </p:sp>
    </p:spTree>
    <p:extLst>
      <p:ext uri="{BB962C8B-B14F-4D97-AF65-F5344CB8AC3E}">
        <p14:creationId xmlns:p14="http://schemas.microsoft.com/office/powerpoint/2010/main" val="2689626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done an EDUID merge and there is still an error on the COE, go back to the type of error and correct it.  I would do the merge first.</a:t>
            </a:r>
          </a:p>
        </p:txBody>
      </p:sp>
      <p:sp>
        <p:nvSpPr>
          <p:cNvPr id="4" name="Slide Number Placeholder 3"/>
          <p:cNvSpPr>
            <a:spLocks noGrp="1"/>
          </p:cNvSpPr>
          <p:nvPr>
            <p:ph type="sldNum" sz="quarter" idx="5"/>
          </p:nvPr>
        </p:nvSpPr>
        <p:spPr/>
        <p:txBody>
          <a:bodyPr/>
          <a:lstStyle/>
          <a:p>
            <a:fld id="{13063EB2-C203-4E0B-B81C-0429BB0EF5D8}" type="slidenum">
              <a:rPr lang="en-US" smtClean="0"/>
              <a:t>16</a:t>
            </a:fld>
            <a:endParaRPr lang="en-US"/>
          </a:p>
        </p:txBody>
      </p:sp>
    </p:spTree>
    <p:extLst>
      <p:ext uri="{BB962C8B-B14F-4D97-AF65-F5344CB8AC3E}">
        <p14:creationId xmlns:p14="http://schemas.microsoft.com/office/powerpoint/2010/main" val="3902435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is the end of the presentation and recording and we will do some Q &amp; A now.  Thank you for attending.</a:t>
            </a:r>
          </a:p>
        </p:txBody>
      </p:sp>
      <p:sp>
        <p:nvSpPr>
          <p:cNvPr id="4" name="Slide Number Placeholder 3"/>
          <p:cNvSpPr>
            <a:spLocks noGrp="1"/>
          </p:cNvSpPr>
          <p:nvPr>
            <p:ph type="sldNum" sz="quarter" idx="10"/>
          </p:nvPr>
        </p:nvSpPr>
        <p:spPr/>
        <p:txBody>
          <a:bodyPr/>
          <a:lstStyle/>
          <a:p>
            <a:fld id="{13063EB2-C203-4E0B-B81C-0429BB0EF5D8}" type="slidenum">
              <a:rPr lang="en-US" smtClean="0"/>
              <a:t>17</a:t>
            </a:fld>
            <a:endParaRPr lang="en-US"/>
          </a:p>
        </p:txBody>
      </p:sp>
    </p:spTree>
    <p:extLst>
      <p:ext uri="{BB962C8B-B14F-4D97-AF65-F5344CB8AC3E}">
        <p14:creationId xmlns:p14="http://schemas.microsoft.com/office/powerpoint/2010/main" val="388059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“correct” errors is to prevent them before they happen.  This will save you and me a lot of time.</a:t>
            </a:r>
          </a:p>
        </p:txBody>
      </p:sp>
      <p:sp>
        <p:nvSpPr>
          <p:cNvPr id="4" name="Slide Number Placeholder 3"/>
          <p:cNvSpPr>
            <a:spLocks noGrp="1"/>
          </p:cNvSpPr>
          <p:nvPr>
            <p:ph type="sldNum" sz="quarter" idx="5"/>
          </p:nvPr>
        </p:nvSpPr>
        <p:spPr/>
        <p:txBody>
          <a:bodyPr/>
          <a:lstStyle/>
          <a:p>
            <a:fld id="{13063EB2-C203-4E0B-B81C-0429BB0EF5D8}" type="slidenum">
              <a:rPr lang="en-US" smtClean="0"/>
              <a:t>2</a:t>
            </a:fld>
            <a:endParaRPr lang="en-US"/>
          </a:p>
        </p:txBody>
      </p:sp>
    </p:spTree>
    <p:extLst>
      <p:ext uri="{BB962C8B-B14F-4D97-AF65-F5344CB8AC3E}">
        <p14:creationId xmlns:p14="http://schemas.microsoft.com/office/powerpoint/2010/main" val="223700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old saying goes, “An ounce of prevention is worth a pound of cure.”  Checking the birth certificate is the best way to ensure that student names and dates of birth are correct.  You will also find that using Google Maps is a good way to ensure that cities and streets are spelled correctly.</a:t>
            </a:r>
          </a:p>
        </p:txBody>
      </p:sp>
      <p:sp>
        <p:nvSpPr>
          <p:cNvPr id="4" name="Slide Number Placeholder 3"/>
          <p:cNvSpPr>
            <a:spLocks noGrp="1"/>
          </p:cNvSpPr>
          <p:nvPr>
            <p:ph type="sldNum" sz="quarter" idx="5"/>
          </p:nvPr>
        </p:nvSpPr>
        <p:spPr/>
        <p:txBody>
          <a:bodyPr/>
          <a:lstStyle/>
          <a:p>
            <a:fld id="{13063EB2-C203-4E0B-B81C-0429BB0EF5D8}" type="slidenum">
              <a:rPr lang="en-US" smtClean="0"/>
              <a:t>3</a:t>
            </a:fld>
            <a:endParaRPr lang="en-US"/>
          </a:p>
        </p:txBody>
      </p:sp>
    </p:spTree>
    <p:extLst>
      <p:ext uri="{BB962C8B-B14F-4D97-AF65-F5344CB8AC3E}">
        <p14:creationId xmlns:p14="http://schemas.microsoft.com/office/powerpoint/2010/main" val="303381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kinds of errors that may need correction.  The first are those that do not require an OTIS ticket to fix.  We will talk about those that do require an OTIS ticket to correct a bit.</a:t>
            </a:r>
          </a:p>
        </p:txBody>
      </p:sp>
      <p:sp>
        <p:nvSpPr>
          <p:cNvPr id="4" name="Slide Number Placeholder 3"/>
          <p:cNvSpPr>
            <a:spLocks noGrp="1"/>
          </p:cNvSpPr>
          <p:nvPr>
            <p:ph type="sldNum" sz="quarter" idx="5"/>
          </p:nvPr>
        </p:nvSpPr>
        <p:spPr/>
        <p:txBody>
          <a:bodyPr/>
          <a:lstStyle/>
          <a:p>
            <a:fld id="{13063EB2-C203-4E0B-B81C-0429BB0EF5D8}" type="slidenum">
              <a:rPr lang="en-US" smtClean="0"/>
              <a:t>4</a:t>
            </a:fld>
            <a:endParaRPr lang="en-US"/>
          </a:p>
        </p:txBody>
      </p:sp>
    </p:spTree>
    <p:extLst>
      <p:ext uri="{BB962C8B-B14F-4D97-AF65-F5344CB8AC3E}">
        <p14:creationId xmlns:p14="http://schemas.microsoft.com/office/powerpoint/2010/main" val="170479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makes mistakes; we are all human.  So what do you do when you find an error on an approved COE?  First, decide if you need an OTIS ticket.  We will cover what to do for errors that do not require an OTIS ticket first.  The two cases that require an OTIS ticket to correct are for students with duplicate EDUIDs (in other words the student has 2 “unique” IDs) and for errors in the student’s name.  We will come back to these.</a:t>
            </a:r>
          </a:p>
        </p:txBody>
      </p:sp>
      <p:sp>
        <p:nvSpPr>
          <p:cNvPr id="4" name="Slide Number Placeholder 3"/>
          <p:cNvSpPr>
            <a:spLocks noGrp="1"/>
          </p:cNvSpPr>
          <p:nvPr>
            <p:ph type="sldNum" sz="quarter" idx="5"/>
          </p:nvPr>
        </p:nvSpPr>
        <p:spPr/>
        <p:txBody>
          <a:bodyPr/>
          <a:lstStyle/>
          <a:p>
            <a:fld id="{13063EB2-C203-4E0B-B81C-0429BB0EF5D8}" type="slidenum">
              <a:rPr lang="en-US" smtClean="0"/>
              <a:t>5</a:t>
            </a:fld>
            <a:endParaRPr lang="en-US"/>
          </a:p>
        </p:txBody>
      </p:sp>
    </p:spTree>
    <p:extLst>
      <p:ext uri="{BB962C8B-B14F-4D97-AF65-F5344CB8AC3E}">
        <p14:creationId xmlns:p14="http://schemas.microsoft.com/office/powerpoint/2010/main" val="36643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decide who can correct the error.  </a:t>
            </a:r>
            <a:r>
              <a:rPr lang="en-US" u="sng" dirty="0"/>
              <a:t>You</a:t>
            </a:r>
            <a:r>
              <a:rPr lang="en-US" dirty="0"/>
              <a:t> can correct the COE current address or phone number.  Just go to the Movement History screen and click on Edit.  This can also be done at any time, such as when a family moves within your district and isn’t eligible for a new COE.  Updating addresses and phone numbers will help keep your Parent Contact Info report accurate, which can be very helpful in calling parents for parent events.</a:t>
            </a:r>
          </a:p>
          <a:p>
            <a:endParaRPr lang="en-US" dirty="0"/>
          </a:p>
          <a:p>
            <a:r>
              <a:rPr lang="en-US" dirty="0"/>
              <a:t>If the correction needs to be made to a parent name or to anything in the Qualifying Moves &amp; Work section, you will need to have the COE unsubmitted in order to make changes.</a:t>
            </a:r>
          </a:p>
        </p:txBody>
      </p:sp>
      <p:sp>
        <p:nvSpPr>
          <p:cNvPr id="4" name="Slide Number Placeholder 3"/>
          <p:cNvSpPr>
            <a:spLocks noGrp="1"/>
          </p:cNvSpPr>
          <p:nvPr>
            <p:ph type="sldNum" sz="quarter" idx="5"/>
          </p:nvPr>
        </p:nvSpPr>
        <p:spPr/>
        <p:txBody>
          <a:bodyPr/>
          <a:lstStyle/>
          <a:p>
            <a:fld id="{13063EB2-C203-4E0B-B81C-0429BB0EF5D8}" type="slidenum">
              <a:rPr lang="en-US" smtClean="0"/>
              <a:t>6</a:t>
            </a:fld>
            <a:endParaRPr lang="en-US"/>
          </a:p>
        </p:txBody>
      </p:sp>
    </p:spTree>
    <p:extLst>
      <p:ext uri="{BB962C8B-B14F-4D97-AF65-F5344CB8AC3E}">
        <p14:creationId xmlns:p14="http://schemas.microsoft.com/office/powerpoint/2010/main" val="923278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have a COE un-submitted, you will need to contact your regional coordinator and let him/her know the COE number and why the COE needs to be unsubmitted.  You can do this by email as long as it doesn’t include any information about the student.  It is okay to email the COE number.</a:t>
            </a:r>
          </a:p>
        </p:txBody>
      </p:sp>
      <p:sp>
        <p:nvSpPr>
          <p:cNvPr id="4" name="Slide Number Placeholder 3"/>
          <p:cNvSpPr>
            <a:spLocks noGrp="1"/>
          </p:cNvSpPr>
          <p:nvPr>
            <p:ph type="sldNum" sz="quarter" idx="5"/>
          </p:nvPr>
        </p:nvSpPr>
        <p:spPr/>
        <p:txBody>
          <a:bodyPr/>
          <a:lstStyle/>
          <a:p>
            <a:fld id="{13063EB2-C203-4E0B-B81C-0429BB0EF5D8}" type="slidenum">
              <a:rPr lang="en-US" smtClean="0"/>
              <a:t>7</a:t>
            </a:fld>
            <a:endParaRPr lang="en-US"/>
          </a:p>
        </p:txBody>
      </p:sp>
    </p:spTree>
    <p:extLst>
      <p:ext uri="{BB962C8B-B14F-4D97-AF65-F5344CB8AC3E}">
        <p14:creationId xmlns:p14="http://schemas.microsoft.com/office/powerpoint/2010/main" val="395250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reason only a regional can request that a COE be unsubmitted, is to have another set of eyes double-check that we don’t ever un-submit a COE that </a:t>
            </a:r>
            <a:r>
              <a:rPr lang="en-US" u="sng" dirty="0"/>
              <a:t>can’t </a:t>
            </a:r>
            <a:r>
              <a:rPr lang="en-US" dirty="0"/>
              <a:t>be re-approved.  This is important because the Migratory Agricultural Worker status is only good for 3 years, </a:t>
            </a:r>
            <a:r>
              <a:rPr lang="en-US" b="1" i="1" dirty="0"/>
              <a:t>based on the date the recruiter interviews the parent.  When you resubmit a COE, a new interview date is generated by the system.  Let me repeat that. When you resubmit the COE, a new interview date is automatically generated by the system as of the submission date. </a:t>
            </a:r>
          </a:p>
          <a:p>
            <a:r>
              <a:rPr lang="en-US" dirty="0"/>
              <a:t>If the date of the migratory worker move is more than 3 years ago on that day, (or the COE is expired) we will NOT un-submit a COE as it could not be approved when re-submitted.</a:t>
            </a:r>
          </a:p>
        </p:txBody>
      </p:sp>
      <p:sp>
        <p:nvSpPr>
          <p:cNvPr id="4" name="Slide Number Placeholder 3"/>
          <p:cNvSpPr>
            <a:spLocks noGrp="1"/>
          </p:cNvSpPr>
          <p:nvPr>
            <p:ph type="sldNum" sz="quarter" idx="5"/>
          </p:nvPr>
        </p:nvSpPr>
        <p:spPr/>
        <p:txBody>
          <a:bodyPr/>
          <a:lstStyle/>
          <a:p>
            <a:fld id="{13063EB2-C203-4E0B-B81C-0429BB0EF5D8}" type="slidenum">
              <a:rPr lang="en-US" smtClean="0"/>
              <a:t>8</a:t>
            </a:fld>
            <a:endParaRPr lang="en-US"/>
          </a:p>
        </p:txBody>
      </p:sp>
    </p:spTree>
    <p:extLst>
      <p:ext uri="{BB962C8B-B14F-4D97-AF65-F5344CB8AC3E}">
        <p14:creationId xmlns:p14="http://schemas.microsoft.com/office/powerpoint/2010/main" val="2649401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COE is un-submitted, you will export the COE to your device and make the corrections that are needed.  Remember, if there are changes made to the Qualifying Moves &amp; Work section it will require an new parent signature.  Follow the regular process for importing, reviewing, and submitting the COE.  </a:t>
            </a:r>
          </a:p>
        </p:txBody>
      </p:sp>
      <p:sp>
        <p:nvSpPr>
          <p:cNvPr id="4" name="Slide Number Placeholder 3"/>
          <p:cNvSpPr>
            <a:spLocks noGrp="1"/>
          </p:cNvSpPr>
          <p:nvPr>
            <p:ph type="sldNum" sz="quarter" idx="5"/>
          </p:nvPr>
        </p:nvSpPr>
        <p:spPr/>
        <p:txBody>
          <a:bodyPr/>
          <a:lstStyle/>
          <a:p>
            <a:fld id="{13063EB2-C203-4E0B-B81C-0429BB0EF5D8}" type="slidenum">
              <a:rPr lang="en-US" smtClean="0"/>
              <a:t>9</a:t>
            </a:fld>
            <a:endParaRPr lang="en-US"/>
          </a:p>
        </p:txBody>
      </p:sp>
    </p:spTree>
    <p:extLst>
      <p:ext uri="{BB962C8B-B14F-4D97-AF65-F5344CB8AC3E}">
        <p14:creationId xmlns:p14="http://schemas.microsoft.com/office/powerpoint/2010/main" val="85168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Idaho Migrant Education Program Harvest of Ho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4347" y="177385"/>
            <a:ext cx="939695" cy="810081"/>
          </a:xfrm>
          <a:prstGeom prst="rect">
            <a:avLst/>
          </a:prstGeom>
        </p:spPr>
      </p:pic>
      <p:pic>
        <p:nvPicPr>
          <p:cNvPr id="7" name="Picture 6" descr="Decorative Imag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14" y="1159815"/>
            <a:ext cx="12206913" cy="3778898"/>
          </a:xfrm>
          <a:prstGeom prst="rect">
            <a:avLst/>
          </a:prstGeom>
        </p:spPr>
      </p:pic>
      <p:sp>
        <p:nvSpPr>
          <p:cNvPr id="2"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3"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4"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10"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1" name="Picture 10" descr="Department of Education State of Idaho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9715" y="164507"/>
            <a:ext cx="954633" cy="822960"/>
          </a:xfrm>
          <a:prstGeom prst="rect">
            <a:avLst/>
          </a:prstGeom>
        </p:spPr>
      </p:pic>
    </p:spTree>
    <p:extLst>
      <p:ext uri="{BB962C8B-B14F-4D97-AF65-F5344CB8AC3E}">
        <p14:creationId xmlns:p14="http://schemas.microsoft.com/office/powerpoint/2010/main" val="8749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243694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58970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1921182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Correcting COEs|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65102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Correcting COEs|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911630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Correcting COEs|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1226892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Correcting COEs|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125887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Correcting COEs| </a:t>
            </a:r>
            <a:fld id="{C26AAFF7-C4D7-4A72-B8FA-A17532192431}" type="slidenum">
              <a:rPr lang="en-US" smtClean="0"/>
              <a:pPr/>
              <a:t>‹#›</a:t>
            </a:fld>
            <a:endParaRPr lang="en-US" dirty="0"/>
          </a:p>
        </p:txBody>
      </p:sp>
    </p:spTree>
    <p:extLst>
      <p:ext uri="{BB962C8B-B14F-4D97-AF65-F5344CB8AC3E}">
        <p14:creationId xmlns:p14="http://schemas.microsoft.com/office/powerpoint/2010/main" val="1994525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Correcting COEs|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3571973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919803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1119927" cy="966478"/>
          </a:xfrm>
          <a:prstGeom prst="rect">
            <a:avLst/>
          </a:prstGeom>
        </p:spPr>
      </p:pic>
      <p:sp>
        <p:nvSpPr>
          <p:cNvPr id="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sp>
        <p:nvSpPr>
          <p:cNvPr id="17" name="Content Placeholder 2"/>
          <p:cNvSpPr>
            <a:spLocks noGrp="1"/>
          </p:cNvSpPr>
          <p:nvPr>
            <p:ph idx="13"/>
          </p:nvPr>
        </p:nvSpPr>
        <p:spPr>
          <a:xfrm>
            <a:off x="751112" y="1340124"/>
            <a:ext cx="10515600" cy="4351338"/>
          </a:xfrm>
        </p:spPr>
        <p:txBody>
          <a:bodyPr>
            <a:normAutofit/>
          </a:bodyPr>
          <a:lstStyle>
            <a:lvl1pPr>
              <a:defRPr sz="4000">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sz="3600">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sz="3200">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sz="2800">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sz="2800">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Meeting Migratory Student Needs| </a:t>
            </a:r>
            <a:fld id="{C26AAFF7-C4D7-4A72-B8FA-A17532192431}" type="slidenum">
              <a:rPr lang="en-US" smtClean="0"/>
              <a:pPr/>
              <a:t>‹#›</a:t>
            </a:fld>
            <a:endParaRPr lang="en-US" dirty="0"/>
          </a:p>
        </p:txBody>
      </p:sp>
      <p:pic>
        <p:nvPicPr>
          <p:cNvPr id="11" name="Picture 10" descr="Idaho Migrant Education Program Harvest of Hop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0231" y="177385"/>
            <a:ext cx="939695" cy="810081"/>
          </a:xfrm>
          <a:prstGeom prst="rect">
            <a:avLst/>
          </a:prstGeom>
        </p:spPr>
      </p:pic>
      <p:pic>
        <p:nvPicPr>
          <p:cNvPr id="12" name="Picture 11" descr="Department of Education State of Idaho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9926" y="164507"/>
            <a:ext cx="954633" cy="822960"/>
          </a:xfrm>
          <a:prstGeom prst="rect">
            <a:avLst/>
          </a:prstGeom>
        </p:spPr>
      </p:pic>
    </p:spTree>
    <p:extLst>
      <p:ext uri="{BB962C8B-B14F-4D97-AF65-F5344CB8AC3E}">
        <p14:creationId xmlns:p14="http://schemas.microsoft.com/office/powerpoint/2010/main" val="2126847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52239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999056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2018130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79948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6589"/>
            <a:ext cx="12183578" cy="3271957"/>
          </a:xfrm>
          <a:prstGeom prst="rect">
            <a:avLst/>
          </a:prstGeom>
        </p:spPr>
      </p:pic>
      <p:sp>
        <p:nvSpPr>
          <p:cNvPr id="10"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13"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j-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
        <p:nvSpPr>
          <p:cNvPr id="15"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Meeting Migratory Student Needs| </a:t>
            </a:r>
            <a:fld id="{C26AAFF7-C4D7-4A72-B8FA-A17532192431}" type="slidenum">
              <a:rPr lang="en-US" smtClean="0"/>
              <a:pPr/>
              <a:t>‹#›</a:t>
            </a:fld>
            <a:endParaRPr lang="en-US" dirty="0"/>
          </a:p>
        </p:txBody>
      </p:sp>
      <p:pic>
        <p:nvPicPr>
          <p:cNvPr id="9" name="Picture 8" descr="Idaho Migrant Education Program Harvest of Hop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4347" y="244291"/>
            <a:ext cx="939695" cy="810081"/>
          </a:xfrm>
          <a:prstGeom prst="rect">
            <a:avLst/>
          </a:prstGeom>
        </p:spPr>
      </p:pic>
      <p:pic>
        <p:nvPicPr>
          <p:cNvPr id="11" name="Picture 10" descr="Department of Education State of Idaho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9715" y="231413"/>
            <a:ext cx="954633" cy="822960"/>
          </a:xfrm>
          <a:prstGeom prst="rect">
            <a:avLst/>
          </a:prstGeom>
        </p:spPr>
      </p:pic>
    </p:spTree>
    <p:extLst>
      <p:ext uri="{BB962C8B-B14F-4D97-AF65-F5344CB8AC3E}">
        <p14:creationId xmlns:p14="http://schemas.microsoft.com/office/powerpoint/2010/main" val="244708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1119927" cy="966478"/>
          </a:xfrm>
          <a:prstGeom prst="rect">
            <a:avLst/>
          </a:prstGeom>
        </p:spPr>
      </p:pic>
      <p:pic>
        <p:nvPicPr>
          <p:cNvPr id="11" name="Picture 10" descr="Idaho Migrant Education Program Harvest of Hop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0231" y="177385"/>
            <a:ext cx="939695" cy="810081"/>
          </a:xfrm>
          <a:prstGeom prst="rect">
            <a:avLst/>
          </a:prstGeom>
        </p:spPr>
      </p:pic>
      <p:pic>
        <p:nvPicPr>
          <p:cNvPr id="12" name="Picture 11" descr="Department of Education State of Idaho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9926" y="164507"/>
            <a:ext cx="954633" cy="822960"/>
          </a:xfrm>
          <a:prstGeom prst="rect">
            <a:avLst/>
          </a:prstGeom>
        </p:spPr>
      </p:pic>
      <p:sp>
        <p:nvSpPr>
          <p:cNvPr id="19"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sp>
        <p:nvSpPr>
          <p:cNvPr id="3" name="Content Placeholder 2"/>
          <p:cNvSpPr>
            <a:spLocks noGrp="1"/>
          </p:cNvSpPr>
          <p:nvPr>
            <p:ph sz="half" idx="1"/>
          </p:nvPr>
        </p:nvSpPr>
        <p:spPr>
          <a:xfrm>
            <a:off x="740226" y="1344684"/>
            <a:ext cx="5181600" cy="4351338"/>
          </a:xfrm>
        </p:spPr>
        <p:txBody>
          <a:bodyPr>
            <a:normAutofit/>
          </a:bodyPr>
          <a:lstStyle>
            <a:lvl1pPr>
              <a:defRPr sz="3600">
                <a:latin typeface="+mj-lt"/>
                <a:ea typeface="Open Sans Light" panose="020B0306030504020204" pitchFamily="34" charset="0"/>
                <a:cs typeface="Open Sans Light" panose="020B0306030504020204" pitchFamily="34" charset="0"/>
              </a:defRPr>
            </a:lvl1pPr>
            <a:lvl2pPr>
              <a:defRPr sz="3200">
                <a:latin typeface="+mj-lt"/>
                <a:ea typeface="Open Sans Light" panose="020B0306030504020204" pitchFamily="34" charset="0"/>
                <a:cs typeface="Open Sans Light" panose="020B0306030504020204" pitchFamily="34" charset="0"/>
              </a:defRPr>
            </a:lvl2pPr>
            <a:lvl3pPr>
              <a:defRPr sz="2800">
                <a:latin typeface="+mj-lt"/>
                <a:ea typeface="Open Sans Light" panose="020B0306030504020204" pitchFamily="34" charset="0"/>
                <a:cs typeface="Open Sans Light" panose="020B0306030504020204" pitchFamily="34" charset="0"/>
              </a:defRPr>
            </a:lvl3pPr>
            <a:lvl4pPr>
              <a:defRPr sz="2400">
                <a:latin typeface="+mj-lt"/>
                <a:ea typeface="Open Sans Light" panose="020B0306030504020204" pitchFamily="34" charset="0"/>
                <a:cs typeface="Open Sans Light" panose="020B0306030504020204" pitchFamily="34" charset="0"/>
              </a:defRPr>
            </a:lvl4pPr>
            <a:lvl5pPr>
              <a:defRPr sz="2400">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74226" y="1344684"/>
            <a:ext cx="5181600" cy="4351338"/>
          </a:xfrm>
        </p:spPr>
        <p:txBody>
          <a:bodyPr>
            <a:normAutofit/>
          </a:bodyPr>
          <a:lstStyle>
            <a:lvl1pPr>
              <a:defRPr sz="3600">
                <a:latin typeface="+mj-lt"/>
                <a:ea typeface="Open Sans Light" panose="020B0306030504020204" pitchFamily="34" charset="0"/>
                <a:cs typeface="Open Sans Light" panose="020B0306030504020204" pitchFamily="34" charset="0"/>
              </a:defRPr>
            </a:lvl1pPr>
            <a:lvl2pPr>
              <a:defRPr sz="3200">
                <a:latin typeface="+mj-lt"/>
                <a:ea typeface="Open Sans Light" panose="020B0306030504020204" pitchFamily="34" charset="0"/>
                <a:cs typeface="Open Sans Light" panose="020B0306030504020204" pitchFamily="34" charset="0"/>
              </a:defRPr>
            </a:lvl2pPr>
            <a:lvl3pPr>
              <a:defRPr sz="2800">
                <a:latin typeface="+mj-lt"/>
                <a:ea typeface="Open Sans Light" panose="020B0306030504020204" pitchFamily="34" charset="0"/>
                <a:cs typeface="Open Sans Light" panose="020B0306030504020204" pitchFamily="34" charset="0"/>
              </a:defRPr>
            </a:lvl3pPr>
            <a:lvl4pPr>
              <a:defRPr sz="2400">
                <a:latin typeface="+mj-lt"/>
                <a:ea typeface="Open Sans Light" panose="020B0306030504020204" pitchFamily="34" charset="0"/>
                <a:cs typeface="Open Sans Light" panose="020B0306030504020204" pitchFamily="34" charset="0"/>
              </a:defRPr>
            </a:lvl4pPr>
            <a:lvl5pPr>
              <a:defRPr sz="2400">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Meeting Migratory Student Needs| </a:t>
            </a:r>
            <a:fld id="{C26AAFF7-C4D7-4A72-B8FA-A17532192431}" type="slidenum">
              <a:rPr lang="en-US" smtClean="0"/>
              <a:pPr/>
              <a:t>‹#›</a:t>
            </a:fld>
            <a:endParaRPr lang="en-US" dirty="0"/>
          </a:p>
        </p:txBody>
      </p:sp>
    </p:spTree>
    <p:extLst>
      <p:ext uri="{BB962C8B-B14F-4D97-AF65-F5344CB8AC3E}">
        <p14:creationId xmlns:p14="http://schemas.microsoft.com/office/powerpoint/2010/main" val="324035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1119927" cy="966478"/>
          </a:xfrm>
          <a:prstGeom prst="rect">
            <a:avLst/>
          </a:prstGeom>
        </p:spPr>
      </p:pic>
      <p:pic>
        <p:nvPicPr>
          <p:cNvPr id="13" name="Picture 12" descr="Idaho Migrant Education Program Harvest of Hop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0231" y="177385"/>
            <a:ext cx="939695" cy="810081"/>
          </a:xfrm>
          <a:prstGeom prst="rect">
            <a:avLst/>
          </a:prstGeom>
        </p:spPr>
      </p:pic>
      <p:pic>
        <p:nvPicPr>
          <p:cNvPr id="14" name="Picture 13" descr="Department of Education State of Idaho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9926" y="164507"/>
            <a:ext cx="954633" cy="822960"/>
          </a:xfrm>
          <a:prstGeom prst="rect">
            <a:avLst/>
          </a:prstGeom>
        </p:spPr>
      </p:pic>
      <p:sp>
        <p:nvSpPr>
          <p:cNvPr id="2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740226" y="1035906"/>
            <a:ext cx="5157787" cy="823912"/>
          </a:xfrm>
        </p:spPr>
        <p:txBody>
          <a:bodyPr anchor="b"/>
          <a:lstStyle>
            <a:lvl1pPr marL="0" indent="0">
              <a:buNone/>
              <a:defRPr sz="2400" b="1">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40226" y="1859818"/>
            <a:ext cx="5157787"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2638" y="1035906"/>
            <a:ext cx="5183188" cy="823912"/>
          </a:xfrm>
        </p:spPr>
        <p:txBody>
          <a:bodyPr anchor="b"/>
          <a:lstStyle>
            <a:lvl1pPr marL="0" indent="0">
              <a:buNone/>
              <a:defRPr sz="2400" b="1">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72638" y="1859818"/>
            <a:ext cx="5183188"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Correcting COEs| </a:t>
            </a:r>
            <a:fld id="{C26AAFF7-C4D7-4A72-B8FA-A17532192431}" type="slidenum">
              <a:rPr lang="en-US" smtClean="0"/>
              <a:pPr/>
              <a:t>‹#›</a:t>
            </a:fld>
            <a:endParaRPr lang="en-US" dirty="0"/>
          </a:p>
        </p:txBody>
      </p:sp>
    </p:spTree>
    <p:extLst>
      <p:ext uri="{BB962C8B-B14F-4D97-AF65-F5344CB8AC3E}">
        <p14:creationId xmlns:p14="http://schemas.microsoft.com/office/powerpoint/2010/main" val="195201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9"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Correcting COEs| </a:t>
            </a:r>
            <a:fld id="{C26AAFF7-C4D7-4A72-B8FA-A17532192431}" type="slidenum">
              <a:rPr lang="en-US" smtClean="0"/>
              <a:pPr/>
              <a:t>‹#›</a:t>
            </a:fld>
            <a:endParaRPr lang="en-US" dirty="0"/>
          </a:p>
        </p:txBody>
      </p:sp>
    </p:spTree>
    <p:extLst>
      <p:ext uri="{BB962C8B-B14F-4D97-AF65-F5344CB8AC3E}">
        <p14:creationId xmlns:p14="http://schemas.microsoft.com/office/powerpoint/2010/main" val="115924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 y="0"/>
            <a:ext cx="12194467" cy="2131650"/>
          </a:xfrm>
          <a:prstGeom prst="rect">
            <a:avLst/>
          </a:prstGeom>
        </p:spPr>
      </p:pic>
      <p:sp>
        <p:nvSpPr>
          <p:cNvPr id="2" name="Title 1"/>
          <p:cNvSpPr>
            <a:spLocks noGrp="1"/>
          </p:cNvSpPr>
          <p:nvPr>
            <p:ph type="title"/>
          </p:nvPr>
        </p:nvSpPr>
        <p:spPr>
          <a:xfrm>
            <a:off x="573560" y="406568"/>
            <a:ext cx="10515600" cy="1325563"/>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3"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Correcting COEs| </a:t>
            </a:r>
            <a:fld id="{C26AAFF7-C4D7-4A72-B8FA-A17532192431}" type="slidenum">
              <a:rPr lang="en-US" smtClean="0"/>
              <a:pPr/>
              <a:t>‹#›</a:t>
            </a:fld>
            <a:endParaRPr lang="en-US" dirty="0"/>
          </a:p>
        </p:txBody>
      </p:sp>
      <p:sp>
        <p:nvSpPr>
          <p:cNvPr id="10"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2" name="Picture 11" descr="Idaho Migrant Education Program Harvest of Hop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4347" y="4880766"/>
            <a:ext cx="939695" cy="810081"/>
          </a:xfrm>
          <a:prstGeom prst="rect">
            <a:avLst/>
          </a:prstGeom>
        </p:spPr>
      </p:pic>
      <p:pic>
        <p:nvPicPr>
          <p:cNvPr id="13" name="Picture 12" descr="Department of Education State of Idaho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9715" y="4867888"/>
            <a:ext cx="954633" cy="822960"/>
          </a:xfrm>
          <a:prstGeom prst="rect">
            <a:avLst/>
          </a:prstGeom>
        </p:spPr>
      </p:pic>
    </p:spTree>
    <p:extLst>
      <p:ext uri="{BB962C8B-B14F-4D97-AF65-F5344CB8AC3E}">
        <p14:creationId xmlns:p14="http://schemas.microsoft.com/office/powerpoint/2010/main" val="378792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73761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44778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1026242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688639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seamount@sde.Idaho.gov"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sde.idaho.gov/assessmen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D73D711C-7DF3-40D1-AB3D-8A25C37A3AE8}"/>
              </a:ext>
            </a:extLst>
          </p:cNvPr>
          <p:cNvSpPr>
            <a:spLocks noGrp="1"/>
          </p:cNvSpPr>
          <p:nvPr>
            <p:ph type="ctrTitle"/>
          </p:nvPr>
        </p:nvSpPr>
        <p:spPr>
          <a:xfrm>
            <a:off x="534988" y="1693725"/>
            <a:ext cx="9144000" cy="1878012"/>
          </a:xfrm>
        </p:spPr>
        <p:txBody>
          <a:bodyPr/>
          <a:lstStyle/>
          <a:p>
            <a:r>
              <a:rPr lang="en-US" dirty="0"/>
              <a:t>Correcting a Certificate of </a:t>
            </a:r>
            <a:br>
              <a:rPr lang="en-US" dirty="0"/>
            </a:br>
            <a:r>
              <a:rPr lang="en-US" dirty="0"/>
              <a:t>Eligibility (COE) in MSIS</a:t>
            </a:r>
          </a:p>
        </p:txBody>
      </p:sp>
      <p:sp>
        <p:nvSpPr>
          <p:cNvPr id="2" name="Rectangle 1">
            <a:extLst>
              <a:ext uri="{FF2B5EF4-FFF2-40B4-BE49-F238E27FC236}">
                <a16:creationId xmlns:a16="http://schemas.microsoft.com/office/drawing/2014/main" id="{D2A28417-4B8E-4DF1-B67F-B63FFBD6CE7B}"/>
              </a:ext>
            </a:extLst>
          </p:cNvPr>
          <p:cNvSpPr/>
          <p:nvPr/>
        </p:nvSpPr>
        <p:spPr>
          <a:xfrm>
            <a:off x="534988" y="3870662"/>
            <a:ext cx="6096000" cy="646331"/>
          </a:xfrm>
          <a:prstGeom prst="rect">
            <a:avLst/>
          </a:prstGeom>
        </p:spPr>
        <p:txBody>
          <a:bodyPr>
            <a:spAutoFit/>
          </a:bodyPr>
          <a:lstStyle/>
          <a:p>
            <a:pPr lvl="0"/>
            <a:r>
              <a:rPr lang="en-US" b="1" dirty="0">
                <a:solidFill>
                  <a:schemeClr val="bg1"/>
                </a:solidFill>
                <a:latin typeface="Calibri Light" panose="020F0302020204030204"/>
                <a:ea typeface="Open Sans Light" panose="020B0306030504020204" pitchFamily="34" charset="0"/>
                <a:cs typeface="Open Sans Light" panose="020B0306030504020204" pitchFamily="34" charset="0"/>
              </a:rPr>
              <a:t>Sarah Seamount</a:t>
            </a:r>
          </a:p>
          <a:p>
            <a:pPr lvl="0"/>
            <a:r>
              <a:rPr lang="en-US" dirty="0">
                <a:solidFill>
                  <a:schemeClr val="bg1"/>
                </a:solidFill>
                <a:latin typeface="Calibri Light" panose="020F0302020204030204"/>
                <a:ea typeface="Open Sans Light" panose="020B0306030504020204" pitchFamily="34" charset="0"/>
                <a:cs typeface="Open Sans Light" panose="020B0306030504020204" pitchFamily="34" charset="0"/>
              </a:rPr>
              <a:t>Migrant Education Program Coordinator</a:t>
            </a:r>
          </a:p>
        </p:txBody>
      </p:sp>
      <p:sp>
        <p:nvSpPr>
          <p:cNvPr id="3" name="TextBox 2">
            <a:extLst>
              <a:ext uri="{FF2B5EF4-FFF2-40B4-BE49-F238E27FC236}">
                <a16:creationId xmlns:a16="http://schemas.microsoft.com/office/drawing/2014/main" id="{2D784085-0DC7-4419-A525-FC167CE3F3F1}"/>
              </a:ext>
            </a:extLst>
          </p:cNvPr>
          <p:cNvSpPr txBox="1"/>
          <p:nvPr/>
        </p:nvSpPr>
        <p:spPr>
          <a:xfrm>
            <a:off x="828261" y="5075583"/>
            <a:ext cx="10535478" cy="523220"/>
          </a:xfrm>
          <a:prstGeom prst="rect">
            <a:avLst/>
          </a:prstGeom>
          <a:noFill/>
          <a:ln w="28575">
            <a:solidFill>
              <a:schemeClr val="bg2">
                <a:lumMod val="25000"/>
              </a:schemeClr>
            </a:solidFill>
            <a:prstDash val="sysDash"/>
          </a:ln>
        </p:spPr>
        <p:txBody>
          <a:bodyPr wrap="square" rtlCol="0">
            <a:spAutoFit/>
          </a:bodyPr>
          <a:lstStyle/>
          <a:p>
            <a:pPr algn="ctr"/>
            <a:r>
              <a:rPr lang="en-US" sz="2800" dirty="0">
                <a:solidFill>
                  <a:schemeClr val="bg2">
                    <a:lumMod val="25000"/>
                  </a:schemeClr>
                </a:solidFill>
              </a:rPr>
              <a:t>Welcome! In the chat, please type your name, role and school district.</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2626">
                    <a:lumMod val="90000"/>
                    <a:lumOff val="10000"/>
                  </a:srgbClr>
                </a:solidFill>
                <a:effectLst/>
                <a:uLnTx/>
                <a:uFillTx/>
                <a:latin typeface="Calibri" panose="020F0502020204030204"/>
              </a:rPr>
              <a:t>March 2021</a:t>
            </a:r>
          </a:p>
        </p:txBody>
      </p:sp>
    </p:spTree>
    <p:extLst>
      <p:ext uri="{BB962C8B-B14F-4D97-AF65-F5344CB8AC3E}">
        <p14:creationId xmlns:p14="http://schemas.microsoft.com/office/powerpoint/2010/main" val="2263537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749B58-17EC-4BCB-AFA4-D5FFA538C086}"/>
              </a:ext>
            </a:extLst>
          </p:cNvPr>
          <p:cNvSpPr>
            <a:spLocks noGrp="1"/>
          </p:cNvSpPr>
          <p:nvPr>
            <p:ph type="ctrTitle"/>
          </p:nvPr>
        </p:nvSpPr>
        <p:spPr>
          <a:xfrm>
            <a:off x="230660" y="2141233"/>
            <a:ext cx="8542279" cy="1876899"/>
          </a:xfrm>
        </p:spPr>
        <p:txBody>
          <a:bodyPr/>
          <a:lstStyle/>
          <a:p>
            <a:r>
              <a:rPr lang="en-US" dirty="0"/>
              <a:t>Corrections Requiring </a:t>
            </a:r>
            <a:br>
              <a:rPr lang="en-US" dirty="0"/>
            </a:br>
            <a:r>
              <a:rPr lang="en-US" dirty="0"/>
              <a:t>an OTIS Ticket</a:t>
            </a:r>
          </a:p>
        </p:txBody>
      </p:sp>
      <p:sp>
        <p:nvSpPr>
          <p:cNvPr id="4" name="Slide Number Placeholder 3">
            <a:extLst>
              <a:ext uri="{FF2B5EF4-FFF2-40B4-BE49-F238E27FC236}">
                <a16:creationId xmlns:a16="http://schemas.microsoft.com/office/drawing/2014/main" id="{C01BA027-54A2-45B4-8144-84EEDC1BBCEB}"/>
              </a:ext>
            </a:extLst>
          </p:cNvPr>
          <p:cNvSpPr>
            <a:spLocks noGrp="1"/>
          </p:cNvSpPr>
          <p:nvPr>
            <p:ph type="sldNum" sz="quarter" idx="12"/>
          </p:nvPr>
        </p:nvSpPr>
        <p:spPr/>
        <p:txBody>
          <a:bodyPr/>
          <a:lstStyle/>
          <a:p>
            <a:r>
              <a:rPr lang="en-US"/>
              <a:t>Meeting Migratory Student Needs| </a:t>
            </a:r>
            <a:fld id="{C26AAFF7-C4D7-4A72-B8FA-A17532192431}" type="slidenum">
              <a:rPr lang="en-US" smtClean="0"/>
              <a:pPr/>
              <a:t>10</a:t>
            </a:fld>
            <a:endParaRPr lang="en-US" dirty="0"/>
          </a:p>
        </p:txBody>
      </p:sp>
    </p:spTree>
    <p:extLst>
      <p:ext uri="{BB962C8B-B14F-4D97-AF65-F5344CB8AC3E}">
        <p14:creationId xmlns:p14="http://schemas.microsoft.com/office/powerpoint/2010/main" val="2215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6188E5-F446-4FDD-B301-43A6F63828A9}"/>
              </a:ext>
            </a:extLst>
          </p:cNvPr>
          <p:cNvSpPr>
            <a:spLocks noGrp="1"/>
          </p:cNvSpPr>
          <p:nvPr>
            <p:ph type="title"/>
          </p:nvPr>
        </p:nvSpPr>
        <p:spPr/>
        <p:txBody>
          <a:bodyPr/>
          <a:lstStyle/>
          <a:p>
            <a:r>
              <a:rPr lang="en-US" dirty="0"/>
              <a:t>Name Corrections – OTIS Request</a:t>
            </a:r>
          </a:p>
        </p:txBody>
      </p:sp>
      <p:sp>
        <p:nvSpPr>
          <p:cNvPr id="2" name="Explosion: 8 Points 1" descr="Star with word NEW in it.">
            <a:extLst>
              <a:ext uri="{FF2B5EF4-FFF2-40B4-BE49-F238E27FC236}">
                <a16:creationId xmlns:a16="http://schemas.microsoft.com/office/drawing/2014/main" id="{08867E24-8157-42A9-BB6A-F341FCB1B5C9}"/>
              </a:ext>
            </a:extLst>
          </p:cNvPr>
          <p:cNvSpPr/>
          <p:nvPr/>
        </p:nvSpPr>
        <p:spPr>
          <a:xfrm>
            <a:off x="8594390" y="680619"/>
            <a:ext cx="1381125" cy="988601"/>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NEW</a:t>
            </a:r>
          </a:p>
        </p:txBody>
      </p:sp>
      <p:sp>
        <p:nvSpPr>
          <p:cNvPr id="18" name="TextBox 17">
            <a:extLst>
              <a:ext uri="{FF2B5EF4-FFF2-40B4-BE49-F238E27FC236}">
                <a16:creationId xmlns:a16="http://schemas.microsoft.com/office/drawing/2014/main" id="{0B55B74E-BDE2-4E8D-A1B3-28655D361404}"/>
              </a:ext>
            </a:extLst>
          </p:cNvPr>
          <p:cNvSpPr txBox="1"/>
          <p:nvPr/>
        </p:nvSpPr>
        <p:spPr>
          <a:xfrm>
            <a:off x="434304" y="1174920"/>
            <a:ext cx="4509171" cy="1569660"/>
          </a:xfrm>
          <a:prstGeom prst="rect">
            <a:avLst/>
          </a:prstGeom>
          <a:noFill/>
        </p:spPr>
        <p:txBody>
          <a:bodyPr wrap="square" rtlCol="0">
            <a:spAutoFit/>
          </a:bodyPr>
          <a:lstStyle/>
          <a:p>
            <a:r>
              <a:rPr lang="en-US" sz="3200" dirty="0"/>
              <a:t>This is the only step needed for a name correction.</a:t>
            </a:r>
          </a:p>
        </p:txBody>
      </p:sp>
      <p:sp>
        <p:nvSpPr>
          <p:cNvPr id="12" name="TextBox 11" descr="OTIS ticket instructions:  Ticket Type=Web App, Action=Data Fix, Category=MSIS">
            <a:extLst>
              <a:ext uri="{FF2B5EF4-FFF2-40B4-BE49-F238E27FC236}">
                <a16:creationId xmlns:a16="http://schemas.microsoft.com/office/drawing/2014/main" id="{989AC1E9-1E5C-4B12-B710-CC169BB269DC}"/>
              </a:ext>
            </a:extLst>
          </p:cNvPr>
          <p:cNvSpPr txBox="1"/>
          <p:nvPr/>
        </p:nvSpPr>
        <p:spPr>
          <a:xfrm>
            <a:off x="434303" y="2885317"/>
            <a:ext cx="4229422" cy="969256"/>
          </a:xfrm>
          <a:prstGeom prst="rect">
            <a:avLst/>
          </a:prstGeom>
          <a:noFill/>
          <a:ln>
            <a:solidFill>
              <a:schemeClr val="tx1"/>
            </a:solidFill>
          </a:ln>
        </p:spPr>
        <p:txBody>
          <a:bodyPr wrap="square" rtlCol="0">
            <a:spAutoFit/>
          </a:bodyPr>
          <a:lstStyle/>
          <a:p>
            <a:r>
              <a:rPr lang="en-US" sz="2800" dirty="0">
                <a:solidFill>
                  <a:schemeClr val="accent3">
                    <a:lumMod val="75000"/>
                  </a:schemeClr>
                </a:solidFill>
              </a:rPr>
              <a:t>This is the type of OTIS ticket you need to request.</a:t>
            </a:r>
          </a:p>
        </p:txBody>
      </p:sp>
      <p:pic>
        <p:nvPicPr>
          <p:cNvPr id="9" name="Content Placeholder 8" descr="OTIS Ticket type.  Ticket Type=Web App, Action/Issue=Data Fix, Category=MSIS.">
            <a:extLst>
              <a:ext uri="{FF2B5EF4-FFF2-40B4-BE49-F238E27FC236}">
                <a16:creationId xmlns:a16="http://schemas.microsoft.com/office/drawing/2014/main" id="{949643BF-361C-4E99-9BC2-62184BB272FC}"/>
              </a:ext>
            </a:extLst>
          </p:cNvPr>
          <p:cNvPicPr>
            <a:picLocks noGrp="1" noChangeAspect="1"/>
          </p:cNvPicPr>
          <p:nvPr>
            <p:ph sz="half" idx="1"/>
          </p:nvPr>
        </p:nvPicPr>
        <p:blipFill>
          <a:blip r:embed="rId3"/>
          <a:stretch>
            <a:fillRect/>
          </a:stretch>
        </p:blipFill>
        <p:spPr>
          <a:xfrm>
            <a:off x="434304" y="3864098"/>
            <a:ext cx="4229421" cy="2011702"/>
          </a:xfrm>
          <a:prstGeom prst="rect">
            <a:avLst/>
          </a:prstGeom>
          <a:ln>
            <a:solidFill>
              <a:schemeClr val="tx1"/>
            </a:solidFill>
          </a:ln>
        </p:spPr>
      </p:pic>
      <p:sp>
        <p:nvSpPr>
          <p:cNvPr id="13" name="TextBox 12">
            <a:extLst>
              <a:ext uri="{FF2B5EF4-FFF2-40B4-BE49-F238E27FC236}">
                <a16:creationId xmlns:a16="http://schemas.microsoft.com/office/drawing/2014/main" id="{33919995-E328-4157-BD2A-D03A31C629EC}"/>
              </a:ext>
            </a:extLst>
          </p:cNvPr>
          <p:cNvSpPr txBox="1"/>
          <p:nvPr/>
        </p:nvSpPr>
        <p:spPr>
          <a:xfrm>
            <a:off x="5304095" y="1710371"/>
            <a:ext cx="6220408" cy="1384995"/>
          </a:xfrm>
          <a:prstGeom prst="rect">
            <a:avLst/>
          </a:prstGeom>
          <a:noFill/>
          <a:ln>
            <a:solidFill>
              <a:schemeClr val="tx1"/>
            </a:solidFill>
          </a:ln>
        </p:spPr>
        <p:txBody>
          <a:bodyPr wrap="square" rtlCol="0">
            <a:spAutoFit/>
          </a:bodyPr>
          <a:lstStyle/>
          <a:p>
            <a:r>
              <a:rPr lang="en-US" sz="2800" dirty="0">
                <a:solidFill>
                  <a:schemeClr val="accent3">
                    <a:lumMod val="75000"/>
                  </a:schemeClr>
                </a:solidFill>
              </a:rPr>
              <a:t>This is suggested verbiage you could use to make the request for a name correction. </a:t>
            </a:r>
          </a:p>
        </p:txBody>
      </p:sp>
      <p:pic>
        <p:nvPicPr>
          <p:cNvPr id="10" name="Content Placeholder 9" descr="Suggested Verbiage for ticket.  Summary=Correct Names.  Description=Please correct the name of the following student.  I have verified the name on the birth certificate.  EDUID: 111111114, COE: 22334 and correct name: student name.">
            <a:extLst>
              <a:ext uri="{FF2B5EF4-FFF2-40B4-BE49-F238E27FC236}">
                <a16:creationId xmlns:a16="http://schemas.microsoft.com/office/drawing/2014/main" id="{05AD5CAF-CE7B-4A1E-8280-545A51CC3EC6}"/>
              </a:ext>
            </a:extLst>
          </p:cNvPr>
          <p:cNvPicPr>
            <a:picLocks noGrp="1" noChangeAspect="1"/>
          </p:cNvPicPr>
          <p:nvPr>
            <p:ph sz="half" idx="2"/>
          </p:nvPr>
        </p:nvPicPr>
        <p:blipFill>
          <a:blip r:embed="rId4"/>
          <a:stretch>
            <a:fillRect/>
          </a:stretch>
        </p:blipFill>
        <p:spPr>
          <a:xfrm>
            <a:off x="5304095" y="3104891"/>
            <a:ext cx="6220408" cy="2770909"/>
          </a:xfrm>
          <a:prstGeom prst="rect">
            <a:avLst/>
          </a:prstGeom>
          <a:ln>
            <a:solidFill>
              <a:schemeClr val="tx1"/>
            </a:solidFill>
          </a:ln>
        </p:spPr>
      </p:pic>
      <p:sp>
        <p:nvSpPr>
          <p:cNvPr id="4" name="Slide Number Placeholder 3">
            <a:extLst>
              <a:ext uri="{FF2B5EF4-FFF2-40B4-BE49-F238E27FC236}">
                <a16:creationId xmlns:a16="http://schemas.microsoft.com/office/drawing/2014/main" id="{BD58074B-40BF-40A7-9585-0BB9AC015EE3}"/>
              </a:ext>
            </a:extLst>
          </p:cNvPr>
          <p:cNvSpPr>
            <a:spLocks noGrp="1"/>
          </p:cNvSpPr>
          <p:nvPr>
            <p:ph type="sldNum" sz="quarter" idx="12"/>
          </p:nvPr>
        </p:nvSpPr>
        <p:spPr/>
        <p:txBody>
          <a:bodyPr/>
          <a:lstStyle/>
          <a:p>
            <a:r>
              <a:rPr lang="en-US"/>
              <a:t>Meeting Migratory Student Needs| </a:t>
            </a:r>
            <a:fld id="{C26AAFF7-C4D7-4A72-B8FA-A17532192431}" type="slidenum">
              <a:rPr lang="en-US" smtClean="0"/>
              <a:pPr/>
              <a:t>11</a:t>
            </a:fld>
            <a:endParaRPr lang="en-US" dirty="0"/>
          </a:p>
        </p:txBody>
      </p:sp>
    </p:spTree>
    <p:extLst>
      <p:ext uri="{BB962C8B-B14F-4D97-AF65-F5344CB8AC3E}">
        <p14:creationId xmlns:p14="http://schemas.microsoft.com/office/powerpoint/2010/main" val="387967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11106E-5EA4-45F4-84DE-EBD351C022C7}"/>
              </a:ext>
            </a:extLst>
          </p:cNvPr>
          <p:cNvSpPr>
            <a:spLocks noGrp="1"/>
          </p:cNvSpPr>
          <p:nvPr>
            <p:ph type="title"/>
          </p:nvPr>
        </p:nvSpPr>
        <p:spPr/>
        <p:txBody>
          <a:bodyPr/>
          <a:lstStyle/>
          <a:p>
            <a:r>
              <a:rPr lang="en-US" dirty="0"/>
              <a:t>Duplicate EDUID – the Main Culprit</a:t>
            </a:r>
          </a:p>
        </p:txBody>
      </p:sp>
      <p:sp>
        <p:nvSpPr>
          <p:cNvPr id="6" name="Content Placeholder 5">
            <a:extLst>
              <a:ext uri="{FF2B5EF4-FFF2-40B4-BE49-F238E27FC236}">
                <a16:creationId xmlns:a16="http://schemas.microsoft.com/office/drawing/2014/main" id="{7E5E2084-D683-4CF3-8ECA-73F4E4C25F27}"/>
              </a:ext>
            </a:extLst>
          </p:cNvPr>
          <p:cNvSpPr>
            <a:spLocks noGrp="1"/>
          </p:cNvSpPr>
          <p:nvPr>
            <p:ph idx="13"/>
          </p:nvPr>
        </p:nvSpPr>
        <p:spPr>
          <a:xfrm>
            <a:off x="751111" y="1340123"/>
            <a:ext cx="10725271" cy="5055651"/>
          </a:xfrm>
        </p:spPr>
        <p:txBody>
          <a:bodyPr>
            <a:normAutofit lnSpcReduction="10000"/>
          </a:bodyPr>
          <a:lstStyle/>
          <a:p>
            <a:r>
              <a:rPr lang="en-US" dirty="0"/>
              <a:t>An EDUID is created when a name and date of birth are entered into the </a:t>
            </a:r>
            <a:r>
              <a:rPr lang="en-US" dirty="0" err="1"/>
              <a:t>SLDS</a:t>
            </a:r>
            <a:r>
              <a:rPr lang="en-US" dirty="0"/>
              <a:t> system that are not already there.  </a:t>
            </a:r>
          </a:p>
          <a:p>
            <a:r>
              <a:rPr lang="en-US" dirty="0"/>
              <a:t>In the COE approval process, the regional is prompted to create an EDUID if the system doesn’t already have that name and DOB.</a:t>
            </a:r>
          </a:p>
          <a:p>
            <a:r>
              <a:rPr lang="en-US" dirty="0"/>
              <a:t>So, if a name is misspelled or different or the DOB is different, the system cannot match the student and creates a duplicate (a 9-letter bad word!).</a:t>
            </a:r>
          </a:p>
        </p:txBody>
      </p:sp>
      <p:sp>
        <p:nvSpPr>
          <p:cNvPr id="4" name="Slide Number Placeholder 3">
            <a:extLst>
              <a:ext uri="{FF2B5EF4-FFF2-40B4-BE49-F238E27FC236}">
                <a16:creationId xmlns:a16="http://schemas.microsoft.com/office/drawing/2014/main" id="{225AACC8-8405-4692-92CB-5D1AE1E77D9A}"/>
              </a:ext>
            </a:extLst>
          </p:cNvPr>
          <p:cNvSpPr>
            <a:spLocks noGrp="1"/>
          </p:cNvSpPr>
          <p:nvPr>
            <p:ph type="sldNum" sz="quarter" idx="12"/>
          </p:nvPr>
        </p:nvSpPr>
        <p:spPr/>
        <p:txBody>
          <a:bodyPr/>
          <a:lstStyle/>
          <a:p>
            <a:r>
              <a:rPr lang="en-US"/>
              <a:t>Meeting Migratory Student Needs| </a:t>
            </a:r>
            <a:fld id="{C26AAFF7-C4D7-4A72-B8FA-A17532192431}" type="slidenum">
              <a:rPr lang="en-US" smtClean="0"/>
              <a:pPr/>
              <a:t>12</a:t>
            </a:fld>
            <a:endParaRPr lang="en-US" dirty="0"/>
          </a:p>
        </p:txBody>
      </p:sp>
    </p:spTree>
    <p:extLst>
      <p:ext uri="{BB962C8B-B14F-4D97-AF65-F5344CB8AC3E}">
        <p14:creationId xmlns:p14="http://schemas.microsoft.com/office/powerpoint/2010/main" val="287751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396EC-E15D-4D97-B2FC-FD0739FC70AB}"/>
              </a:ext>
            </a:extLst>
          </p:cNvPr>
          <p:cNvSpPr>
            <a:spLocks noGrp="1"/>
          </p:cNvSpPr>
          <p:nvPr>
            <p:ph type="title"/>
          </p:nvPr>
        </p:nvSpPr>
        <p:spPr/>
        <p:txBody>
          <a:bodyPr/>
          <a:lstStyle/>
          <a:p>
            <a:r>
              <a:rPr lang="en-US" dirty="0"/>
              <a:t>Gather Needed Information – Step 1</a:t>
            </a:r>
          </a:p>
        </p:txBody>
      </p:sp>
      <p:sp>
        <p:nvSpPr>
          <p:cNvPr id="3" name="Content Placeholder 2">
            <a:extLst>
              <a:ext uri="{FF2B5EF4-FFF2-40B4-BE49-F238E27FC236}">
                <a16:creationId xmlns:a16="http://schemas.microsoft.com/office/drawing/2014/main" id="{3B0870A0-A337-42B9-BBF9-5F15712E541D}"/>
              </a:ext>
            </a:extLst>
          </p:cNvPr>
          <p:cNvSpPr>
            <a:spLocks noGrp="1"/>
          </p:cNvSpPr>
          <p:nvPr>
            <p:ph idx="13"/>
          </p:nvPr>
        </p:nvSpPr>
        <p:spPr/>
        <p:txBody>
          <a:bodyPr/>
          <a:lstStyle/>
          <a:p>
            <a:r>
              <a:rPr lang="en-US" dirty="0"/>
              <a:t>Verify the student’s name and DOB on the birth certificate.  This is critical.</a:t>
            </a:r>
          </a:p>
          <a:p>
            <a:r>
              <a:rPr lang="en-US" dirty="0"/>
              <a:t>Make note of which EDUID is currently in use in your school SIS.  </a:t>
            </a:r>
          </a:p>
        </p:txBody>
      </p:sp>
      <p:sp>
        <p:nvSpPr>
          <p:cNvPr id="4" name="Slide Number Placeholder 3">
            <a:extLst>
              <a:ext uri="{FF2B5EF4-FFF2-40B4-BE49-F238E27FC236}">
                <a16:creationId xmlns:a16="http://schemas.microsoft.com/office/drawing/2014/main" id="{AB4194A4-9E38-4C44-A637-ADD3ACF31AA0}"/>
              </a:ext>
            </a:extLst>
          </p:cNvPr>
          <p:cNvSpPr>
            <a:spLocks noGrp="1"/>
          </p:cNvSpPr>
          <p:nvPr>
            <p:ph type="sldNum" sz="quarter" idx="12"/>
          </p:nvPr>
        </p:nvSpPr>
        <p:spPr/>
        <p:txBody>
          <a:bodyPr/>
          <a:lstStyle/>
          <a:p>
            <a:r>
              <a:rPr lang="en-US"/>
              <a:t>Meeting Migratory Student Needs| </a:t>
            </a:r>
            <a:fld id="{C26AAFF7-C4D7-4A72-B8FA-A17532192431}" type="slidenum">
              <a:rPr lang="en-US" smtClean="0"/>
              <a:pPr/>
              <a:t>13</a:t>
            </a:fld>
            <a:endParaRPr lang="en-US" dirty="0"/>
          </a:p>
        </p:txBody>
      </p:sp>
    </p:spTree>
    <p:extLst>
      <p:ext uri="{BB962C8B-B14F-4D97-AF65-F5344CB8AC3E}">
        <p14:creationId xmlns:p14="http://schemas.microsoft.com/office/powerpoint/2010/main" val="150170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2E75-7AF3-4F83-9392-6C32632A474A}"/>
              </a:ext>
            </a:extLst>
          </p:cNvPr>
          <p:cNvSpPr>
            <a:spLocks noGrp="1"/>
          </p:cNvSpPr>
          <p:nvPr>
            <p:ph type="title"/>
          </p:nvPr>
        </p:nvSpPr>
        <p:spPr/>
        <p:txBody>
          <a:bodyPr/>
          <a:lstStyle/>
          <a:p>
            <a:r>
              <a:rPr lang="en-US" dirty="0"/>
              <a:t>Create an OTIS Ticket – Step 2</a:t>
            </a:r>
          </a:p>
        </p:txBody>
      </p:sp>
      <p:sp>
        <p:nvSpPr>
          <p:cNvPr id="7" name="TextBox 6">
            <a:extLst>
              <a:ext uri="{FF2B5EF4-FFF2-40B4-BE49-F238E27FC236}">
                <a16:creationId xmlns:a16="http://schemas.microsoft.com/office/drawing/2014/main" id="{B64B357F-5869-4BB8-955C-06B0337E9C29}"/>
              </a:ext>
            </a:extLst>
          </p:cNvPr>
          <p:cNvSpPr txBox="1"/>
          <p:nvPr/>
        </p:nvSpPr>
        <p:spPr>
          <a:xfrm>
            <a:off x="426754" y="1302026"/>
            <a:ext cx="11219405" cy="523220"/>
          </a:xfrm>
          <a:prstGeom prst="rect">
            <a:avLst/>
          </a:prstGeom>
          <a:noFill/>
        </p:spPr>
        <p:txBody>
          <a:bodyPr wrap="square" rtlCol="0">
            <a:spAutoFit/>
          </a:bodyPr>
          <a:lstStyle/>
          <a:p>
            <a:r>
              <a:rPr lang="en-US" sz="2800" dirty="0"/>
              <a:t>This is how you create the OTIS ticket for merging two EDUIDs</a:t>
            </a:r>
          </a:p>
        </p:txBody>
      </p:sp>
      <p:sp>
        <p:nvSpPr>
          <p:cNvPr id="24" name="TextBox 23">
            <a:extLst>
              <a:ext uri="{FF2B5EF4-FFF2-40B4-BE49-F238E27FC236}">
                <a16:creationId xmlns:a16="http://schemas.microsoft.com/office/drawing/2014/main" id="{42DA36AA-7401-478D-BA38-64156146E35F}"/>
              </a:ext>
            </a:extLst>
          </p:cNvPr>
          <p:cNvSpPr txBox="1"/>
          <p:nvPr/>
        </p:nvSpPr>
        <p:spPr>
          <a:xfrm>
            <a:off x="426754" y="2368354"/>
            <a:ext cx="4141283" cy="954107"/>
          </a:xfrm>
          <a:prstGeom prst="rect">
            <a:avLst/>
          </a:prstGeom>
          <a:noFill/>
          <a:ln>
            <a:solidFill>
              <a:schemeClr val="tx1"/>
            </a:solidFill>
          </a:ln>
        </p:spPr>
        <p:txBody>
          <a:bodyPr wrap="square" rtlCol="0">
            <a:spAutoFit/>
          </a:bodyPr>
          <a:lstStyle/>
          <a:p>
            <a:r>
              <a:rPr lang="en-US" sz="2800" dirty="0">
                <a:solidFill>
                  <a:schemeClr val="accent3">
                    <a:lumMod val="75000"/>
                  </a:schemeClr>
                </a:solidFill>
              </a:rPr>
              <a:t>This is the type of OTIS ticket you need to request.</a:t>
            </a:r>
          </a:p>
        </p:txBody>
      </p:sp>
      <p:pic>
        <p:nvPicPr>
          <p:cNvPr id="23" name="Content Placeholder 22" descr="Type of OTIS Ticket to complete:  Ticket type=Web App, Action/Issue=EDUID Correction/Merge, Category: SLDS.">
            <a:extLst>
              <a:ext uri="{FF2B5EF4-FFF2-40B4-BE49-F238E27FC236}">
                <a16:creationId xmlns:a16="http://schemas.microsoft.com/office/drawing/2014/main" id="{4959F05D-9B63-48F8-8737-987A26D50240}"/>
              </a:ext>
            </a:extLst>
          </p:cNvPr>
          <p:cNvPicPr>
            <a:picLocks noGrp="1" noChangeAspect="1"/>
          </p:cNvPicPr>
          <p:nvPr>
            <p:ph sz="half" idx="1"/>
          </p:nvPr>
        </p:nvPicPr>
        <p:blipFill rotWithShape="1">
          <a:blip r:embed="rId3"/>
          <a:srcRect t="2898" b="6215"/>
          <a:stretch/>
        </p:blipFill>
        <p:spPr>
          <a:xfrm>
            <a:off x="434304" y="3327462"/>
            <a:ext cx="4133733" cy="2902487"/>
          </a:xfrm>
          <a:prstGeom prst="rect">
            <a:avLst/>
          </a:prstGeom>
          <a:ln>
            <a:solidFill>
              <a:schemeClr val="tx1"/>
            </a:solidFill>
          </a:ln>
        </p:spPr>
      </p:pic>
      <p:sp>
        <p:nvSpPr>
          <p:cNvPr id="25" name="TextBox 24">
            <a:extLst>
              <a:ext uri="{FF2B5EF4-FFF2-40B4-BE49-F238E27FC236}">
                <a16:creationId xmlns:a16="http://schemas.microsoft.com/office/drawing/2014/main" id="{B4415468-0ACA-4E6D-8173-B11F8092564B}"/>
              </a:ext>
            </a:extLst>
          </p:cNvPr>
          <p:cNvSpPr txBox="1"/>
          <p:nvPr/>
        </p:nvSpPr>
        <p:spPr>
          <a:xfrm>
            <a:off x="5018036" y="2373802"/>
            <a:ext cx="6620721" cy="988601"/>
          </a:xfrm>
          <a:prstGeom prst="rect">
            <a:avLst/>
          </a:prstGeom>
          <a:noFill/>
          <a:ln>
            <a:solidFill>
              <a:schemeClr val="tx1"/>
            </a:solidFill>
          </a:ln>
        </p:spPr>
        <p:txBody>
          <a:bodyPr wrap="square" rtlCol="0">
            <a:spAutoFit/>
          </a:bodyPr>
          <a:lstStyle/>
          <a:p>
            <a:r>
              <a:rPr lang="en-US" sz="2800" dirty="0">
                <a:solidFill>
                  <a:schemeClr val="accent3">
                    <a:lumMod val="75000"/>
                  </a:schemeClr>
                </a:solidFill>
              </a:rPr>
              <a:t>This is suggested verbiage you could use to make the request for merging two EDUIDs. </a:t>
            </a:r>
          </a:p>
        </p:txBody>
      </p:sp>
      <p:pic>
        <p:nvPicPr>
          <p:cNvPr id="6" name="Content Placeholder 5" descr="Description of verbiage: Please merge EDUIDs 111111112 and 111111113.  The number currently in use in the district is 111111113.  Please correct the date of birth to 11/22/13.  I have verified that this is the correct DOB on the birth certificate.">
            <a:extLst>
              <a:ext uri="{FF2B5EF4-FFF2-40B4-BE49-F238E27FC236}">
                <a16:creationId xmlns:a16="http://schemas.microsoft.com/office/drawing/2014/main" id="{E66078F7-F5FA-438B-9A89-28771A6F665E}"/>
              </a:ext>
            </a:extLst>
          </p:cNvPr>
          <p:cNvPicPr>
            <a:picLocks noGrp="1" noChangeAspect="1"/>
          </p:cNvPicPr>
          <p:nvPr>
            <p:ph sz="half" idx="2"/>
          </p:nvPr>
        </p:nvPicPr>
        <p:blipFill>
          <a:blip r:embed="rId4"/>
          <a:stretch>
            <a:fillRect/>
          </a:stretch>
        </p:blipFill>
        <p:spPr>
          <a:xfrm>
            <a:off x="5025438" y="3370166"/>
            <a:ext cx="6620721" cy="2730443"/>
          </a:xfrm>
          <a:prstGeom prst="rect">
            <a:avLst/>
          </a:prstGeom>
          <a:ln>
            <a:solidFill>
              <a:schemeClr val="tx1"/>
            </a:solidFill>
          </a:ln>
        </p:spPr>
      </p:pic>
      <p:sp>
        <p:nvSpPr>
          <p:cNvPr id="4" name="Slide Number Placeholder 3">
            <a:extLst>
              <a:ext uri="{FF2B5EF4-FFF2-40B4-BE49-F238E27FC236}">
                <a16:creationId xmlns:a16="http://schemas.microsoft.com/office/drawing/2014/main" id="{7B555588-B587-4C35-8124-CF3630E542FB}"/>
              </a:ext>
            </a:extLst>
          </p:cNvPr>
          <p:cNvSpPr>
            <a:spLocks noGrp="1"/>
          </p:cNvSpPr>
          <p:nvPr>
            <p:ph type="sldNum" sz="quarter" idx="12"/>
          </p:nvPr>
        </p:nvSpPr>
        <p:spPr/>
        <p:txBody>
          <a:bodyPr/>
          <a:lstStyle/>
          <a:p>
            <a:r>
              <a:rPr lang="en-US"/>
              <a:t>Meeting Migratory Student Needs| </a:t>
            </a:r>
            <a:fld id="{C26AAFF7-C4D7-4A72-B8FA-A17532192431}" type="slidenum">
              <a:rPr lang="en-US" smtClean="0"/>
              <a:pPr/>
              <a:t>14</a:t>
            </a:fld>
            <a:endParaRPr lang="en-US" dirty="0"/>
          </a:p>
        </p:txBody>
      </p:sp>
    </p:spTree>
    <p:extLst>
      <p:ext uri="{BB962C8B-B14F-4D97-AF65-F5344CB8AC3E}">
        <p14:creationId xmlns:p14="http://schemas.microsoft.com/office/powerpoint/2010/main" val="221478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F8D3CD-CE97-45A5-A5D3-1C23010E2562}"/>
              </a:ext>
            </a:extLst>
          </p:cNvPr>
          <p:cNvSpPr>
            <a:spLocks noGrp="1"/>
          </p:cNvSpPr>
          <p:nvPr>
            <p:ph type="title"/>
          </p:nvPr>
        </p:nvSpPr>
        <p:spPr/>
        <p:txBody>
          <a:bodyPr/>
          <a:lstStyle/>
          <a:p>
            <a:r>
              <a:rPr lang="en-US" dirty="0"/>
              <a:t>Verify the Merged EDUIDs – Step 3</a:t>
            </a:r>
          </a:p>
        </p:txBody>
      </p:sp>
      <p:sp>
        <p:nvSpPr>
          <p:cNvPr id="7" name="Content Placeholder 6">
            <a:extLst>
              <a:ext uri="{FF2B5EF4-FFF2-40B4-BE49-F238E27FC236}">
                <a16:creationId xmlns:a16="http://schemas.microsoft.com/office/drawing/2014/main" id="{7DE796CE-8BEC-430F-9C85-04F28506CA68}"/>
              </a:ext>
            </a:extLst>
          </p:cNvPr>
          <p:cNvSpPr>
            <a:spLocks noGrp="1"/>
          </p:cNvSpPr>
          <p:nvPr>
            <p:ph idx="13"/>
          </p:nvPr>
        </p:nvSpPr>
        <p:spPr>
          <a:xfrm>
            <a:off x="751112" y="1340124"/>
            <a:ext cx="10515600" cy="4914902"/>
          </a:xfrm>
        </p:spPr>
        <p:txBody>
          <a:bodyPr>
            <a:normAutofit/>
          </a:bodyPr>
          <a:lstStyle/>
          <a:p>
            <a:r>
              <a:rPr lang="en-US" dirty="0"/>
              <a:t>Once the merge is complete, wait until the following day and check to make sure that the COE is correct.</a:t>
            </a:r>
          </a:p>
          <a:p>
            <a:r>
              <a:rPr lang="en-US" dirty="0"/>
              <a:t>Wait 4-5 days and be sure the EDUID is updated on MSIX as well.</a:t>
            </a:r>
          </a:p>
          <a:p>
            <a:r>
              <a:rPr lang="en-US" dirty="0"/>
              <a:t>If it is, print a new copy of the COE and provide it to the parents.</a:t>
            </a:r>
          </a:p>
        </p:txBody>
      </p:sp>
      <p:sp>
        <p:nvSpPr>
          <p:cNvPr id="5" name="Slide Number Placeholder 4">
            <a:extLst>
              <a:ext uri="{FF2B5EF4-FFF2-40B4-BE49-F238E27FC236}">
                <a16:creationId xmlns:a16="http://schemas.microsoft.com/office/drawing/2014/main" id="{0900E1FC-BDDA-4AC5-8188-F58FEA8E62FF}"/>
              </a:ext>
            </a:extLst>
          </p:cNvPr>
          <p:cNvSpPr>
            <a:spLocks noGrp="1"/>
          </p:cNvSpPr>
          <p:nvPr>
            <p:ph type="sldNum" sz="quarter" idx="12"/>
          </p:nvPr>
        </p:nvSpPr>
        <p:spPr/>
        <p:txBody>
          <a:bodyPr/>
          <a:lstStyle/>
          <a:p>
            <a:r>
              <a:rPr lang="en-US"/>
              <a:t>Meeting Migratory Student Needs| </a:t>
            </a:r>
            <a:fld id="{C26AAFF7-C4D7-4A72-B8FA-A17532192431}" type="slidenum">
              <a:rPr lang="en-US" smtClean="0"/>
              <a:pPr/>
              <a:t>15</a:t>
            </a:fld>
            <a:endParaRPr lang="en-US" dirty="0"/>
          </a:p>
        </p:txBody>
      </p:sp>
    </p:spTree>
    <p:extLst>
      <p:ext uri="{BB962C8B-B14F-4D97-AF65-F5344CB8AC3E}">
        <p14:creationId xmlns:p14="http://schemas.microsoft.com/office/powerpoint/2010/main" val="272434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1FA9D6-3E39-425A-9A7E-EF0E20627FAC}"/>
              </a:ext>
            </a:extLst>
          </p:cNvPr>
          <p:cNvSpPr>
            <a:spLocks noGrp="1"/>
          </p:cNvSpPr>
          <p:nvPr>
            <p:ph type="title"/>
          </p:nvPr>
        </p:nvSpPr>
        <p:spPr/>
        <p:txBody>
          <a:bodyPr/>
          <a:lstStyle/>
          <a:p>
            <a:r>
              <a:rPr lang="en-US" dirty="0"/>
              <a:t>Name Correction after a Merge – Step 4</a:t>
            </a:r>
          </a:p>
        </p:txBody>
      </p:sp>
      <p:sp>
        <p:nvSpPr>
          <p:cNvPr id="7" name="Content Placeholder 6">
            <a:extLst>
              <a:ext uri="{FF2B5EF4-FFF2-40B4-BE49-F238E27FC236}">
                <a16:creationId xmlns:a16="http://schemas.microsoft.com/office/drawing/2014/main" id="{417EEB2D-0EAA-41FA-B071-A7B75FAA6B2F}"/>
              </a:ext>
            </a:extLst>
          </p:cNvPr>
          <p:cNvSpPr>
            <a:spLocks noGrp="1"/>
          </p:cNvSpPr>
          <p:nvPr>
            <p:ph idx="13"/>
          </p:nvPr>
        </p:nvSpPr>
        <p:spPr/>
        <p:txBody>
          <a:bodyPr/>
          <a:lstStyle/>
          <a:p>
            <a:r>
              <a:rPr lang="en-US" dirty="0"/>
              <a:t>If there are still errors on the COE, check what kind they are and go back to the process in the previous sections as needed to correct these.</a:t>
            </a:r>
          </a:p>
        </p:txBody>
      </p:sp>
      <p:sp>
        <p:nvSpPr>
          <p:cNvPr id="5" name="Slide Number Placeholder 4">
            <a:extLst>
              <a:ext uri="{FF2B5EF4-FFF2-40B4-BE49-F238E27FC236}">
                <a16:creationId xmlns:a16="http://schemas.microsoft.com/office/drawing/2014/main" id="{9F697424-69DF-4452-8656-C81A0565B334}"/>
              </a:ext>
            </a:extLst>
          </p:cNvPr>
          <p:cNvSpPr>
            <a:spLocks noGrp="1"/>
          </p:cNvSpPr>
          <p:nvPr>
            <p:ph type="sldNum" sz="quarter" idx="12"/>
          </p:nvPr>
        </p:nvSpPr>
        <p:spPr/>
        <p:txBody>
          <a:bodyPr/>
          <a:lstStyle/>
          <a:p>
            <a:r>
              <a:rPr lang="en-US"/>
              <a:t>Meeting Migratory Student Needs| </a:t>
            </a:r>
            <a:fld id="{C26AAFF7-C4D7-4A72-B8FA-A17532192431}" type="slidenum">
              <a:rPr lang="en-US" smtClean="0"/>
              <a:pPr/>
              <a:t>16</a:t>
            </a:fld>
            <a:endParaRPr lang="en-US" dirty="0"/>
          </a:p>
        </p:txBody>
      </p:sp>
    </p:spTree>
    <p:extLst>
      <p:ext uri="{BB962C8B-B14F-4D97-AF65-F5344CB8AC3E}">
        <p14:creationId xmlns:p14="http://schemas.microsoft.com/office/powerpoint/2010/main" val="422992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Questions?</a:t>
            </a:r>
            <a:endParaRPr lang="en-US" dirty="0"/>
          </a:p>
        </p:txBody>
      </p:sp>
      <p:sp>
        <p:nvSpPr>
          <p:cNvPr id="5" name="Subtitle 2"/>
          <p:cNvSpPr txBox="1">
            <a:spLocks/>
          </p:cNvSpPr>
          <p:nvPr/>
        </p:nvSpPr>
        <p:spPr>
          <a:xfrm>
            <a:off x="573560" y="2300380"/>
            <a:ext cx="9144000" cy="24480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1000"/>
              </a:spcBef>
            </a:pPr>
            <a:r>
              <a:rPr lang="en-US" b="1" cap="none" baseline="0" dirty="0">
                <a:solidFill>
                  <a:schemeClr val="tx1">
                    <a:lumMod val="90000"/>
                    <a:lumOff val="10000"/>
                  </a:schemeClr>
                </a:solidFill>
                <a:latin typeface="+mj-lt"/>
              </a:rPr>
              <a:t>Sarah Seamount </a:t>
            </a:r>
            <a:r>
              <a:rPr lang="en-US" cap="none" baseline="0" dirty="0">
                <a:solidFill>
                  <a:schemeClr val="tx1">
                    <a:lumMod val="90000"/>
                    <a:lumOff val="10000"/>
                  </a:schemeClr>
                </a:solidFill>
                <a:latin typeface="+mj-lt"/>
              </a:rPr>
              <a:t>| Migrant Education Program Coordinator</a:t>
            </a:r>
          </a:p>
          <a:p>
            <a:pPr>
              <a:lnSpc>
                <a:spcPct val="110000"/>
              </a:lnSpc>
              <a:spcBef>
                <a:spcPts val="0"/>
              </a:spcBef>
            </a:pPr>
            <a:r>
              <a:rPr lang="en-US" cap="none" dirty="0">
                <a:solidFill>
                  <a:schemeClr val="tx1">
                    <a:lumMod val="90000"/>
                    <a:lumOff val="10000"/>
                  </a:schemeClr>
                </a:solidFill>
                <a:latin typeface="+mj-lt"/>
              </a:rPr>
              <a:t>Idaho State Department of Education</a:t>
            </a:r>
          </a:p>
          <a:p>
            <a:pPr>
              <a:lnSpc>
                <a:spcPct val="110000"/>
              </a:lnSpc>
              <a:spcBef>
                <a:spcPts val="0"/>
              </a:spcBef>
            </a:pPr>
            <a:r>
              <a:rPr lang="en-US" cap="none" dirty="0">
                <a:solidFill>
                  <a:schemeClr val="tx1">
                    <a:lumMod val="90000"/>
                    <a:lumOff val="10000"/>
                  </a:schemeClr>
                </a:solidFill>
                <a:latin typeface="+mj-lt"/>
              </a:rPr>
              <a:t>650 W State Street, Boise, ID 83702</a:t>
            </a:r>
          </a:p>
          <a:p>
            <a:pPr>
              <a:lnSpc>
                <a:spcPct val="110000"/>
              </a:lnSpc>
              <a:spcBef>
                <a:spcPts val="0"/>
              </a:spcBef>
            </a:pPr>
            <a:r>
              <a:rPr lang="en-US" cap="none" dirty="0">
                <a:solidFill>
                  <a:schemeClr val="tx1">
                    <a:lumMod val="90000"/>
                    <a:lumOff val="10000"/>
                  </a:schemeClr>
                </a:solidFill>
                <a:latin typeface="+mj-lt"/>
              </a:rPr>
              <a:t>208 </a:t>
            </a:r>
            <a:r>
              <a:rPr lang="en-US" cap="none" baseline="0" dirty="0">
                <a:solidFill>
                  <a:schemeClr val="tx1">
                    <a:lumMod val="90000"/>
                    <a:lumOff val="10000"/>
                  </a:schemeClr>
                </a:solidFill>
                <a:latin typeface="+mj-lt"/>
              </a:rPr>
              <a:t>332 6800 </a:t>
            </a:r>
          </a:p>
          <a:p>
            <a:pPr>
              <a:lnSpc>
                <a:spcPct val="110000"/>
              </a:lnSpc>
              <a:spcBef>
                <a:spcPts val="0"/>
              </a:spcBef>
            </a:pPr>
            <a:r>
              <a:rPr lang="en-US" cap="none" baseline="0" dirty="0">
                <a:solidFill>
                  <a:schemeClr val="tx1">
                    <a:lumMod val="90000"/>
                    <a:lumOff val="10000"/>
                  </a:schemeClr>
                </a:solidFill>
                <a:latin typeface="+mj-lt"/>
                <a:hlinkClick r:id="rId3" tooltip="email address"/>
              </a:rPr>
              <a:t>sseamount@sde.Idaho.gov</a:t>
            </a:r>
            <a:endParaRPr lang="en-US" cap="none" baseline="0" dirty="0">
              <a:solidFill>
                <a:schemeClr val="tx1">
                  <a:lumMod val="90000"/>
                  <a:lumOff val="10000"/>
                </a:schemeClr>
              </a:solidFill>
              <a:latin typeface="+mj-lt"/>
            </a:endParaRPr>
          </a:p>
          <a:p>
            <a:pPr>
              <a:lnSpc>
                <a:spcPct val="110000"/>
              </a:lnSpc>
              <a:spcBef>
                <a:spcPts val="0"/>
              </a:spcBef>
            </a:pPr>
            <a:r>
              <a:rPr lang="en-US" cap="none" dirty="0">
                <a:solidFill>
                  <a:schemeClr val="tx1">
                    <a:lumMod val="90000"/>
                    <a:lumOff val="10000"/>
                  </a:schemeClr>
                </a:solidFill>
                <a:latin typeface="+mj-lt"/>
                <a:hlinkClick r:id="rId4" tooltip="Idaho School Choice Webpage"/>
              </a:rPr>
              <a:t>www.sde.Idaho.gov/el-migrant/migrant</a:t>
            </a:r>
            <a:endParaRPr lang="en-US" cap="none" baseline="0" dirty="0">
              <a:solidFill>
                <a:schemeClr val="tx1">
                  <a:lumMod val="90000"/>
                  <a:lumOff val="10000"/>
                </a:schemeClr>
              </a:solidFill>
              <a:latin typeface="+mj-lt"/>
            </a:endParaRPr>
          </a:p>
        </p:txBody>
      </p:sp>
      <p:sp>
        <p:nvSpPr>
          <p:cNvPr id="18" name="Slide Number Placeholder 17"/>
          <p:cNvSpPr>
            <a:spLocks noGrp="1"/>
          </p:cNvSpPr>
          <p:nvPr>
            <p:ph type="sldNum" sz="quarter" idx="12"/>
          </p:nvPr>
        </p:nvSpPr>
        <p:spPr/>
        <p:txBody>
          <a:bodyPr/>
          <a:lstStyle/>
          <a:p>
            <a:r>
              <a:rPr lang="en-US" dirty="0"/>
              <a:t> Meeting Migratory Student Needs | </a:t>
            </a:r>
            <a:fld id="{C26AAFF7-C4D7-4A72-B8FA-A17532192431}" type="slidenum">
              <a:rPr lang="en-US" smtClean="0"/>
              <a:pPr/>
              <a:t>17</a:t>
            </a:fld>
            <a:endParaRPr lang="en-US" dirty="0"/>
          </a:p>
        </p:txBody>
      </p:sp>
    </p:spTree>
    <p:extLst>
      <p:ext uri="{BB962C8B-B14F-4D97-AF65-F5344CB8AC3E}">
        <p14:creationId xmlns:p14="http://schemas.microsoft.com/office/powerpoint/2010/main" val="2710851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DD956F-C7BE-4AAE-A26A-E744735F0E34}"/>
              </a:ext>
            </a:extLst>
          </p:cNvPr>
          <p:cNvSpPr>
            <a:spLocks noGrp="1"/>
          </p:cNvSpPr>
          <p:nvPr>
            <p:ph type="ctrTitle"/>
          </p:nvPr>
        </p:nvSpPr>
        <p:spPr/>
        <p:txBody>
          <a:bodyPr/>
          <a:lstStyle/>
          <a:p>
            <a:r>
              <a:rPr lang="en-US" dirty="0"/>
              <a:t>Preventing Errors</a:t>
            </a:r>
          </a:p>
        </p:txBody>
      </p:sp>
      <p:sp>
        <p:nvSpPr>
          <p:cNvPr id="6" name="Subtitle 5">
            <a:extLst>
              <a:ext uri="{FF2B5EF4-FFF2-40B4-BE49-F238E27FC236}">
                <a16:creationId xmlns:a16="http://schemas.microsoft.com/office/drawing/2014/main" id="{76C26AA1-E791-41C8-A860-E82F4917DF40}"/>
              </a:ext>
            </a:extLst>
          </p:cNvPr>
          <p:cNvSpPr>
            <a:spLocks noGrp="1"/>
          </p:cNvSpPr>
          <p:nvPr>
            <p:ph type="subTitle" idx="1"/>
          </p:nvPr>
        </p:nvSpPr>
        <p:spPr/>
        <p:txBody>
          <a:bodyPr/>
          <a:lstStyle/>
          <a:p>
            <a:r>
              <a:rPr lang="en-US" dirty="0"/>
              <a:t>The best way to “correct” errors?  Before the eCOE is submitted!</a:t>
            </a:r>
          </a:p>
        </p:txBody>
      </p:sp>
      <p:sp>
        <p:nvSpPr>
          <p:cNvPr id="3" name="Slide Number Placeholder 2">
            <a:extLst>
              <a:ext uri="{FF2B5EF4-FFF2-40B4-BE49-F238E27FC236}">
                <a16:creationId xmlns:a16="http://schemas.microsoft.com/office/drawing/2014/main" id="{0C83E6C3-21DF-44EA-9BCF-0307D6F56322}"/>
              </a:ext>
            </a:extLst>
          </p:cNvPr>
          <p:cNvSpPr>
            <a:spLocks noGrp="1"/>
          </p:cNvSpPr>
          <p:nvPr>
            <p:ph type="sldNum" sz="quarter" idx="12"/>
          </p:nvPr>
        </p:nvSpPr>
        <p:spPr/>
        <p:txBody>
          <a:bodyPr/>
          <a:lstStyle/>
          <a:p>
            <a:r>
              <a:rPr lang="en-US" dirty="0"/>
              <a:t> Correcting COEs| </a:t>
            </a:r>
            <a:fld id="{C26AAFF7-C4D7-4A72-B8FA-A17532192431}" type="slidenum">
              <a:rPr lang="en-US" smtClean="0"/>
              <a:pPr/>
              <a:t>2</a:t>
            </a:fld>
            <a:endParaRPr lang="en-US" dirty="0"/>
          </a:p>
        </p:txBody>
      </p:sp>
    </p:spTree>
    <p:extLst>
      <p:ext uri="{BB962C8B-B14F-4D97-AF65-F5344CB8AC3E}">
        <p14:creationId xmlns:p14="http://schemas.microsoft.com/office/powerpoint/2010/main" val="384804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C3BC0F-5FC6-4192-9418-215A65964226}"/>
              </a:ext>
            </a:extLst>
          </p:cNvPr>
          <p:cNvSpPr>
            <a:spLocks noGrp="1"/>
          </p:cNvSpPr>
          <p:nvPr>
            <p:ph type="title"/>
          </p:nvPr>
        </p:nvSpPr>
        <p:spPr/>
        <p:txBody>
          <a:bodyPr/>
          <a:lstStyle/>
          <a:p>
            <a:r>
              <a:rPr lang="en-US" dirty="0"/>
              <a:t>Avoiding Errors Minimizes Corrections</a:t>
            </a:r>
          </a:p>
        </p:txBody>
      </p:sp>
      <p:sp>
        <p:nvSpPr>
          <p:cNvPr id="7" name="Content Placeholder 6">
            <a:extLst>
              <a:ext uri="{FF2B5EF4-FFF2-40B4-BE49-F238E27FC236}">
                <a16:creationId xmlns:a16="http://schemas.microsoft.com/office/drawing/2014/main" id="{17792E97-889A-402D-B108-4DB47FF0C8A6}"/>
              </a:ext>
            </a:extLst>
          </p:cNvPr>
          <p:cNvSpPr>
            <a:spLocks noGrp="1"/>
          </p:cNvSpPr>
          <p:nvPr>
            <p:ph sz="half" idx="1"/>
          </p:nvPr>
        </p:nvSpPr>
        <p:spPr>
          <a:xfrm>
            <a:off x="740226" y="1344683"/>
            <a:ext cx="5355774" cy="4932292"/>
          </a:xfrm>
        </p:spPr>
        <p:txBody>
          <a:bodyPr>
            <a:normAutofit/>
          </a:bodyPr>
          <a:lstStyle/>
          <a:p>
            <a:pPr marL="0" indent="0">
              <a:buNone/>
            </a:pPr>
            <a:r>
              <a:rPr lang="en-US" dirty="0">
                <a:latin typeface="+mn-lt"/>
              </a:rPr>
              <a:t>Before submitting, check the birth certificate, school information system (e.g. </a:t>
            </a:r>
            <a:r>
              <a:rPr lang="en-US" dirty="0" err="1">
                <a:latin typeface="+mn-lt"/>
              </a:rPr>
              <a:t>Powerschool</a:t>
            </a:r>
            <a:r>
              <a:rPr lang="en-US" dirty="0">
                <a:latin typeface="+mn-lt"/>
              </a:rPr>
              <a:t>), or other.</a:t>
            </a:r>
          </a:p>
          <a:p>
            <a:r>
              <a:rPr lang="en-US" dirty="0">
                <a:latin typeface="+mn-lt"/>
              </a:rPr>
              <a:t>Verify the dates of birth.</a:t>
            </a:r>
          </a:p>
          <a:p>
            <a:r>
              <a:rPr lang="en-US" dirty="0">
                <a:latin typeface="+mn-lt"/>
              </a:rPr>
              <a:t>Verify the complete names and spellings.  </a:t>
            </a:r>
          </a:p>
          <a:p>
            <a:r>
              <a:rPr lang="en-US" dirty="0">
                <a:latin typeface="+mn-lt"/>
              </a:rPr>
              <a:t>Verify the address/phone.</a:t>
            </a:r>
          </a:p>
        </p:txBody>
      </p:sp>
      <p:pic>
        <p:nvPicPr>
          <p:cNvPr id="1026" name="Picture 2" descr="&quot;An ounce of prevention is worth a pound  of cure&quot; illustration">
            <a:extLst>
              <a:ext uri="{FF2B5EF4-FFF2-40B4-BE49-F238E27FC236}">
                <a16:creationId xmlns:a16="http://schemas.microsoft.com/office/drawing/2014/main" id="{84C667F5-7AC6-47DC-8F59-4A4EE18F223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14052" y="1480349"/>
            <a:ext cx="5181600" cy="32180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F4E1C90-C182-4970-A0A9-5BFAD8F7D92A}"/>
              </a:ext>
            </a:extLst>
          </p:cNvPr>
          <p:cNvSpPr txBox="1"/>
          <p:nvPr/>
        </p:nvSpPr>
        <p:spPr>
          <a:xfrm>
            <a:off x="6485990" y="4839042"/>
            <a:ext cx="5037724" cy="1077218"/>
          </a:xfrm>
          <a:prstGeom prst="rect">
            <a:avLst/>
          </a:prstGeom>
          <a:noFill/>
        </p:spPr>
        <p:txBody>
          <a:bodyPr wrap="square" rtlCol="0">
            <a:spAutoFit/>
          </a:bodyPr>
          <a:lstStyle/>
          <a:p>
            <a:pPr algn="ctr"/>
            <a:r>
              <a:rPr lang="en-US" sz="3200" b="1" dirty="0">
                <a:latin typeface="Harrington" panose="04040505050A02020702" pitchFamily="82" charset="0"/>
              </a:rPr>
              <a:t>An ounce of prevention is worth a pound of cure.  </a:t>
            </a:r>
          </a:p>
        </p:txBody>
      </p:sp>
      <p:sp>
        <p:nvSpPr>
          <p:cNvPr id="3" name="Slide Number Placeholder 2">
            <a:extLst>
              <a:ext uri="{FF2B5EF4-FFF2-40B4-BE49-F238E27FC236}">
                <a16:creationId xmlns:a16="http://schemas.microsoft.com/office/drawing/2014/main" id="{04C3E430-9B01-4489-B689-EEFC062A7FAC}"/>
              </a:ext>
            </a:extLst>
          </p:cNvPr>
          <p:cNvSpPr>
            <a:spLocks noGrp="1"/>
          </p:cNvSpPr>
          <p:nvPr>
            <p:ph type="sldNum" sz="quarter" idx="12"/>
          </p:nvPr>
        </p:nvSpPr>
        <p:spPr/>
        <p:txBody>
          <a:bodyPr/>
          <a:lstStyle/>
          <a:p>
            <a:r>
              <a:rPr lang="en-US" dirty="0"/>
              <a:t> Correcting COEs| </a:t>
            </a:r>
            <a:fld id="{C26AAFF7-C4D7-4A72-B8FA-A17532192431}" type="slidenum">
              <a:rPr lang="en-US" smtClean="0"/>
              <a:pPr/>
              <a:t>3</a:t>
            </a:fld>
            <a:endParaRPr lang="en-US" dirty="0"/>
          </a:p>
        </p:txBody>
      </p:sp>
    </p:spTree>
    <p:extLst>
      <p:ext uri="{BB962C8B-B14F-4D97-AF65-F5344CB8AC3E}">
        <p14:creationId xmlns:p14="http://schemas.microsoft.com/office/powerpoint/2010/main" val="2613150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19A0F1F-89AA-4E16-BFB3-D9F03D20FEC8}"/>
              </a:ext>
            </a:extLst>
          </p:cNvPr>
          <p:cNvSpPr>
            <a:spLocks noGrp="1"/>
          </p:cNvSpPr>
          <p:nvPr>
            <p:ph type="ctrTitle"/>
          </p:nvPr>
        </p:nvSpPr>
        <p:spPr>
          <a:xfrm>
            <a:off x="416190" y="1809930"/>
            <a:ext cx="9144000" cy="1876899"/>
          </a:xfrm>
        </p:spPr>
        <p:txBody>
          <a:bodyPr/>
          <a:lstStyle/>
          <a:p>
            <a:r>
              <a:rPr lang="en-US" dirty="0"/>
              <a:t>Corrections Not Requiring OTIS</a:t>
            </a:r>
          </a:p>
        </p:txBody>
      </p:sp>
      <p:sp>
        <p:nvSpPr>
          <p:cNvPr id="5" name="Slide Number Placeholder 4">
            <a:extLst>
              <a:ext uri="{FF2B5EF4-FFF2-40B4-BE49-F238E27FC236}">
                <a16:creationId xmlns:a16="http://schemas.microsoft.com/office/drawing/2014/main" id="{22F6117A-0A86-4F4D-98D3-20EB57256FC1}"/>
              </a:ext>
            </a:extLst>
          </p:cNvPr>
          <p:cNvSpPr>
            <a:spLocks noGrp="1"/>
          </p:cNvSpPr>
          <p:nvPr>
            <p:ph type="sldNum" sz="quarter" idx="12"/>
          </p:nvPr>
        </p:nvSpPr>
        <p:spPr/>
        <p:txBody>
          <a:bodyPr/>
          <a:lstStyle/>
          <a:p>
            <a:r>
              <a:rPr lang="en-US"/>
              <a:t>Meeting Migratory Student Needs| </a:t>
            </a:r>
            <a:fld id="{C26AAFF7-C4D7-4A72-B8FA-A17532192431}" type="slidenum">
              <a:rPr lang="en-US" smtClean="0"/>
              <a:pPr/>
              <a:t>4</a:t>
            </a:fld>
            <a:endParaRPr lang="en-US" dirty="0"/>
          </a:p>
        </p:txBody>
      </p:sp>
    </p:spTree>
    <p:extLst>
      <p:ext uri="{BB962C8B-B14F-4D97-AF65-F5344CB8AC3E}">
        <p14:creationId xmlns:p14="http://schemas.microsoft.com/office/powerpoint/2010/main" val="218105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F93355-E95C-4E8D-BD20-53366D5C14ED}"/>
              </a:ext>
            </a:extLst>
          </p:cNvPr>
          <p:cNvSpPr>
            <a:spLocks noGrp="1"/>
          </p:cNvSpPr>
          <p:nvPr>
            <p:ph type="title"/>
          </p:nvPr>
        </p:nvSpPr>
        <p:spPr/>
        <p:txBody>
          <a:bodyPr/>
          <a:lstStyle/>
          <a:p>
            <a:r>
              <a:rPr lang="en-US" dirty="0"/>
              <a:t>You Discover a Mistake – Step 1</a:t>
            </a:r>
          </a:p>
        </p:txBody>
      </p:sp>
      <p:sp>
        <p:nvSpPr>
          <p:cNvPr id="6" name="Content Placeholder 5">
            <a:extLst>
              <a:ext uri="{FF2B5EF4-FFF2-40B4-BE49-F238E27FC236}">
                <a16:creationId xmlns:a16="http://schemas.microsoft.com/office/drawing/2014/main" id="{E7A883CD-9A3E-44AB-8812-9DDD289181F2}"/>
              </a:ext>
            </a:extLst>
          </p:cNvPr>
          <p:cNvSpPr>
            <a:spLocks noGrp="1"/>
          </p:cNvSpPr>
          <p:nvPr>
            <p:ph idx="13"/>
          </p:nvPr>
        </p:nvSpPr>
        <p:spPr>
          <a:xfrm>
            <a:off x="1062037" y="1516518"/>
            <a:ext cx="10515600" cy="4351338"/>
          </a:xfrm>
        </p:spPr>
        <p:txBody>
          <a:bodyPr>
            <a:normAutofit fontScale="92500" lnSpcReduction="10000"/>
          </a:bodyPr>
          <a:lstStyle/>
          <a:p>
            <a:r>
              <a:rPr lang="en-US" dirty="0"/>
              <a:t>It happens.  A mistake sneaks past your vigilant eye.  What now?</a:t>
            </a:r>
          </a:p>
          <a:p>
            <a:r>
              <a:rPr lang="en-US" dirty="0"/>
              <a:t>First, determine if there is an error requiring an OTIS ticket.  </a:t>
            </a:r>
          </a:p>
          <a:p>
            <a:pPr marL="457200" indent="0">
              <a:buNone/>
            </a:pPr>
            <a:r>
              <a:rPr lang="en-US" u="sng" dirty="0"/>
              <a:t>These cases require an OTIS ticket:</a:t>
            </a:r>
          </a:p>
          <a:p>
            <a:pPr lvl="1">
              <a:buSzPct val="80000"/>
              <a:buFont typeface="Wingdings" panose="05000000000000000000" pitchFamily="2" charset="2"/>
              <a:buChar char="§"/>
            </a:pPr>
            <a:r>
              <a:rPr lang="en-US" dirty="0"/>
              <a:t>The student has two different EDUIDs, one in MSIS and a different one in your school SIS. </a:t>
            </a:r>
          </a:p>
          <a:p>
            <a:pPr lvl="1">
              <a:buSzPct val="80000"/>
              <a:buFont typeface="Wingdings" panose="05000000000000000000" pitchFamily="2" charset="2"/>
              <a:buChar char="§"/>
            </a:pPr>
            <a:r>
              <a:rPr lang="en-US" dirty="0"/>
              <a:t>There are errors in the student’s name(s). </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F40E5330-8AAE-4932-ACD4-3DDF8F346CEA}"/>
              </a:ext>
            </a:extLst>
          </p:cNvPr>
          <p:cNvSpPr>
            <a:spLocks noGrp="1"/>
          </p:cNvSpPr>
          <p:nvPr>
            <p:ph type="sldNum" sz="quarter" idx="12"/>
          </p:nvPr>
        </p:nvSpPr>
        <p:spPr/>
        <p:txBody>
          <a:bodyPr/>
          <a:lstStyle/>
          <a:p>
            <a:r>
              <a:rPr lang="en-US"/>
              <a:t>Meeting Migratory Student Needs| </a:t>
            </a:r>
            <a:fld id="{C26AAFF7-C4D7-4A72-B8FA-A17532192431}" type="slidenum">
              <a:rPr lang="en-US" smtClean="0"/>
              <a:pPr/>
              <a:t>5</a:t>
            </a:fld>
            <a:endParaRPr lang="en-US" dirty="0"/>
          </a:p>
        </p:txBody>
      </p:sp>
    </p:spTree>
    <p:extLst>
      <p:ext uri="{BB962C8B-B14F-4D97-AF65-F5344CB8AC3E}">
        <p14:creationId xmlns:p14="http://schemas.microsoft.com/office/powerpoint/2010/main" val="66816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9C5F6-B2F2-4261-9698-AB0DEC554B6B}"/>
              </a:ext>
            </a:extLst>
          </p:cNvPr>
          <p:cNvSpPr>
            <a:spLocks noGrp="1"/>
          </p:cNvSpPr>
          <p:nvPr>
            <p:ph type="title"/>
          </p:nvPr>
        </p:nvSpPr>
        <p:spPr/>
        <p:txBody>
          <a:bodyPr/>
          <a:lstStyle/>
          <a:p>
            <a:r>
              <a:rPr lang="en-US" dirty="0"/>
              <a:t>Decide Who Can Correct – Step 2</a:t>
            </a:r>
          </a:p>
        </p:txBody>
      </p:sp>
      <p:sp>
        <p:nvSpPr>
          <p:cNvPr id="3" name="Content Placeholder 2">
            <a:extLst>
              <a:ext uri="{FF2B5EF4-FFF2-40B4-BE49-F238E27FC236}">
                <a16:creationId xmlns:a16="http://schemas.microsoft.com/office/drawing/2014/main" id="{C625256A-D487-4E6A-B82A-DFAAE8C86317}"/>
              </a:ext>
            </a:extLst>
          </p:cNvPr>
          <p:cNvSpPr>
            <a:spLocks noGrp="1"/>
          </p:cNvSpPr>
          <p:nvPr>
            <p:ph idx="13"/>
          </p:nvPr>
        </p:nvSpPr>
        <p:spPr>
          <a:xfrm>
            <a:off x="751112" y="1340124"/>
            <a:ext cx="10515600" cy="4584426"/>
          </a:xfrm>
        </p:spPr>
        <p:txBody>
          <a:bodyPr>
            <a:normAutofit/>
          </a:bodyPr>
          <a:lstStyle/>
          <a:p>
            <a:pPr marL="0" indent="0">
              <a:lnSpc>
                <a:spcPct val="100000"/>
              </a:lnSpc>
              <a:spcBef>
                <a:spcPts val="1200"/>
              </a:spcBef>
              <a:buNone/>
            </a:pPr>
            <a:r>
              <a:rPr lang="en-US" b="1" dirty="0"/>
              <a:t>Errors not requiring an OTIS ticket:</a:t>
            </a:r>
          </a:p>
          <a:p>
            <a:pPr>
              <a:lnSpc>
                <a:spcPct val="100000"/>
              </a:lnSpc>
              <a:spcBef>
                <a:spcPts val="1200"/>
              </a:spcBef>
            </a:pPr>
            <a:r>
              <a:rPr lang="en-US" b="1" dirty="0"/>
              <a:t>Liaison can correct: </a:t>
            </a:r>
            <a:r>
              <a:rPr lang="en-US" dirty="0"/>
              <a:t>current address or phone number</a:t>
            </a:r>
          </a:p>
          <a:p>
            <a:pPr lvl="1">
              <a:lnSpc>
                <a:spcPct val="100000"/>
              </a:lnSpc>
              <a:spcBef>
                <a:spcPts val="1200"/>
              </a:spcBef>
            </a:pPr>
            <a:r>
              <a:rPr lang="en-US" dirty="0"/>
              <a:t>Movement History Screen </a:t>
            </a:r>
            <a:r>
              <a:rPr lang="en-US" dirty="0">
                <a:sym typeface="Wingdings" panose="05000000000000000000" pitchFamily="2" charset="2"/>
              </a:rPr>
              <a:t> </a:t>
            </a:r>
            <a:r>
              <a:rPr lang="en-US" u="sng" dirty="0">
                <a:solidFill>
                  <a:schemeClr val="tx2">
                    <a:lumMod val="60000"/>
                    <a:lumOff val="40000"/>
                  </a:schemeClr>
                </a:solidFill>
                <a:sym typeface="Wingdings" panose="05000000000000000000" pitchFamily="2" charset="2"/>
              </a:rPr>
              <a:t>Edit</a:t>
            </a:r>
            <a:r>
              <a:rPr lang="en-US" dirty="0"/>
              <a:t> </a:t>
            </a:r>
          </a:p>
          <a:p>
            <a:pPr>
              <a:lnSpc>
                <a:spcPct val="100000"/>
              </a:lnSpc>
              <a:spcBef>
                <a:spcPts val="1200"/>
              </a:spcBef>
            </a:pPr>
            <a:r>
              <a:rPr lang="en-US" b="1" dirty="0"/>
              <a:t>Request an un-submit:</a:t>
            </a:r>
            <a:r>
              <a:rPr lang="en-US" dirty="0"/>
              <a:t> for correcting the parent name or anything in Qualifying Moves &amp; Work </a:t>
            </a:r>
          </a:p>
        </p:txBody>
      </p:sp>
      <p:sp>
        <p:nvSpPr>
          <p:cNvPr id="4" name="Slide Number Placeholder 3">
            <a:extLst>
              <a:ext uri="{FF2B5EF4-FFF2-40B4-BE49-F238E27FC236}">
                <a16:creationId xmlns:a16="http://schemas.microsoft.com/office/drawing/2014/main" id="{AE22A79C-0ACA-4CC9-9E52-72277E955A44}"/>
              </a:ext>
            </a:extLst>
          </p:cNvPr>
          <p:cNvSpPr>
            <a:spLocks noGrp="1"/>
          </p:cNvSpPr>
          <p:nvPr>
            <p:ph type="sldNum" sz="quarter" idx="12"/>
          </p:nvPr>
        </p:nvSpPr>
        <p:spPr/>
        <p:txBody>
          <a:bodyPr/>
          <a:lstStyle/>
          <a:p>
            <a:r>
              <a:rPr lang="en-US"/>
              <a:t>Meeting Migratory Student Needs| </a:t>
            </a:r>
            <a:fld id="{C26AAFF7-C4D7-4A72-B8FA-A17532192431}" type="slidenum">
              <a:rPr lang="en-US" smtClean="0"/>
              <a:pPr/>
              <a:t>6</a:t>
            </a:fld>
            <a:endParaRPr lang="en-US" dirty="0"/>
          </a:p>
        </p:txBody>
      </p:sp>
    </p:spTree>
    <p:extLst>
      <p:ext uri="{BB962C8B-B14F-4D97-AF65-F5344CB8AC3E}">
        <p14:creationId xmlns:p14="http://schemas.microsoft.com/office/powerpoint/2010/main" val="335606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2BF6-AAB5-4BDD-A2A1-C8669393285F}"/>
              </a:ext>
            </a:extLst>
          </p:cNvPr>
          <p:cNvSpPr>
            <a:spLocks noGrp="1"/>
          </p:cNvSpPr>
          <p:nvPr>
            <p:ph type="title"/>
          </p:nvPr>
        </p:nvSpPr>
        <p:spPr>
          <a:xfrm>
            <a:off x="638175" y="0"/>
            <a:ext cx="9327460" cy="988601"/>
          </a:xfrm>
        </p:spPr>
        <p:txBody>
          <a:bodyPr>
            <a:normAutofit/>
          </a:bodyPr>
          <a:lstStyle/>
          <a:p>
            <a:r>
              <a:rPr lang="en-US" dirty="0"/>
              <a:t>Request an Un-submit – Step 3</a:t>
            </a:r>
          </a:p>
        </p:txBody>
      </p:sp>
      <p:sp>
        <p:nvSpPr>
          <p:cNvPr id="3" name="Content Placeholder 2">
            <a:extLst>
              <a:ext uri="{FF2B5EF4-FFF2-40B4-BE49-F238E27FC236}">
                <a16:creationId xmlns:a16="http://schemas.microsoft.com/office/drawing/2014/main" id="{35BCB280-70EF-4FF9-8A99-5C459C55B797}"/>
              </a:ext>
            </a:extLst>
          </p:cNvPr>
          <p:cNvSpPr>
            <a:spLocks noGrp="1"/>
          </p:cNvSpPr>
          <p:nvPr>
            <p:ph idx="13"/>
          </p:nvPr>
        </p:nvSpPr>
        <p:spPr/>
        <p:txBody>
          <a:bodyPr/>
          <a:lstStyle/>
          <a:p>
            <a:r>
              <a:rPr lang="en-US" dirty="0"/>
              <a:t>Contact your Regional MEP Coordinator to discuss the error(s).</a:t>
            </a:r>
          </a:p>
          <a:p>
            <a:r>
              <a:rPr lang="en-US" dirty="0"/>
              <a:t>He/she will confirm that the error does not require an OTIS ticket.</a:t>
            </a:r>
          </a:p>
          <a:p>
            <a:r>
              <a:rPr lang="en-US" dirty="0"/>
              <a:t>He/she will request that the COE be unsubmitted for corrections.</a:t>
            </a:r>
          </a:p>
        </p:txBody>
      </p:sp>
      <p:sp>
        <p:nvSpPr>
          <p:cNvPr id="4" name="Slide Number Placeholder 3">
            <a:extLst>
              <a:ext uri="{FF2B5EF4-FFF2-40B4-BE49-F238E27FC236}">
                <a16:creationId xmlns:a16="http://schemas.microsoft.com/office/drawing/2014/main" id="{18A9E7BB-FA39-413F-9074-C70FA0D348AB}"/>
              </a:ext>
            </a:extLst>
          </p:cNvPr>
          <p:cNvSpPr>
            <a:spLocks noGrp="1"/>
          </p:cNvSpPr>
          <p:nvPr>
            <p:ph type="sldNum" sz="quarter" idx="12"/>
          </p:nvPr>
        </p:nvSpPr>
        <p:spPr/>
        <p:txBody>
          <a:bodyPr/>
          <a:lstStyle/>
          <a:p>
            <a:r>
              <a:rPr lang="en-US"/>
              <a:t>Meeting Migratory Student Needs| </a:t>
            </a:r>
            <a:fld id="{C26AAFF7-C4D7-4A72-B8FA-A17532192431}" type="slidenum">
              <a:rPr lang="en-US" smtClean="0"/>
              <a:pPr/>
              <a:t>7</a:t>
            </a:fld>
            <a:endParaRPr lang="en-US" dirty="0"/>
          </a:p>
        </p:txBody>
      </p:sp>
    </p:spTree>
    <p:extLst>
      <p:ext uri="{BB962C8B-B14F-4D97-AF65-F5344CB8AC3E}">
        <p14:creationId xmlns:p14="http://schemas.microsoft.com/office/powerpoint/2010/main" val="825699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1A039-A695-428A-BE89-B7ACD193A997}"/>
              </a:ext>
            </a:extLst>
          </p:cNvPr>
          <p:cNvSpPr>
            <a:spLocks noGrp="1"/>
          </p:cNvSpPr>
          <p:nvPr>
            <p:ph type="title"/>
          </p:nvPr>
        </p:nvSpPr>
        <p:spPr/>
        <p:txBody>
          <a:bodyPr/>
          <a:lstStyle/>
          <a:p>
            <a:r>
              <a:rPr lang="en-US" dirty="0"/>
              <a:t>Warning</a:t>
            </a:r>
          </a:p>
        </p:txBody>
      </p:sp>
      <p:sp>
        <p:nvSpPr>
          <p:cNvPr id="3" name="Content Placeholder 2">
            <a:extLst>
              <a:ext uri="{FF2B5EF4-FFF2-40B4-BE49-F238E27FC236}">
                <a16:creationId xmlns:a16="http://schemas.microsoft.com/office/drawing/2014/main" id="{C1E7B648-ED64-4CA4-9688-04E033992F08}"/>
              </a:ext>
            </a:extLst>
          </p:cNvPr>
          <p:cNvSpPr>
            <a:spLocks noGrp="1"/>
          </p:cNvSpPr>
          <p:nvPr>
            <p:ph idx="13"/>
          </p:nvPr>
        </p:nvSpPr>
        <p:spPr/>
        <p:txBody>
          <a:bodyPr/>
          <a:lstStyle/>
          <a:p>
            <a:r>
              <a:rPr lang="en-US" dirty="0"/>
              <a:t>The Migratory Agricultural Worker status is only good for 3 years, </a:t>
            </a:r>
            <a:r>
              <a:rPr lang="en-US" b="1" i="1" dirty="0"/>
              <a:t>based on the date the recruiter interviews the parent. </a:t>
            </a:r>
          </a:p>
          <a:p>
            <a:r>
              <a:rPr lang="en-US" dirty="0"/>
              <a:t>If the date of the migratory worker move is more than 3 years ago, (or the COE is expired) we will NOT un-submit a COE as it could not be approved when re-submitted.  </a:t>
            </a:r>
          </a:p>
        </p:txBody>
      </p:sp>
      <p:sp>
        <p:nvSpPr>
          <p:cNvPr id="4" name="Slide Number Placeholder 3">
            <a:extLst>
              <a:ext uri="{FF2B5EF4-FFF2-40B4-BE49-F238E27FC236}">
                <a16:creationId xmlns:a16="http://schemas.microsoft.com/office/drawing/2014/main" id="{C0EB9B29-0C18-4859-93B8-92E62BE3AAC2}"/>
              </a:ext>
            </a:extLst>
          </p:cNvPr>
          <p:cNvSpPr>
            <a:spLocks noGrp="1"/>
          </p:cNvSpPr>
          <p:nvPr>
            <p:ph type="sldNum" sz="quarter" idx="12"/>
          </p:nvPr>
        </p:nvSpPr>
        <p:spPr/>
        <p:txBody>
          <a:bodyPr/>
          <a:lstStyle/>
          <a:p>
            <a:r>
              <a:rPr lang="en-US"/>
              <a:t>Meeting Migratory Student Needs| </a:t>
            </a:r>
            <a:fld id="{C26AAFF7-C4D7-4A72-B8FA-A17532192431}" type="slidenum">
              <a:rPr lang="en-US" smtClean="0"/>
              <a:pPr/>
              <a:t>8</a:t>
            </a:fld>
            <a:endParaRPr lang="en-US" dirty="0"/>
          </a:p>
        </p:txBody>
      </p:sp>
    </p:spTree>
    <p:extLst>
      <p:ext uri="{BB962C8B-B14F-4D97-AF65-F5344CB8AC3E}">
        <p14:creationId xmlns:p14="http://schemas.microsoft.com/office/powerpoint/2010/main" val="1600384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765A-2767-4B68-B5B8-4E7FE642205E}"/>
              </a:ext>
            </a:extLst>
          </p:cNvPr>
          <p:cNvSpPr>
            <a:spLocks noGrp="1"/>
          </p:cNvSpPr>
          <p:nvPr>
            <p:ph type="title"/>
          </p:nvPr>
        </p:nvSpPr>
        <p:spPr/>
        <p:txBody>
          <a:bodyPr/>
          <a:lstStyle/>
          <a:p>
            <a:r>
              <a:rPr lang="en-US" dirty="0"/>
              <a:t>Correct the COE &amp; Re-submit – Step 4</a:t>
            </a:r>
          </a:p>
        </p:txBody>
      </p:sp>
      <p:sp>
        <p:nvSpPr>
          <p:cNvPr id="3" name="Content Placeholder 2">
            <a:extLst>
              <a:ext uri="{FF2B5EF4-FFF2-40B4-BE49-F238E27FC236}">
                <a16:creationId xmlns:a16="http://schemas.microsoft.com/office/drawing/2014/main" id="{1FDC0AB6-9B93-4400-88EC-1A8AC99C813C}"/>
              </a:ext>
            </a:extLst>
          </p:cNvPr>
          <p:cNvSpPr>
            <a:spLocks noGrp="1"/>
          </p:cNvSpPr>
          <p:nvPr>
            <p:ph idx="13"/>
          </p:nvPr>
        </p:nvSpPr>
        <p:spPr>
          <a:xfrm>
            <a:off x="751112" y="1340124"/>
            <a:ext cx="10515600" cy="4641576"/>
          </a:xfrm>
        </p:spPr>
        <p:txBody>
          <a:bodyPr>
            <a:normAutofit fontScale="92500" lnSpcReduction="10000"/>
          </a:bodyPr>
          <a:lstStyle/>
          <a:p>
            <a:r>
              <a:rPr lang="en-US" dirty="0"/>
              <a:t>When the COE is un-submitted, export the COE to your device.</a:t>
            </a:r>
          </a:p>
          <a:p>
            <a:r>
              <a:rPr lang="en-US" dirty="0"/>
              <a:t>Make the corrections to the eCOE in the eCOE Builder on the device.</a:t>
            </a:r>
          </a:p>
          <a:p>
            <a:r>
              <a:rPr lang="en-US" dirty="0"/>
              <a:t>Reminder:  if the corrections are to the Qualifying Moves &amp; Work section, you will have to get a new parent signature.</a:t>
            </a:r>
          </a:p>
          <a:p>
            <a:r>
              <a:rPr lang="en-US" dirty="0"/>
              <a:t>Re-import the eCOE to MSIS and Re-submit the eCOE for approval.</a:t>
            </a:r>
          </a:p>
        </p:txBody>
      </p:sp>
      <p:sp>
        <p:nvSpPr>
          <p:cNvPr id="4" name="Slide Number Placeholder 3">
            <a:extLst>
              <a:ext uri="{FF2B5EF4-FFF2-40B4-BE49-F238E27FC236}">
                <a16:creationId xmlns:a16="http://schemas.microsoft.com/office/drawing/2014/main" id="{D1E0BD1E-A4DF-4AEC-B5FA-CAE3A02A63A7}"/>
              </a:ext>
            </a:extLst>
          </p:cNvPr>
          <p:cNvSpPr>
            <a:spLocks noGrp="1"/>
          </p:cNvSpPr>
          <p:nvPr>
            <p:ph type="sldNum" sz="quarter" idx="12"/>
          </p:nvPr>
        </p:nvSpPr>
        <p:spPr/>
        <p:txBody>
          <a:bodyPr/>
          <a:lstStyle/>
          <a:p>
            <a:r>
              <a:rPr lang="en-US"/>
              <a:t>Meeting Migratory Student Needs| </a:t>
            </a:r>
            <a:fld id="{C26AAFF7-C4D7-4A72-B8FA-A17532192431}" type="slidenum">
              <a:rPr lang="en-US" smtClean="0"/>
              <a:pPr/>
              <a:t>9</a:t>
            </a:fld>
            <a:endParaRPr lang="en-US" dirty="0"/>
          </a:p>
        </p:txBody>
      </p:sp>
    </p:spTree>
    <p:extLst>
      <p:ext uri="{BB962C8B-B14F-4D97-AF65-F5344CB8AC3E}">
        <p14:creationId xmlns:p14="http://schemas.microsoft.com/office/powerpoint/2010/main" val="1655719985"/>
      </p:ext>
    </p:extLst>
  </p:cSld>
  <p:clrMapOvr>
    <a:masterClrMapping/>
  </p:clrMapOvr>
</p:sld>
</file>

<file path=ppt/theme/theme1.xml><?xml version="1.0" encoding="utf-8"?>
<a:theme xmlns:a="http://schemas.openxmlformats.org/drawingml/2006/main" name="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13671</TotalTime>
  <Words>2209</Words>
  <Application>Microsoft Office PowerPoint</Application>
  <PresentationFormat>Widescreen</PresentationFormat>
  <Paragraphs>121</Paragraphs>
  <Slides>17</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Arial</vt:lpstr>
      <vt:lpstr>Calibri</vt:lpstr>
      <vt:lpstr>Calibri Light</vt:lpstr>
      <vt:lpstr>Cambria</vt:lpstr>
      <vt:lpstr>Harrington</vt:lpstr>
      <vt:lpstr>Open Sans</vt:lpstr>
      <vt:lpstr>Open Sans Light</vt:lpstr>
      <vt:lpstr>Open Sans Semibold</vt:lpstr>
      <vt:lpstr>Wingdings</vt:lpstr>
      <vt:lpstr>Office Theme</vt:lpstr>
      <vt:lpstr>1_Office Theme</vt:lpstr>
      <vt:lpstr>Correcting a Certificate of  Eligibility (COE) in MSIS</vt:lpstr>
      <vt:lpstr>Preventing Errors</vt:lpstr>
      <vt:lpstr>Avoiding Errors Minimizes Corrections</vt:lpstr>
      <vt:lpstr>Corrections Not Requiring OTIS</vt:lpstr>
      <vt:lpstr>You Discover a Mistake – Step 1</vt:lpstr>
      <vt:lpstr>Decide Who Can Correct – Step 2</vt:lpstr>
      <vt:lpstr>Request an Un-submit – Step 3</vt:lpstr>
      <vt:lpstr>Warning</vt:lpstr>
      <vt:lpstr>Correct the COE &amp; Re-submit – Step 4</vt:lpstr>
      <vt:lpstr>Corrections Requiring  an OTIS Ticket</vt:lpstr>
      <vt:lpstr>Name Corrections – OTIS Request</vt:lpstr>
      <vt:lpstr>Duplicate EDUID – the Main Culprit</vt:lpstr>
      <vt:lpstr>Gather Needed Information – Step 1</vt:lpstr>
      <vt:lpstr>Create an OTIS Ticket – Step 2</vt:lpstr>
      <vt:lpstr>Verify the Merged EDUIDs – Step 3</vt:lpstr>
      <vt:lpstr>Name Correction after a Merge – Step 4</vt:lpstr>
      <vt:lpstr>Questions?</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Migrant Education Program</dc:subject>
  <dc:creator>Sarah Seamount</dc:creator>
  <cp:lastModifiedBy>Sarah Seamount</cp:lastModifiedBy>
  <cp:revision>189</cp:revision>
  <cp:lastPrinted>2021-03-26T19:57:27Z</cp:lastPrinted>
  <dcterms:created xsi:type="dcterms:W3CDTF">2017-07-26T20:22:24Z</dcterms:created>
  <dcterms:modified xsi:type="dcterms:W3CDTF">2021-04-28T14:02:55Z</dcterms:modified>
</cp:coreProperties>
</file>