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19"/>
  </p:notesMasterIdLst>
  <p:sldIdLst>
    <p:sldId id="256" r:id="rId2"/>
    <p:sldId id="267" r:id="rId3"/>
    <p:sldId id="271" r:id="rId4"/>
    <p:sldId id="257" r:id="rId5"/>
    <p:sldId id="258" r:id="rId6"/>
    <p:sldId id="260" r:id="rId7"/>
    <p:sldId id="262" r:id="rId8"/>
    <p:sldId id="261" r:id="rId9"/>
    <p:sldId id="273" r:id="rId10"/>
    <p:sldId id="263" r:id="rId11"/>
    <p:sldId id="264" r:id="rId12"/>
    <p:sldId id="269" r:id="rId13"/>
    <p:sldId id="270" r:id="rId14"/>
    <p:sldId id="265" r:id="rId15"/>
    <p:sldId id="266" r:id="rId16"/>
    <p:sldId id="272" r:id="rId17"/>
    <p:sldId id="259"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5145" autoAdjust="0"/>
  </p:normalViewPr>
  <p:slideViewPr>
    <p:cSldViewPr snapToGrid="0">
      <p:cViewPr varScale="1">
        <p:scale>
          <a:sx n="61" d="100"/>
          <a:sy n="61" d="100"/>
        </p:scale>
        <p:origin x="96"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4/19/2021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Completing MPO Evaluation in MSIS|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Completing MPO Evaluation in MSIS|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Completing MPO Evaluation in MSIS|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Completing MPO Evaluation in MSIS|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Completing MPO Evaluation in MSIS|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Completing MPO Evaluation in MSIS|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de.idaho.gov/federal-programs/migrant/index.html" TargetMode="External"/><Relationship Id="rId2" Type="http://schemas.openxmlformats.org/officeDocument/2006/relationships/hyperlink" Target="mailto:sseamount@sde.idaho.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a:t>3/11/2021</a:t>
            </a:r>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535460" y="3429000"/>
            <a:ext cx="9144000" cy="1243584"/>
          </a:xfrm>
        </p:spPr>
        <p:txBody>
          <a:bodyPr>
            <a:normAutofit fontScale="92500" lnSpcReduction="10000"/>
          </a:bodyPr>
          <a:lstStyle/>
          <a:p>
            <a:pPr>
              <a:lnSpc>
                <a:spcPct val="100000"/>
              </a:lnSpc>
              <a:spcBef>
                <a:spcPts val="0"/>
              </a:spcBef>
            </a:pPr>
            <a:r>
              <a:rPr lang="en-US" dirty="0"/>
              <a:t>Sarah Seamount</a:t>
            </a:r>
          </a:p>
          <a:p>
            <a:pPr>
              <a:lnSpc>
                <a:spcPct val="100000"/>
              </a:lnSpc>
              <a:spcBef>
                <a:spcPts val="0"/>
              </a:spcBef>
            </a:pPr>
            <a:r>
              <a:rPr lang="en-US" dirty="0"/>
              <a:t>Migrant Education Coordinator</a:t>
            </a:r>
          </a:p>
          <a:p>
            <a:pPr>
              <a:lnSpc>
                <a:spcPct val="100000"/>
              </a:lnSpc>
              <a:spcBef>
                <a:spcPts val="0"/>
              </a:spcBef>
            </a:pPr>
            <a:endParaRPr lang="en-US" dirty="0"/>
          </a:p>
          <a:p>
            <a:pPr>
              <a:lnSpc>
                <a:spcPct val="100000"/>
              </a:lnSpc>
              <a:spcBef>
                <a:spcPts val="0"/>
              </a:spcBef>
            </a:pPr>
            <a:r>
              <a:rPr lang="en-US" dirty="0"/>
              <a:t>March 11, 2021</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a:xfrm>
            <a:off x="535460" y="1367191"/>
            <a:ext cx="9144000" cy="1876899"/>
          </a:xfrm>
        </p:spPr>
        <p:txBody>
          <a:bodyPr/>
          <a:lstStyle/>
          <a:p>
            <a:r>
              <a:rPr lang="en-US" dirty="0"/>
              <a:t>Completing MPO Evaluation</a:t>
            </a:r>
            <a:br>
              <a:rPr lang="en-US" dirty="0"/>
            </a:br>
            <a:r>
              <a:rPr lang="en-US" dirty="0"/>
              <a:t>In MSIS</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raphic organizer of evaluation process cycle:&#10;1. Select MPOs&#10;2. Implement Strategies&#10;3. Collect Data&#10;4. Analyze Data&#10;5. Enter Data&#10;6. Reflect&#10;Emphasis arrow on &quot;Enter Data.&quot;">
            <a:extLst>
              <a:ext uri="{FF2B5EF4-FFF2-40B4-BE49-F238E27FC236}">
                <a16:creationId xmlns:a16="http://schemas.microsoft.com/office/drawing/2014/main" id="{959232E1-3106-4342-AECE-B4289F9285B8}"/>
              </a:ext>
            </a:extLst>
          </p:cNvPr>
          <p:cNvGrpSpPr/>
          <p:nvPr/>
        </p:nvGrpSpPr>
        <p:grpSpPr>
          <a:xfrm>
            <a:off x="4626864" y="2917652"/>
            <a:ext cx="3236214" cy="3386039"/>
            <a:chOff x="4626864" y="2917652"/>
            <a:chExt cx="3236214" cy="3386039"/>
          </a:xfrm>
        </p:grpSpPr>
        <p:pic>
          <p:nvPicPr>
            <p:cNvPr id="6" name="Picture 5">
              <a:extLst>
                <a:ext uri="{FF2B5EF4-FFF2-40B4-BE49-F238E27FC236}">
                  <a16:creationId xmlns:a16="http://schemas.microsoft.com/office/drawing/2014/main" id="{6A7FAB9C-89C9-4646-8F6D-4BA7E4CF19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26864" y="2917652"/>
              <a:ext cx="3236214" cy="3386039"/>
            </a:xfrm>
            <a:prstGeom prst="rect">
              <a:avLst/>
            </a:prstGeom>
            <a:ln w="19050">
              <a:solidFill>
                <a:srgbClr val="002060"/>
              </a:solidFill>
            </a:ln>
          </p:spPr>
        </p:pic>
        <p:sp>
          <p:nvSpPr>
            <p:cNvPr id="7" name="Arrow: Right 6">
              <a:extLst>
                <a:ext uri="{FF2B5EF4-FFF2-40B4-BE49-F238E27FC236}">
                  <a16:creationId xmlns:a16="http://schemas.microsoft.com/office/drawing/2014/main" id="{B62580BD-D920-4F0E-B39E-983533988FB2}"/>
                </a:ext>
                <a:ext uri="{C183D7F6-B498-43B3-948B-1728B52AA6E4}">
                  <adec:decorative xmlns:adec="http://schemas.microsoft.com/office/drawing/2017/decorative" val="1"/>
                </a:ext>
              </a:extLst>
            </p:cNvPr>
            <p:cNvSpPr/>
            <p:nvPr/>
          </p:nvSpPr>
          <p:spPr>
            <a:xfrm rot="8825876">
              <a:off x="5515409" y="4594430"/>
              <a:ext cx="677037" cy="40024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CA534120-F7E2-4AC7-954D-39D7B4482A84}"/>
              </a:ext>
            </a:extLst>
          </p:cNvPr>
          <p:cNvSpPr>
            <a:spLocks noGrp="1"/>
          </p:cNvSpPr>
          <p:nvPr>
            <p:ph type="ctrTitle"/>
          </p:nvPr>
        </p:nvSpPr>
        <p:spPr/>
        <p:txBody>
          <a:bodyPr/>
          <a:lstStyle/>
          <a:p>
            <a:r>
              <a:rPr lang="en-US" dirty="0"/>
              <a:t>Entering Data</a:t>
            </a:r>
          </a:p>
        </p:txBody>
      </p:sp>
      <p:sp>
        <p:nvSpPr>
          <p:cNvPr id="3" name="Slide Number Placeholder 2">
            <a:extLst>
              <a:ext uri="{FF2B5EF4-FFF2-40B4-BE49-F238E27FC236}">
                <a16:creationId xmlns:a16="http://schemas.microsoft.com/office/drawing/2014/main" id="{8D4B1A1E-5CA7-4064-B3BA-92481D82E8B0}"/>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10</a:t>
            </a:fld>
            <a:endParaRPr lang="en-US" dirty="0"/>
          </a:p>
        </p:txBody>
      </p:sp>
    </p:spTree>
    <p:extLst>
      <p:ext uri="{BB962C8B-B14F-4D97-AF65-F5344CB8AC3E}">
        <p14:creationId xmlns:p14="http://schemas.microsoft.com/office/powerpoint/2010/main" val="77928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6829670-0E7B-4A4A-8BF5-BBC82623EE14}"/>
              </a:ext>
            </a:extLst>
          </p:cNvPr>
          <p:cNvSpPr>
            <a:spLocks noGrp="1"/>
          </p:cNvSpPr>
          <p:nvPr>
            <p:ph sz="half" idx="2"/>
          </p:nvPr>
        </p:nvSpPr>
        <p:spPr/>
        <p:txBody>
          <a:bodyPr/>
          <a:lstStyle/>
          <a:p>
            <a:r>
              <a:rPr lang="en-US" dirty="0"/>
              <a:t>Log into MSIS</a:t>
            </a:r>
          </a:p>
          <a:p>
            <a:r>
              <a:rPr lang="en-US" dirty="0"/>
              <a:t>Look on the left side navigation bar</a:t>
            </a:r>
          </a:p>
          <a:p>
            <a:r>
              <a:rPr lang="en-US" dirty="0"/>
              <a:t>Click on 2020-2021 Data Collection</a:t>
            </a:r>
          </a:p>
          <a:p>
            <a:r>
              <a:rPr lang="en-US" dirty="0"/>
              <a:t>Then click on </a:t>
            </a:r>
            <a:r>
              <a:rPr lang="en-US" dirty="0" err="1"/>
              <a:t>CFSGA</a:t>
            </a:r>
            <a:r>
              <a:rPr lang="en-US" dirty="0"/>
              <a:t> MPO Evaluation</a:t>
            </a:r>
          </a:p>
        </p:txBody>
      </p:sp>
      <p:pic>
        <p:nvPicPr>
          <p:cNvPr id="9" name="Picture 8" descr="Graphic of Data Collection Tabs">
            <a:extLst>
              <a:ext uri="{FF2B5EF4-FFF2-40B4-BE49-F238E27FC236}">
                <a16:creationId xmlns:a16="http://schemas.microsoft.com/office/drawing/2014/main" id="{630FE404-E0F5-4443-8B5D-EA4109A08E03}"/>
              </a:ext>
            </a:extLst>
          </p:cNvPr>
          <p:cNvPicPr>
            <a:picLocks noChangeAspect="1"/>
          </p:cNvPicPr>
          <p:nvPr/>
        </p:nvPicPr>
        <p:blipFill>
          <a:blip r:embed="rId2"/>
          <a:stretch>
            <a:fillRect/>
          </a:stretch>
        </p:blipFill>
        <p:spPr>
          <a:xfrm>
            <a:off x="1097547" y="4622948"/>
            <a:ext cx="3810000" cy="990600"/>
          </a:xfrm>
          <a:prstGeom prst="rect">
            <a:avLst/>
          </a:prstGeom>
        </p:spPr>
      </p:pic>
      <p:sp>
        <p:nvSpPr>
          <p:cNvPr id="10" name="Arrow: Left 9" descr="Graphic of arrow pointed at MPO Evaluation">
            <a:extLst>
              <a:ext uri="{FF2B5EF4-FFF2-40B4-BE49-F238E27FC236}">
                <a16:creationId xmlns:a16="http://schemas.microsoft.com/office/drawing/2014/main" id="{604F6804-0811-45E2-937B-6C0482CF5156}"/>
              </a:ext>
            </a:extLst>
          </p:cNvPr>
          <p:cNvSpPr/>
          <p:nvPr/>
        </p:nvSpPr>
        <p:spPr>
          <a:xfrm rot="16200000">
            <a:off x="3515720" y="4010156"/>
            <a:ext cx="1080664" cy="493511"/>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Arrow: Left 7" descr="Arrow pointing to 2020-2021 Data Collection">
            <a:extLst>
              <a:ext uri="{FF2B5EF4-FFF2-40B4-BE49-F238E27FC236}">
                <a16:creationId xmlns:a16="http://schemas.microsoft.com/office/drawing/2014/main" id="{D0C4AFBA-DCBC-4885-8DE2-91CAA36AB141}"/>
              </a:ext>
            </a:extLst>
          </p:cNvPr>
          <p:cNvSpPr/>
          <p:nvPr/>
        </p:nvSpPr>
        <p:spPr>
          <a:xfrm>
            <a:off x="3207872" y="2505721"/>
            <a:ext cx="1080664" cy="493511"/>
          </a:xfrm>
          <a:prstGeom prst="lef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7" name="Content Placeholder 6" descr="Graphic of Navigation pane in MSIS">
            <a:extLst>
              <a:ext uri="{FF2B5EF4-FFF2-40B4-BE49-F238E27FC236}">
                <a16:creationId xmlns:a16="http://schemas.microsoft.com/office/drawing/2014/main" id="{EE5D7F93-6737-4CA8-AE48-94DC9290C75A}"/>
              </a:ext>
            </a:extLst>
          </p:cNvPr>
          <p:cNvPicPr>
            <a:picLocks noGrp="1" noChangeAspect="1"/>
          </p:cNvPicPr>
          <p:nvPr>
            <p:ph sz="half" idx="1"/>
          </p:nvPr>
        </p:nvPicPr>
        <p:blipFill>
          <a:blip r:embed="rId3"/>
          <a:stretch>
            <a:fillRect/>
          </a:stretch>
        </p:blipFill>
        <p:spPr>
          <a:xfrm>
            <a:off x="1097547" y="1417320"/>
            <a:ext cx="2522701" cy="1903749"/>
          </a:xfrm>
          <a:prstGeom prst="rect">
            <a:avLst/>
          </a:prstGeom>
        </p:spPr>
      </p:pic>
      <p:sp>
        <p:nvSpPr>
          <p:cNvPr id="4" name="Title 3">
            <a:extLst>
              <a:ext uri="{FF2B5EF4-FFF2-40B4-BE49-F238E27FC236}">
                <a16:creationId xmlns:a16="http://schemas.microsoft.com/office/drawing/2014/main" id="{ADD82692-A441-419E-8328-D66A8863738E}"/>
              </a:ext>
            </a:extLst>
          </p:cNvPr>
          <p:cNvSpPr>
            <a:spLocks noGrp="1"/>
          </p:cNvSpPr>
          <p:nvPr>
            <p:ph type="title"/>
          </p:nvPr>
        </p:nvSpPr>
        <p:spPr/>
        <p:txBody>
          <a:bodyPr/>
          <a:lstStyle/>
          <a:p>
            <a:r>
              <a:rPr lang="en-US" dirty="0"/>
              <a:t>Data Collection 2020-2021</a:t>
            </a:r>
          </a:p>
        </p:txBody>
      </p:sp>
      <p:sp>
        <p:nvSpPr>
          <p:cNvPr id="3" name="Slide Number Placeholder 2">
            <a:extLst>
              <a:ext uri="{FF2B5EF4-FFF2-40B4-BE49-F238E27FC236}">
                <a16:creationId xmlns:a16="http://schemas.microsoft.com/office/drawing/2014/main" id="{C26930D1-8A56-47C9-960D-5921B8E64C8F}"/>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11</a:t>
            </a:fld>
            <a:endParaRPr lang="en-US" dirty="0"/>
          </a:p>
        </p:txBody>
      </p:sp>
    </p:spTree>
    <p:extLst>
      <p:ext uri="{BB962C8B-B14F-4D97-AF65-F5344CB8AC3E}">
        <p14:creationId xmlns:p14="http://schemas.microsoft.com/office/powerpoint/2010/main" val="154545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83BC85-1C63-44E4-B44A-3D7555CFE66F}"/>
              </a:ext>
            </a:extLst>
          </p:cNvPr>
          <p:cNvSpPr txBox="1"/>
          <p:nvPr/>
        </p:nvSpPr>
        <p:spPr>
          <a:xfrm rot="19331381">
            <a:off x="3340718" y="4330088"/>
            <a:ext cx="2342584" cy="646331"/>
          </a:xfrm>
          <a:prstGeom prst="rect">
            <a:avLst/>
          </a:prstGeom>
          <a:noFill/>
          <a:ln>
            <a:noFill/>
          </a:ln>
        </p:spPr>
        <p:txBody>
          <a:bodyPr wrap="square" rtlCol="0">
            <a:spAutoFit/>
          </a:bodyPr>
          <a:lstStyle/>
          <a:p>
            <a:r>
              <a:rPr lang="en-US" sz="3600" dirty="0">
                <a:solidFill>
                  <a:schemeClr val="bg1">
                    <a:lumMod val="65000"/>
                  </a:schemeClr>
                </a:solidFill>
              </a:rPr>
              <a:t>SAMPLE</a:t>
            </a:r>
          </a:p>
        </p:txBody>
      </p:sp>
      <p:pic>
        <p:nvPicPr>
          <p:cNvPr id="5" name="Content Placeholder 4" descr="Graphic sample of MPO 2.1 data collection">
            <a:extLst>
              <a:ext uri="{FF2B5EF4-FFF2-40B4-BE49-F238E27FC236}">
                <a16:creationId xmlns:a16="http://schemas.microsoft.com/office/drawing/2014/main" id="{A9BE094D-415D-4990-8288-7559B5B324B2}"/>
              </a:ext>
            </a:extLst>
          </p:cNvPr>
          <p:cNvPicPr>
            <a:picLocks noGrp="1" noChangeAspect="1"/>
          </p:cNvPicPr>
          <p:nvPr>
            <p:ph idx="13"/>
          </p:nvPr>
        </p:nvPicPr>
        <p:blipFill>
          <a:blip r:embed="rId2"/>
          <a:stretch>
            <a:fillRect/>
          </a:stretch>
        </p:blipFill>
        <p:spPr>
          <a:xfrm>
            <a:off x="1745271" y="2706624"/>
            <a:ext cx="7485391" cy="3561231"/>
          </a:xfrm>
          <a:prstGeom prst="rect">
            <a:avLst/>
          </a:prstGeom>
        </p:spPr>
      </p:pic>
      <p:sp>
        <p:nvSpPr>
          <p:cNvPr id="7" name="TextBox 6">
            <a:extLst>
              <a:ext uri="{FF2B5EF4-FFF2-40B4-BE49-F238E27FC236}">
                <a16:creationId xmlns:a16="http://schemas.microsoft.com/office/drawing/2014/main" id="{F58764E7-F915-4115-ACCA-525A39FA6CF0}"/>
              </a:ext>
            </a:extLst>
          </p:cNvPr>
          <p:cNvSpPr txBox="1"/>
          <p:nvPr/>
        </p:nvSpPr>
        <p:spPr>
          <a:xfrm>
            <a:off x="950976" y="1170432"/>
            <a:ext cx="9893808" cy="1200329"/>
          </a:xfrm>
          <a:prstGeom prst="rect">
            <a:avLst/>
          </a:prstGeom>
          <a:noFill/>
        </p:spPr>
        <p:txBody>
          <a:bodyPr wrap="square" rtlCol="0">
            <a:spAutoFit/>
          </a:bodyPr>
          <a:lstStyle/>
          <a:p>
            <a:pPr marL="342900" indent="-342900">
              <a:buFont typeface="+mj-lt"/>
              <a:buAutoNum type="arabicPeriod"/>
            </a:pPr>
            <a:r>
              <a:rPr lang="en-US" sz="2400" dirty="0"/>
              <a:t>Enter both numbers in results</a:t>
            </a:r>
          </a:p>
          <a:p>
            <a:pPr marL="342900" indent="-342900">
              <a:buFont typeface="+mj-lt"/>
              <a:buAutoNum type="arabicPeriod"/>
            </a:pPr>
            <a:r>
              <a:rPr lang="en-US" sz="2400" dirty="0"/>
              <a:t>Save (The system will calculate if the goal is achieved.)</a:t>
            </a:r>
          </a:p>
          <a:p>
            <a:pPr marL="342900" indent="-342900">
              <a:buFont typeface="+mj-lt"/>
              <a:buAutoNum type="arabicPeriod"/>
            </a:pPr>
            <a:r>
              <a:rPr lang="en-US" sz="2400" dirty="0"/>
              <a:t>If no, make a comment.  If yes, comments are welcome, but not required.</a:t>
            </a:r>
          </a:p>
        </p:txBody>
      </p:sp>
      <p:sp>
        <p:nvSpPr>
          <p:cNvPr id="4" name="Title 3">
            <a:extLst>
              <a:ext uri="{FF2B5EF4-FFF2-40B4-BE49-F238E27FC236}">
                <a16:creationId xmlns:a16="http://schemas.microsoft.com/office/drawing/2014/main" id="{35686CA6-A6AC-40AC-9AB4-795AD1F738A0}"/>
              </a:ext>
            </a:extLst>
          </p:cNvPr>
          <p:cNvSpPr>
            <a:spLocks noGrp="1"/>
          </p:cNvSpPr>
          <p:nvPr>
            <p:ph type="title"/>
          </p:nvPr>
        </p:nvSpPr>
        <p:spPr/>
        <p:txBody>
          <a:bodyPr/>
          <a:lstStyle/>
          <a:p>
            <a:r>
              <a:rPr lang="en-US" dirty="0"/>
              <a:t>Entering Data and </a:t>
            </a:r>
            <a:r>
              <a:rPr lang="en-US"/>
              <a:t>Using Comments</a:t>
            </a:r>
            <a:endParaRPr lang="en-US" dirty="0"/>
          </a:p>
        </p:txBody>
      </p:sp>
      <p:sp>
        <p:nvSpPr>
          <p:cNvPr id="3" name="Slide Number Placeholder 2">
            <a:extLst>
              <a:ext uri="{FF2B5EF4-FFF2-40B4-BE49-F238E27FC236}">
                <a16:creationId xmlns:a16="http://schemas.microsoft.com/office/drawing/2014/main" id="{A81C142F-B72B-4B69-AE39-FB1C772308C5}"/>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12</a:t>
            </a:fld>
            <a:endParaRPr lang="en-US" dirty="0"/>
          </a:p>
        </p:txBody>
      </p:sp>
    </p:spTree>
    <p:extLst>
      <p:ext uri="{BB962C8B-B14F-4D97-AF65-F5344CB8AC3E}">
        <p14:creationId xmlns:p14="http://schemas.microsoft.com/office/powerpoint/2010/main" val="239770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September 15 calendar clipart">
            <a:extLst>
              <a:ext uri="{FF2B5EF4-FFF2-40B4-BE49-F238E27FC236}">
                <a16:creationId xmlns:a16="http://schemas.microsoft.com/office/drawing/2014/main" id="{482ABAF1-3817-4769-AE2F-EC33D9BF96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14" t="15615" r="15862" b="22171"/>
          <a:stretch/>
        </p:blipFill>
        <p:spPr bwMode="auto">
          <a:xfrm>
            <a:off x="7580376" y="3429000"/>
            <a:ext cx="2359152" cy="235171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CE32011-1475-41F2-8C44-C9FC500C1842}"/>
              </a:ext>
            </a:extLst>
          </p:cNvPr>
          <p:cNvSpPr>
            <a:spLocks noGrp="1"/>
          </p:cNvSpPr>
          <p:nvPr>
            <p:ph sz="half" idx="2"/>
          </p:nvPr>
        </p:nvSpPr>
        <p:spPr/>
        <p:txBody>
          <a:bodyPr/>
          <a:lstStyle/>
          <a:p>
            <a:r>
              <a:rPr lang="en-US" dirty="0"/>
              <a:t>For districts </a:t>
            </a:r>
            <a:r>
              <a:rPr lang="en-US" b="1" u="sng" dirty="0"/>
              <a:t>with</a:t>
            </a:r>
            <a:r>
              <a:rPr lang="en-US" dirty="0"/>
              <a:t> a summer school program: </a:t>
            </a:r>
            <a:r>
              <a:rPr lang="en-US"/>
              <a:t>DUE 9/15/20xx </a:t>
            </a:r>
            <a:r>
              <a:rPr lang="en-US" dirty="0"/>
              <a:t>(or closest business day)</a:t>
            </a:r>
          </a:p>
          <a:p>
            <a:endParaRPr lang="en-US" dirty="0"/>
          </a:p>
        </p:txBody>
      </p:sp>
      <p:sp>
        <p:nvSpPr>
          <p:cNvPr id="9" name="TextBox 8">
            <a:extLst>
              <a:ext uri="{FF2B5EF4-FFF2-40B4-BE49-F238E27FC236}">
                <a16:creationId xmlns:a16="http://schemas.microsoft.com/office/drawing/2014/main" id="{4BA84C97-2BC0-4B1A-B4C0-DD5D8095C2B1}"/>
              </a:ext>
            </a:extLst>
          </p:cNvPr>
          <p:cNvSpPr txBox="1"/>
          <p:nvPr/>
        </p:nvSpPr>
        <p:spPr>
          <a:xfrm>
            <a:off x="5262372" y="4220137"/>
            <a:ext cx="1075944" cy="769441"/>
          </a:xfrm>
          <a:prstGeom prst="rect">
            <a:avLst/>
          </a:prstGeom>
          <a:noFill/>
        </p:spPr>
        <p:txBody>
          <a:bodyPr wrap="square" rtlCol="0">
            <a:spAutoFit/>
          </a:bodyPr>
          <a:lstStyle/>
          <a:p>
            <a:r>
              <a:rPr lang="en-US" sz="4400" dirty="0">
                <a:latin typeface="Algerian" panose="04020705040A02060702" pitchFamily="82" charset="0"/>
              </a:rPr>
              <a:t>OR</a:t>
            </a:r>
          </a:p>
        </p:txBody>
      </p:sp>
      <p:pic>
        <p:nvPicPr>
          <p:cNvPr id="2052" name="Picture 4" descr="30 June Calendar Clipart">
            <a:extLst>
              <a:ext uri="{FF2B5EF4-FFF2-40B4-BE49-F238E27FC236}">
                <a16:creationId xmlns:a16="http://schemas.microsoft.com/office/drawing/2014/main" id="{C9DD7379-F659-4F0C-87C1-2C1960667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15" t="22626" r="22978" b="23187"/>
          <a:stretch/>
        </p:blipFill>
        <p:spPr bwMode="auto">
          <a:xfrm>
            <a:off x="2112265" y="3574436"/>
            <a:ext cx="1990944" cy="20391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4086850-BA33-421E-A806-E0C73D1D0D5A}"/>
              </a:ext>
            </a:extLst>
          </p:cNvPr>
          <p:cNvSpPr>
            <a:spLocks noGrp="1"/>
          </p:cNvSpPr>
          <p:nvPr>
            <p:ph sz="half" idx="1"/>
          </p:nvPr>
        </p:nvSpPr>
        <p:spPr>
          <a:xfrm>
            <a:off x="838200" y="1262210"/>
            <a:ext cx="5181600" cy="4351338"/>
          </a:xfrm>
        </p:spPr>
        <p:txBody>
          <a:bodyPr/>
          <a:lstStyle/>
          <a:p>
            <a:r>
              <a:rPr lang="en-US" dirty="0"/>
              <a:t>For districts </a:t>
            </a:r>
            <a:r>
              <a:rPr lang="en-US" b="1" u="sng" dirty="0"/>
              <a:t>without</a:t>
            </a:r>
            <a:r>
              <a:rPr lang="en-US" dirty="0"/>
              <a:t> a summer school program:  DUE 6/30/20xx (or closest business day)</a:t>
            </a:r>
          </a:p>
          <a:p>
            <a:pPr marL="0" indent="0">
              <a:buNone/>
            </a:pPr>
            <a:endParaRPr lang="en-US" dirty="0"/>
          </a:p>
        </p:txBody>
      </p:sp>
      <p:sp>
        <p:nvSpPr>
          <p:cNvPr id="4" name="Title 3">
            <a:extLst>
              <a:ext uri="{FF2B5EF4-FFF2-40B4-BE49-F238E27FC236}">
                <a16:creationId xmlns:a16="http://schemas.microsoft.com/office/drawing/2014/main" id="{FAD98051-DAEB-421C-86CD-951478CF5C84}"/>
              </a:ext>
            </a:extLst>
          </p:cNvPr>
          <p:cNvSpPr>
            <a:spLocks noGrp="1"/>
          </p:cNvSpPr>
          <p:nvPr>
            <p:ph type="title"/>
          </p:nvPr>
        </p:nvSpPr>
        <p:spPr/>
        <p:txBody>
          <a:bodyPr/>
          <a:lstStyle/>
          <a:p>
            <a:r>
              <a:rPr lang="en-US" dirty="0"/>
              <a:t>Due Dates</a:t>
            </a:r>
          </a:p>
        </p:txBody>
      </p:sp>
      <p:sp>
        <p:nvSpPr>
          <p:cNvPr id="3" name="Slide Number Placeholder 2">
            <a:extLst>
              <a:ext uri="{FF2B5EF4-FFF2-40B4-BE49-F238E27FC236}">
                <a16:creationId xmlns:a16="http://schemas.microsoft.com/office/drawing/2014/main" id="{3687FE29-D8C1-4E45-8F39-CC048C76EACB}"/>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13</a:t>
            </a:fld>
            <a:endParaRPr lang="en-US" dirty="0"/>
          </a:p>
        </p:txBody>
      </p:sp>
    </p:spTree>
    <p:extLst>
      <p:ext uri="{BB962C8B-B14F-4D97-AF65-F5344CB8AC3E}">
        <p14:creationId xmlns:p14="http://schemas.microsoft.com/office/powerpoint/2010/main" val="338313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Graphic organizer of evaluation process cycle:&#10;1. Select MPOs&#10;2. Implement Strategies&#10;3. Collect Data&#10;4. Analyze Data&#10;5. Enter Data&#10;6. Reflect&#10;Emphasis arrow on &quot;Reflect.&quot;">
            <a:extLst>
              <a:ext uri="{FF2B5EF4-FFF2-40B4-BE49-F238E27FC236}">
                <a16:creationId xmlns:a16="http://schemas.microsoft.com/office/drawing/2014/main" id="{9BCCFC98-57A7-4335-A95A-0126B8871157}"/>
              </a:ext>
            </a:extLst>
          </p:cNvPr>
          <p:cNvGrpSpPr/>
          <p:nvPr/>
        </p:nvGrpSpPr>
        <p:grpSpPr>
          <a:xfrm>
            <a:off x="4075034" y="2975622"/>
            <a:ext cx="3273836" cy="3420152"/>
            <a:chOff x="4075034" y="2975622"/>
            <a:chExt cx="3273836" cy="3420152"/>
          </a:xfrm>
        </p:grpSpPr>
        <p:pic>
          <p:nvPicPr>
            <p:cNvPr id="4" name="Picture 3">
              <a:extLst>
                <a:ext uri="{FF2B5EF4-FFF2-40B4-BE49-F238E27FC236}">
                  <a16:creationId xmlns:a16="http://schemas.microsoft.com/office/drawing/2014/main" id="{6769444E-B02B-41EB-9717-360F15556B9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75034" y="2975622"/>
              <a:ext cx="3273836" cy="3420152"/>
            </a:xfrm>
            <a:prstGeom prst="rect">
              <a:avLst/>
            </a:prstGeom>
          </p:spPr>
        </p:pic>
        <p:sp>
          <p:nvSpPr>
            <p:cNvPr id="7" name="Arrow: Right 6">
              <a:extLst>
                <a:ext uri="{FF2B5EF4-FFF2-40B4-BE49-F238E27FC236}">
                  <a16:creationId xmlns:a16="http://schemas.microsoft.com/office/drawing/2014/main" id="{3507BA34-FF17-41C3-BAFB-BA2E955D47CB}"/>
                </a:ext>
                <a:ext uri="{C183D7F6-B498-43B3-948B-1728B52AA6E4}">
                  <adec:decorative xmlns:adec="http://schemas.microsoft.com/office/drawing/2017/decorative" val="1"/>
                </a:ext>
              </a:extLst>
            </p:cNvPr>
            <p:cNvSpPr/>
            <p:nvPr/>
          </p:nvSpPr>
          <p:spPr>
            <a:xfrm rot="12937778">
              <a:off x="4981708" y="4292541"/>
              <a:ext cx="677037" cy="40024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546E16C2-8CDE-496C-BD3D-FAD8C20C8192}"/>
              </a:ext>
            </a:extLst>
          </p:cNvPr>
          <p:cNvSpPr>
            <a:spLocks noGrp="1"/>
          </p:cNvSpPr>
          <p:nvPr>
            <p:ph type="ctrTitle"/>
          </p:nvPr>
        </p:nvSpPr>
        <p:spPr>
          <a:xfrm>
            <a:off x="297716" y="1552101"/>
            <a:ext cx="9144000" cy="1876899"/>
          </a:xfrm>
        </p:spPr>
        <p:txBody>
          <a:bodyPr/>
          <a:lstStyle/>
          <a:p>
            <a:r>
              <a:rPr lang="en-US" dirty="0"/>
              <a:t>Reflecting on </a:t>
            </a:r>
            <a:br>
              <a:rPr lang="en-US" dirty="0"/>
            </a:br>
            <a:r>
              <a:rPr lang="en-US" dirty="0"/>
              <a:t>Evaluation</a:t>
            </a:r>
          </a:p>
        </p:txBody>
      </p:sp>
      <p:sp>
        <p:nvSpPr>
          <p:cNvPr id="3" name="Slide Number Placeholder 2">
            <a:extLst>
              <a:ext uri="{FF2B5EF4-FFF2-40B4-BE49-F238E27FC236}">
                <a16:creationId xmlns:a16="http://schemas.microsoft.com/office/drawing/2014/main" id="{0834B93A-03DA-405F-A439-6930824C2179}"/>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14</a:t>
            </a:fld>
            <a:endParaRPr lang="en-US" dirty="0"/>
          </a:p>
        </p:txBody>
      </p:sp>
    </p:spTree>
    <p:extLst>
      <p:ext uri="{BB962C8B-B14F-4D97-AF65-F5344CB8AC3E}">
        <p14:creationId xmlns:p14="http://schemas.microsoft.com/office/powerpoint/2010/main" val="173229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4FD75C-3AB3-4761-A753-584DB7A2B4F2}"/>
              </a:ext>
            </a:extLst>
          </p:cNvPr>
          <p:cNvSpPr>
            <a:spLocks noGrp="1"/>
          </p:cNvSpPr>
          <p:nvPr>
            <p:ph idx="13"/>
          </p:nvPr>
        </p:nvSpPr>
        <p:spPr/>
        <p:txBody>
          <a:bodyPr/>
          <a:lstStyle/>
          <a:p>
            <a:pPr marL="0" indent="0">
              <a:buNone/>
            </a:pPr>
            <a:r>
              <a:rPr lang="en-US" dirty="0"/>
              <a:t>After the evaluation discuss the outcomes:</a:t>
            </a:r>
          </a:p>
          <a:p>
            <a:r>
              <a:rPr lang="en-US" dirty="0"/>
              <a:t>How many MPOs were met?</a:t>
            </a:r>
          </a:p>
          <a:p>
            <a:r>
              <a:rPr lang="en-US" dirty="0"/>
              <a:t>For those that weren’t,</a:t>
            </a:r>
          </a:p>
          <a:p>
            <a:pPr lvl="1"/>
            <a:r>
              <a:rPr lang="en-US" dirty="0"/>
              <a:t>What was the cause?</a:t>
            </a:r>
          </a:p>
          <a:p>
            <a:pPr lvl="1"/>
            <a:r>
              <a:rPr lang="en-US" dirty="0"/>
              <a:t>What other strategy could you try?</a:t>
            </a:r>
          </a:p>
        </p:txBody>
      </p:sp>
      <p:sp>
        <p:nvSpPr>
          <p:cNvPr id="3" name="Slide Number Placeholder 2">
            <a:extLst>
              <a:ext uri="{FF2B5EF4-FFF2-40B4-BE49-F238E27FC236}">
                <a16:creationId xmlns:a16="http://schemas.microsoft.com/office/drawing/2014/main" id="{27F813AE-F94D-4286-A947-2AD41DA48852}"/>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15</a:t>
            </a:fld>
            <a:endParaRPr lang="en-US" dirty="0"/>
          </a:p>
        </p:txBody>
      </p:sp>
      <p:sp>
        <p:nvSpPr>
          <p:cNvPr id="4" name="Title 3">
            <a:extLst>
              <a:ext uri="{FF2B5EF4-FFF2-40B4-BE49-F238E27FC236}">
                <a16:creationId xmlns:a16="http://schemas.microsoft.com/office/drawing/2014/main" id="{38D3E663-361A-4856-8026-FB169EBD46FB}"/>
              </a:ext>
            </a:extLst>
          </p:cNvPr>
          <p:cNvSpPr>
            <a:spLocks noGrp="1"/>
          </p:cNvSpPr>
          <p:nvPr>
            <p:ph type="title"/>
          </p:nvPr>
        </p:nvSpPr>
        <p:spPr/>
        <p:txBody>
          <a:bodyPr/>
          <a:lstStyle/>
          <a:p>
            <a:r>
              <a:rPr lang="en-US" dirty="0"/>
              <a:t>Making Decisions from Evaluation</a:t>
            </a:r>
          </a:p>
        </p:txBody>
      </p:sp>
    </p:spTree>
    <p:extLst>
      <p:ext uri="{BB962C8B-B14F-4D97-AF65-F5344CB8AC3E}">
        <p14:creationId xmlns:p14="http://schemas.microsoft.com/office/powerpoint/2010/main" val="408051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DCAD4-6137-4315-8099-F07EB65E5394}"/>
              </a:ext>
            </a:extLst>
          </p:cNvPr>
          <p:cNvSpPr>
            <a:spLocks noGrp="1"/>
          </p:cNvSpPr>
          <p:nvPr>
            <p:ph idx="13"/>
          </p:nvPr>
        </p:nvSpPr>
        <p:spPr/>
        <p:txBody>
          <a:bodyPr/>
          <a:lstStyle/>
          <a:p>
            <a:pPr marL="0" indent="0">
              <a:buNone/>
            </a:pPr>
            <a:r>
              <a:rPr lang="en-US" dirty="0"/>
              <a:t>Continuing Discussion:</a:t>
            </a:r>
          </a:p>
          <a:p>
            <a:r>
              <a:rPr lang="en-US" dirty="0"/>
              <a:t>What will you continue?</a:t>
            </a:r>
          </a:p>
          <a:p>
            <a:r>
              <a:rPr lang="en-US" dirty="0"/>
              <a:t>What changes, if any, will you make to your plan for next year (</a:t>
            </a:r>
            <a:r>
              <a:rPr lang="en-US" dirty="0" err="1"/>
              <a:t>CFSGA</a:t>
            </a:r>
            <a:r>
              <a:rPr lang="en-US" dirty="0"/>
              <a:t>)?</a:t>
            </a:r>
          </a:p>
          <a:p>
            <a:endParaRPr lang="en-US" dirty="0"/>
          </a:p>
        </p:txBody>
      </p:sp>
      <p:sp>
        <p:nvSpPr>
          <p:cNvPr id="3" name="Slide Number Placeholder 2">
            <a:extLst>
              <a:ext uri="{FF2B5EF4-FFF2-40B4-BE49-F238E27FC236}">
                <a16:creationId xmlns:a16="http://schemas.microsoft.com/office/drawing/2014/main" id="{664C5257-D401-4841-BBE5-F7DDD63CD396}"/>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16</a:t>
            </a:fld>
            <a:endParaRPr lang="en-US" dirty="0"/>
          </a:p>
        </p:txBody>
      </p:sp>
      <p:sp>
        <p:nvSpPr>
          <p:cNvPr id="4" name="Title 3">
            <a:extLst>
              <a:ext uri="{FF2B5EF4-FFF2-40B4-BE49-F238E27FC236}">
                <a16:creationId xmlns:a16="http://schemas.microsoft.com/office/drawing/2014/main" id="{2A2D2770-6739-46FC-B1B6-C100B48C8147}"/>
              </a:ext>
            </a:extLst>
          </p:cNvPr>
          <p:cNvSpPr>
            <a:spLocks noGrp="1"/>
          </p:cNvSpPr>
          <p:nvPr>
            <p:ph type="title"/>
          </p:nvPr>
        </p:nvSpPr>
        <p:spPr/>
        <p:txBody>
          <a:bodyPr/>
          <a:lstStyle/>
          <a:p>
            <a:r>
              <a:rPr lang="en-US" dirty="0"/>
              <a:t>Selecting MPOs for Next Year</a:t>
            </a:r>
          </a:p>
        </p:txBody>
      </p:sp>
    </p:spTree>
    <p:extLst>
      <p:ext uri="{BB962C8B-B14F-4D97-AF65-F5344CB8AC3E}">
        <p14:creationId xmlns:p14="http://schemas.microsoft.com/office/powerpoint/2010/main" val="346205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17</a:t>
            </a:fld>
            <a:endParaRPr lang="en-US" dirty="0"/>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914400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b="1" cap="none" dirty="0">
                <a:solidFill>
                  <a:srgbClr val="000000"/>
                </a:solidFill>
              </a:rPr>
              <a:t>Sarah Seamount </a:t>
            </a:r>
            <a:r>
              <a:rPr lang="en-US" cap="none" dirty="0">
                <a:solidFill>
                  <a:srgbClr val="000000"/>
                </a:solidFill>
              </a:rPr>
              <a:t>| Migrant Education Coordinator</a:t>
            </a:r>
          </a:p>
          <a:p>
            <a:pPr>
              <a:lnSpc>
                <a:spcPct val="110000"/>
              </a:lnSpc>
              <a:spcBef>
                <a:spcPts val="0"/>
              </a:spcBef>
            </a:pPr>
            <a:r>
              <a:rPr lang="en-US" cap="none" dirty="0">
                <a:solidFill>
                  <a:srgbClr val="000000"/>
                </a:solidFill>
              </a:rPr>
              <a:t>Idaho State Department of Education</a:t>
            </a:r>
          </a:p>
          <a:p>
            <a:pPr>
              <a:lnSpc>
                <a:spcPct val="110000"/>
              </a:lnSpc>
              <a:spcBef>
                <a:spcPts val="0"/>
              </a:spcBef>
            </a:pPr>
            <a:r>
              <a:rPr lang="en-US" cap="none" dirty="0">
                <a:solidFill>
                  <a:srgbClr val="000000"/>
                </a:solidFill>
              </a:rPr>
              <a:t>650 W State Street, Boise, ID 83702</a:t>
            </a:r>
          </a:p>
          <a:p>
            <a:pPr>
              <a:lnSpc>
                <a:spcPct val="110000"/>
              </a:lnSpc>
              <a:spcBef>
                <a:spcPts val="0"/>
              </a:spcBef>
            </a:pPr>
            <a:r>
              <a:rPr lang="en-US" cap="none" dirty="0">
                <a:solidFill>
                  <a:srgbClr val="000000"/>
                </a:solidFill>
              </a:rPr>
              <a:t>208.332.6958 (office) | 208.550.9851 (cell) </a:t>
            </a:r>
          </a:p>
          <a:p>
            <a:pPr>
              <a:lnSpc>
                <a:spcPct val="110000"/>
              </a:lnSpc>
              <a:spcBef>
                <a:spcPts val="0"/>
              </a:spcBef>
            </a:pPr>
            <a:r>
              <a:rPr lang="en-US" cap="none" dirty="0">
                <a:solidFill>
                  <a:schemeClr val="tx1">
                    <a:lumMod val="90000"/>
                    <a:lumOff val="10000"/>
                  </a:schemeClr>
                </a:solidFill>
                <a:hlinkClick r:id="rId2" tooltip="email address"/>
              </a:rPr>
              <a:t>sseamount@sde.idaho.gov</a:t>
            </a:r>
            <a:endParaRPr lang="en-US" cap="none" dirty="0">
              <a:solidFill>
                <a:schemeClr val="tx1">
                  <a:lumMod val="90000"/>
                  <a:lumOff val="10000"/>
                </a:schemeClr>
              </a:solidFill>
            </a:endParaRPr>
          </a:p>
          <a:p>
            <a:pPr>
              <a:lnSpc>
                <a:spcPct val="110000"/>
              </a:lnSpc>
              <a:spcBef>
                <a:spcPts val="0"/>
              </a:spcBef>
            </a:pPr>
            <a:r>
              <a:rPr lang="en-US" cap="none" dirty="0">
                <a:solidFill>
                  <a:schemeClr val="tx1">
                    <a:lumMod val="90000"/>
                    <a:lumOff val="10000"/>
                  </a:schemeClr>
                </a:solidFill>
                <a:hlinkClick r:id="rId3"/>
              </a:rPr>
              <a:t>https://www.sde.idaho.gov/federal-programs/migrant/index.html</a:t>
            </a:r>
            <a:r>
              <a:rPr lang="en-US" cap="none" dirty="0">
                <a:solidFill>
                  <a:schemeClr val="tx1">
                    <a:lumMod val="90000"/>
                    <a:lumOff val="10000"/>
                  </a:schemeClr>
                </a:solidFill>
              </a:rPr>
              <a:t> </a:t>
            </a: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0439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Graphic organizer of evaluation process cycle:&#10;1. Select MPOs&#10;2. Implement Strategies&#10;3. Collect Data&#10;4. Analyze Data&#10;5. Enter Data&#10;6. Reflect&#10;Arrows indicate &quot;Select MPOs&quot; and &quot;Implement Strategies&quot; are already done for 2020-2021.">
            <a:extLst>
              <a:ext uri="{FF2B5EF4-FFF2-40B4-BE49-F238E27FC236}">
                <a16:creationId xmlns:a16="http://schemas.microsoft.com/office/drawing/2014/main" id="{B8C1E82D-305C-419C-A30C-02B4AC76F51B}"/>
              </a:ext>
            </a:extLst>
          </p:cNvPr>
          <p:cNvGrpSpPr/>
          <p:nvPr/>
        </p:nvGrpSpPr>
        <p:grpSpPr>
          <a:xfrm>
            <a:off x="3140964" y="1176999"/>
            <a:ext cx="5143500" cy="5381625"/>
            <a:chOff x="3140964" y="1176999"/>
            <a:chExt cx="5143500" cy="5381625"/>
          </a:xfrm>
        </p:grpSpPr>
        <p:pic>
          <p:nvPicPr>
            <p:cNvPr id="2" name="Picture 1">
              <a:extLst>
                <a:ext uri="{FF2B5EF4-FFF2-40B4-BE49-F238E27FC236}">
                  <a16:creationId xmlns:a16="http://schemas.microsoft.com/office/drawing/2014/main" id="{DE42DE5F-288E-404B-BFB1-577BDCD22E3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40964" y="1176999"/>
              <a:ext cx="5143500" cy="5381625"/>
            </a:xfrm>
            <a:prstGeom prst="rect">
              <a:avLst/>
            </a:prstGeom>
          </p:spPr>
        </p:pic>
        <p:sp>
          <p:nvSpPr>
            <p:cNvPr id="8" name="TextBox 7">
              <a:extLst>
                <a:ext uri="{FF2B5EF4-FFF2-40B4-BE49-F238E27FC236}">
                  <a16:creationId xmlns:a16="http://schemas.microsoft.com/office/drawing/2014/main" id="{972DF367-E4EE-4B61-8CF6-1AEA2E8485AB}"/>
                </a:ext>
                <a:ext uri="{C183D7F6-B498-43B3-948B-1728B52AA6E4}">
                  <adec:decorative xmlns:adec="http://schemas.microsoft.com/office/drawing/2017/decorative" val="1"/>
                </a:ext>
              </a:extLst>
            </p:cNvPr>
            <p:cNvSpPr txBox="1"/>
            <p:nvPr/>
          </p:nvSpPr>
          <p:spPr>
            <a:xfrm>
              <a:off x="4489668" y="3867811"/>
              <a:ext cx="2404872" cy="923330"/>
            </a:xfrm>
            <a:prstGeom prst="rect">
              <a:avLst/>
            </a:prstGeom>
            <a:noFill/>
          </p:spPr>
          <p:txBody>
            <a:bodyPr wrap="square" rtlCol="0">
              <a:spAutoFit/>
            </a:bodyPr>
            <a:lstStyle/>
            <a:p>
              <a:pPr algn="ctr"/>
              <a:r>
                <a:rPr lang="en-US" dirty="0">
                  <a:solidFill>
                    <a:schemeClr val="accent6">
                      <a:lumMod val="75000"/>
                    </a:schemeClr>
                  </a:solidFill>
                </a:rPr>
                <a:t>Already done or in progress for </a:t>
              </a:r>
            </a:p>
            <a:p>
              <a:pPr algn="ctr"/>
              <a:r>
                <a:rPr lang="en-US" dirty="0">
                  <a:solidFill>
                    <a:schemeClr val="accent6">
                      <a:lumMod val="75000"/>
                    </a:schemeClr>
                  </a:solidFill>
                </a:rPr>
                <a:t>2020-2021</a:t>
              </a:r>
            </a:p>
          </p:txBody>
        </p:sp>
        <p:sp>
          <p:nvSpPr>
            <p:cNvPr id="4" name="Arrow: Right 3">
              <a:extLst>
                <a:ext uri="{FF2B5EF4-FFF2-40B4-BE49-F238E27FC236}">
                  <a16:creationId xmlns:a16="http://schemas.microsoft.com/office/drawing/2014/main" id="{3F5470FC-78A6-4EA9-A471-C9C963F8FC62}"/>
                </a:ext>
                <a:ext uri="{C183D7F6-B498-43B3-948B-1728B52AA6E4}">
                  <adec:decorative xmlns:adec="http://schemas.microsoft.com/office/drawing/2017/decorative" val="1"/>
                </a:ext>
              </a:extLst>
            </p:cNvPr>
            <p:cNvSpPr/>
            <p:nvPr/>
          </p:nvSpPr>
          <p:spPr>
            <a:xfrm rot="19952301">
              <a:off x="5657914" y="3177152"/>
              <a:ext cx="1118606" cy="55778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497D649-8808-4FA0-84B8-A6552079BA7A}"/>
                </a:ext>
                <a:ext uri="{C183D7F6-B498-43B3-948B-1728B52AA6E4}">
                  <adec:decorative xmlns:adec="http://schemas.microsoft.com/office/drawing/2017/decorative" val="1"/>
                </a:ext>
              </a:extLst>
            </p:cNvPr>
            <p:cNvSpPr/>
            <p:nvPr/>
          </p:nvSpPr>
          <p:spPr>
            <a:xfrm rot="16200000">
              <a:off x="5075859" y="2936197"/>
              <a:ext cx="1232492" cy="55778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0DB463AD-DA3F-41DC-B426-245DECC53733}"/>
              </a:ext>
            </a:extLst>
          </p:cNvPr>
          <p:cNvSpPr>
            <a:spLocks noGrp="1"/>
          </p:cNvSpPr>
          <p:nvPr>
            <p:ph type="title"/>
          </p:nvPr>
        </p:nvSpPr>
        <p:spPr/>
        <p:txBody>
          <a:bodyPr/>
          <a:lstStyle/>
          <a:p>
            <a:r>
              <a:rPr lang="en-US" dirty="0"/>
              <a:t>Evaluation Process</a:t>
            </a:r>
          </a:p>
        </p:txBody>
      </p:sp>
      <p:sp>
        <p:nvSpPr>
          <p:cNvPr id="3" name="Slide Number Placeholder 2">
            <a:extLst>
              <a:ext uri="{FF2B5EF4-FFF2-40B4-BE49-F238E27FC236}">
                <a16:creationId xmlns:a16="http://schemas.microsoft.com/office/drawing/2014/main" id="{169D5449-A1F6-430A-BC18-1DF05571FDF9}"/>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2</a:t>
            </a:fld>
            <a:endParaRPr lang="en-US" dirty="0"/>
          </a:p>
        </p:txBody>
      </p:sp>
    </p:spTree>
    <p:extLst>
      <p:ext uri="{BB962C8B-B14F-4D97-AF65-F5344CB8AC3E}">
        <p14:creationId xmlns:p14="http://schemas.microsoft.com/office/powerpoint/2010/main" val="400159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75C010-25F6-4FC3-9F5E-8964B333ED23}"/>
              </a:ext>
            </a:extLst>
          </p:cNvPr>
          <p:cNvSpPr>
            <a:spLocks noGrp="1"/>
          </p:cNvSpPr>
          <p:nvPr>
            <p:ph idx="13"/>
          </p:nvPr>
        </p:nvSpPr>
        <p:spPr>
          <a:xfrm>
            <a:off x="751112" y="1340124"/>
            <a:ext cx="10515600" cy="4521180"/>
          </a:xfrm>
        </p:spPr>
        <p:txBody>
          <a:bodyPr>
            <a:normAutofit fontScale="85000" lnSpcReduction="10000"/>
          </a:bodyPr>
          <a:lstStyle/>
          <a:p>
            <a:r>
              <a:rPr lang="en-US" dirty="0"/>
              <a:t>Measurable Program Outcomes:  measure how successful we are at meeting a goal, which came from a need identified in our Comprehensive Needs Assessment (CNA).  These include a set criteria or number that must be met in order to accomplish the MPO.</a:t>
            </a:r>
          </a:p>
          <a:p>
            <a:r>
              <a:rPr lang="en-US" dirty="0"/>
              <a:t>Strategies: are methods for working toward that goal.  There are many strategies (listed as examples) for each MPO.  Some will work to meet more than one MPO. You can come up with other strategies to meet these goals as well.</a:t>
            </a:r>
          </a:p>
        </p:txBody>
      </p:sp>
      <p:sp>
        <p:nvSpPr>
          <p:cNvPr id="3" name="Slide Number Placeholder 2">
            <a:extLst>
              <a:ext uri="{FF2B5EF4-FFF2-40B4-BE49-F238E27FC236}">
                <a16:creationId xmlns:a16="http://schemas.microsoft.com/office/drawing/2014/main" id="{CB851F20-23A2-4243-B1F0-DE2A8DE07ACF}"/>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3</a:t>
            </a:fld>
            <a:endParaRPr lang="en-US" dirty="0"/>
          </a:p>
        </p:txBody>
      </p:sp>
      <p:sp>
        <p:nvSpPr>
          <p:cNvPr id="4" name="Title 3">
            <a:extLst>
              <a:ext uri="{FF2B5EF4-FFF2-40B4-BE49-F238E27FC236}">
                <a16:creationId xmlns:a16="http://schemas.microsoft.com/office/drawing/2014/main" id="{80341601-5D12-4444-9977-DB2B490BE93E}"/>
              </a:ext>
            </a:extLst>
          </p:cNvPr>
          <p:cNvSpPr>
            <a:spLocks noGrp="1"/>
          </p:cNvSpPr>
          <p:nvPr>
            <p:ph type="title"/>
          </p:nvPr>
        </p:nvSpPr>
        <p:spPr/>
        <p:txBody>
          <a:bodyPr/>
          <a:lstStyle/>
          <a:p>
            <a:r>
              <a:rPr lang="en-US" dirty="0"/>
              <a:t>MPOs versus Strategies</a:t>
            </a:r>
          </a:p>
        </p:txBody>
      </p:sp>
    </p:spTree>
    <p:extLst>
      <p:ext uri="{BB962C8B-B14F-4D97-AF65-F5344CB8AC3E}">
        <p14:creationId xmlns:p14="http://schemas.microsoft.com/office/powerpoint/2010/main" val="82436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Graphic organizer of evaluation process cycle:&#10;1. Select MPOs&#10;2. Implement Strategies&#10;3. Collect Data&#10;4. Analyze Data&#10;5. Enter Data&#10;6. Reflect&#10;Emphasis arrow on &quot;Collect Data.&quot;">
            <a:extLst>
              <a:ext uri="{FF2B5EF4-FFF2-40B4-BE49-F238E27FC236}">
                <a16:creationId xmlns:a16="http://schemas.microsoft.com/office/drawing/2014/main" id="{52356BB5-3130-4E1C-B7C8-B6598427FAD9}"/>
              </a:ext>
            </a:extLst>
          </p:cNvPr>
          <p:cNvGrpSpPr/>
          <p:nvPr/>
        </p:nvGrpSpPr>
        <p:grpSpPr>
          <a:xfrm>
            <a:off x="4626864" y="2917652"/>
            <a:ext cx="3236214" cy="3386039"/>
            <a:chOff x="4626864" y="2917652"/>
            <a:chExt cx="3236214" cy="3386039"/>
          </a:xfrm>
        </p:grpSpPr>
        <p:pic>
          <p:nvPicPr>
            <p:cNvPr id="4" name="Picture 3">
              <a:extLst>
                <a:ext uri="{FF2B5EF4-FFF2-40B4-BE49-F238E27FC236}">
                  <a16:creationId xmlns:a16="http://schemas.microsoft.com/office/drawing/2014/main" id="{C529CEB9-37F9-4C58-8EE3-E636E1DB2C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26864" y="2917652"/>
              <a:ext cx="3236214" cy="3386039"/>
            </a:xfrm>
            <a:prstGeom prst="rect">
              <a:avLst/>
            </a:prstGeom>
            <a:ln w="19050">
              <a:solidFill>
                <a:srgbClr val="002060"/>
              </a:solidFill>
            </a:ln>
          </p:spPr>
        </p:pic>
        <p:sp>
          <p:nvSpPr>
            <p:cNvPr id="9" name="Arrow: Right 8">
              <a:extLst>
                <a:ext uri="{FF2B5EF4-FFF2-40B4-BE49-F238E27FC236}">
                  <a16:creationId xmlns:a16="http://schemas.microsoft.com/office/drawing/2014/main" id="{C9B99C12-4C17-4645-BFFF-D27F5EC49A46}"/>
                </a:ext>
                <a:ext uri="{C183D7F6-B498-43B3-948B-1728B52AA6E4}">
                  <adec:decorative xmlns:adec="http://schemas.microsoft.com/office/drawing/2017/decorative" val="1"/>
                </a:ext>
              </a:extLst>
            </p:cNvPr>
            <p:cNvSpPr/>
            <p:nvPr/>
          </p:nvSpPr>
          <p:spPr>
            <a:xfrm rot="1900473">
              <a:off x="6295001" y="4563141"/>
              <a:ext cx="677037" cy="40024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AC9E2ED7-E1A6-43BC-8145-9BEA62AAB065}"/>
              </a:ext>
            </a:extLst>
          </p:cNvPr>
          <p:cNvSpPr>
            <a:spLocks noGrp="1"/>
          </p:cNvSpPr>
          <p:nvPr>
            <p:ph type="ctrTitle"/>
          </p:nvPr>
        </p:nvSpPr>
        <p:spPr/>
        <p:txBody>
          <a:bodyPr/>
          <a:lstStyle/>
          <a:p>
            <a:r>
              <a:rPr lang="en-US" dirty="0"/>
              <a:t>Data Collection</a:t>
            </a:r>
          </a:p>
        </p:txBody>
      </p:sp>
      <p:sp>
        <p:nvSpPr>
          <p:cNvPr id="2" name="Slide Number Placeholder 1">
            <a:extLst>
              <a:ext uri="{FF2B5EF4-FFF2-40B4-BE49-F238E27FC236}">
                <a16:creationId xmlns:a16="http://schemas.microsoft.com/office/drawing/2014/main" id="{D50AFDB8-1CF3-4CC0-A22B-3D67A2857C13}"/>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4</a:t>
            </a:fld>
            <a:endParaRPr lang="en-US" dirty="0"/>
          </a:p>
        </p:txBody>
      </p:sp>
    </p:spTree>
    <p:extLst>
      <p:ext uri="{BB962C8B-B14F-4D97-AF65-F5344CB8AC3E}">
        <p14:creationId xmlns:p14="http://schemas.microsoft.com/office/powerpoint/2010/main" val="240763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5</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p:txBody>
          <a:bodyPr>
            <a:normAutofit lnSpcReduction="10000"/>
          </a:bodyPr>
          <a:lstStyle/>
          <a:p>
            <a:r>
              <a:rPr lang="en-US" dirty="0"/>
              <a:t>Parent Surveys</a:t>
            </a:r>
          </a:p>
          <a:p>
            <a:r>
              <a:rPr lang="en-US" dirty="0"/>
              <a:t>Student Surveys</a:t>
            </a:r>
          </a:p>
          <a:p>
            <a:r>
              <a:rPr lang="en-US" dirty="0"/>
              <a:t>Staff Surveys</a:t>
            </a:r>
          </a:p>
          <a:p>
            <a:r>
              <a:rPr lang="en-US" dirty="0"/>
              <a:t>Pre-Post test scores for Instructional Services</a:t>
            </a:r>
          </a:p>
          <a:p>
            <a:r>
              <a:rPr lang="en-US" dirty="0"/>
              <a:t>List of mentored students (and if they earned credits)</a:t>
            </a:r>
          </a:p>
          <a:p>
            <a:r>
              <a:rPr lang="en-US" dirty="0"/>
              <a:t>MSIS Services Report</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What Data to Collect</a:t>
            </a:r>
          </a:p>
        </p:txBody>
      </p:sp>
    </p:spTree>
    <p:extLst>
      <p:ext uri="{BB962C8B-B14F-4D97-AF65-F5344CB8AC3E}">
        <p14:creationId xmlns:p14="http://schemas.microsoft.com/office/powerpoint/2010/main" val="115295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3511A6-CAF2-4B3C-858E-4C6EC8319772}"/>
              </a:ext>
            </a:extLst>
          </p:cNvPr>
          <p:cNvSpPr txBox="1"/>
          <p:nvPr/>
        </p:nvSpPr>
        <p:spPr>
          <a:xfrm>
            <a:off x="1584960" y="5583291"/>
            <a:ext cx="9198864" cy="584775"/>
          </a:xfrm>
          <a:prstGeom prst="rect">
            <a:avLst/>
          </a:prstGeom>
          <a:noFill/>
        </p:spPr>
        <p:txBody>
          <a:bodyPr wrap="square" rtlCol="0">
            <a:spAutoFit/>
          </a:bodyPr>
          <a:lstStyle/>
          <a:p>
            <a:r>
              <a:rPr lang="en-US" sz="2400" dirty="0"/>
              <a:t>Keep MPO Data in </a:t>
            </a:r>
            <a:r>
              <a:rPr lang="en-US" sz="3200" dirty="0">
                <a:latin typeface="Algerian" panose="04020705040A02060702" pitchFamily="82" charset="0"/>
              </a:rPr>
              <a:t>1</a:t>
            </a:r>
            <a:r>
              <a:rPr lang="en-US" sz="2400" dirty="0"/>
              <a:t> place, but with at least </a:t>
            </a:r>
            <a:r>
              <a:rPr lang="en-US" sz="3200" dirty="0">
                <a:latin typeface="Algerian" panose="04020705040A02060702" pitchFamily="82" charset="0"/>
              </a:rPr>
              <a:t>2</a:t>
            </a:r>
            <a:r>
              <a:rPr lang="en-US" sz="2400" dirty="0"/>
              <a:t> who know where it is!</a:t>
            </a:r>
          </a:p>
        </p:txBody>
      </p:sp>
      <p:pic>
        <p:nvPicPr>
          <p:cNvPr id="8" name="Content Placeholder 7" descr="Graphic of a binder">
            <a:extLst>
              <a:ext uri="{FF2B5EF4-FFF2-40B4-BE49-F238E27FC236}">
                <a16:creationId xmlns:a16="http://schemas.microsoft.com/office/drawing/2014/main" id="{39BCC77A-6FAB-4CA2-9FFE-F99BC2AFCFE4}"/>
              </a:ext>
            </a:extLst>
          </p:cNvPr>
          <p:cNvPicPr>
            <a:picLocks noGrp="1" noChangeAspect="1"/>
          </p:cNvPicPr>
          <p:nvPr>
            <p:ph sz="half" idx="2"/>
          </p:nvPr>
        </p:nvPicPr>
        <p:blipFill>
          <a:blip r:embed="rId2"/>
          <a:stretch>
            <a:fillRect/>
          </a:stretch>
        </p:blipFill>
        <p:spPr>
          <a:xfrm>
            <a:off x="6708648" y="2209983"/>
            <a:ext cx="4876800" cy="2714625"/>
          </a:xfrm>
          <a:prstGeom prst="rect">
            <a:avLst/>
          </a:prstGeom>
        </p:spPr>
      </p:pic>
      <p:sp>
        <p:nvSpPr>
          <p:cNvPr id="10" name="TextBox 9">
            <a:extLst>
              <a:ext uri="{FF2B5EF4-FFF2-40B4-BE49-F238E27FC236}">
                <a16:creationId xmlns:a16="http://schemas.microsoft.com/office/drawing/2014/main" id="{ABE0CCC4-504D-4F05-A666-6A7EE2E2B87A}"/>
              </a:ext>
            </a:extLst>
          </p:cNvPr>
          <p:cNvSpPr txBox="1"/>
          <p:nvPr/>
        </p:nvSpPr>
        <p:spPr>
          <a:xfrm>
            <a:off x="5248656" y="3172968"/>
            <a:ext cx="1075944" cy="769441"/>
          </a:xfrm>
          <a:prstGeom prst="rect">
            <a:avLst/>
          </a:prstGeom>
          <a:noFill/>
        </p:spPr>
        <p:txBody>
          <a:bodyPr wrap="square" rtlCol="0">
            <a:spAutoFit/>
          </a:bodyPr>
          <a:lstStyle/>
          <a:p>
            <a:r>
              <a:rPr lang="en-US" sz="4400" dirty="0">
                <a:latin typeface="Algerian" panose="04020705040A02060702" pitchFamily="82" charset="0"/>
              </a:rPr>
              <a:t>OR</a:t>
            </a:r>
          </a:p>
        </p:txBody>
      </p:sp>
      <p:pic>
        <p:nvPicPr>
          <p:cNvPr id="7" name="Content Placeholder 6" descr="Graphic of computer">
            <a:extLst>
              <a:ext uri="{FF2B5EF4-FFF2-40B4-BE49-F238E27FC236}">
                <a16:creationId xmlns:a16="http://schemas.microsoft.com/office/drawing/2014/main" id="{EA1B7D03-1DF7-41EE-A400-CFD03E52C0A4}"/>
              </a:ext>
            </a:extLst>
          </p:cNvPr>
          <p:cNvPicPr>
            <a:picLocks noGrp="1" noChangeAspect="1"/>
          </p:cNvPicPr>
          <p:nvPr>
            <p:ph sz="half" idx="1"/>
          </p:nvPr>
        </p:nvPicPr>
        <p:blipFill>
          <a:blip r:embed="rId3"/>
          <a:stretch>
            <a:fillRect/>
          </a:stretch>
        </p:blipFill>
        <p:spPr>
          <a:xfrm>
            <a:off x="826008" y="1804797"/>
            <a:ext cx="3968496" cy="3248406"/>
          </a:xfrm>
          <a:prstGeom prst="rect">
            <a:avLst/>
          </a:prstGeom>
        </p:spPr>
      </p:pic>
      <p:sp>
        <p:nvSpPr>
          <p:cNvPr id="4" name="Title 3">
            <a:extLst>
              <a:ext uri="{FF2B5EF4-FFF2-40B4-BE49-F238E27FC236}">
                <a16:creationId xmlns:a16="http://schemas.microsoft.com/office/drawing/2014/main" id="{C13BC185-3CDD-42CE-B71D-65DD5DE299D1}"/>
              </a:ext>
            </a:extLst>
          </p:cNvPr>
          <p:cNvSpPr>
            <a:spLocks noGrp="1"/>
          </p:cNvSpPr>
          <p:nvPr>
            <p:ph type="title"/>
          </p:nvPr>
        </p:nvSpPr>
        <p:spPr/>
        <p:txBody>
          <a:bodyPr/>
          <a:lstStyle/>
          <a:p>
            <a:r>
              <a:rPr lang="en-US" dirty="0"/>
              <a:t>How to Store Data</a:t>
            </a:r>
          </a:p>
        </p:txBody>
      </p:sp>
      <p:sp>
        <p:nvSpPr>
          <p:cNvPr id="3" name="Slide Number Placeholder 2">
            <a:extLst>
              <a:ext uri="{FF2B5EF4-FFF2-40B4-BE49-F238E27FC236}">
                <a16:creationId xmlns:a16="http://schemas.microsoft.com/office/drawing/2014/main" id="{5E4320C4-8A4F-42ED-96C5-E79F0B8E0A1E}"/>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6</a:t>
            </a:fld>
            <a:endParaRPr lang="en-US" dirty="0"/>
          </a:p>
        </p:txBody>
      </p:sp>
    </p:spTree>
    <p:extLst>
      <p:ext uri="{BB962C8B-B14F-4D97-AF65-F5344CB8AC3E}">
        <p14:creationId xmlns:p14="http://schemas.microsoft.com/office/powerpoint/2010/main" val="45606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Graphic organizer of evaluation process cycle:&#10;1. Select MPOs&#10;2. Implement Strategies&#10;3. Collect Data&#10;4. Analyze Data&#10;5. Enter Data&#10;6. Reflect&#10;Emphasis arrow on &quot;Analyze Data.&quot;">
            <a:extLst>
              <a:ext uri="{FF2B5EF4-FFF2-40B4-BE49-F238E27FC236}">
                <a16:creationId xmlns:a16="http://schemas.microsoft.com/office/drawing/2014/main" id="{55919B82-2016-40B0-A4AA-63BF96875AA5}"/>
              </a:ext>
            </a:extLst>
          </p:cNvPr>
          <p:cNvGrpSpPr/>
          <p:nvPr/>
        </p:nvGrpSpPr>
        <p:grpSpPr>
          <a:xfrm>
            <a:off x="4459082" y="2975622"/>
            <a:ext cx="3273836" cy="3420152"/>
            <a:chOff x="4459082" y="2975622"/>
            <a:chExt cx="3273836" cy="3420152"/>
          </a:xfrm>
        </p:grpSpPr>
        <p:pic>
          <p:nvPicPr>
            <p:cNvPr id="4" name="Picture 3">
              <a:extLst>
                <a:ext uri="{FF2B5EF4-FFF2-40B4-BE49-F238E27FC236}">
                  <a16:creationId xmlns:a16="http://schemas.microsoft.com/office/drawing/2014/main" id="{D0BB27A4-D1BF-48EB-A28C-8B1F695797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59082" y="2975622"/>
              <a:ext cx="3273836" cy="3420152"/>
            </a:xfrm>
            <a:prstGeom prst="rect">
              <a:avLst/>
            </a:prstGeom>
          </p:spPr>
        </p:pic>
        <p:sp>
          <p:nvSpPr>
            <p:cNvPr id="8" name="Arrow: Right 7">
              <a:extLst>
                <a:ext uri="{FF2B5EF4-FFF2-40B4-BE49-F238E27FC236}">
                  <a16:creationId xmlns:a16="http://schemas.microsoft.com/office/drawing/2014/main" id="{8542C1C6-516F-468B-9F47-E03668180869}"/>
                </a:ext>
                <a:ext uri="{C183D7F6-B498-43B3-948B-1728B52AA6E4}">
                  <adec:decorative xmlns:adec="http://schemas.microsoft.com/office/drawing/2017/decorative" val="1"/>
                </a:ext>
              </a:extLst>
            </p:cNvPr>
            <p:cNvSpPr/>
            <p:nvPr/>
          </p:nvSpPr>
          <p:spPr>
            <a:xfrm rot="5400000">
              <a:off x="5730049" y="4888104"/>
              <a:ext cx="677037" cy="40024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B16706FE-3ECF-4908-BA79-98D83B12302E}"/>
              </a:ext>
            </a:extLst>
          </p:cNvPr>
          <p:cNvSpPr>
            <a:spLocks noGrp="1"/>
          </p:cNvSpPr>
          <p:nvPr>
            <p:ph type="ctrTitle"/>
          </p:nvPr>
        </p:nvSpPr>
        <p:spPr>
          <a:xfrm>
            <a:off x="206276" y="1639839"/>
            <a:ext cx="9144000" cy="1876899"/>
          </a:xfrm>
        </p:spPr>
        <p:txBody>
          <a:bodyPr/>
          <a:lstStyle/>
          <a:p>
            <a:r>
              <a:rPr lang="en-US" dirty="0"/>
              <a:t>Data Analysis</a:t>
            </a:r>
          </a:p>
        </p:txBody>
      </p:sp>
      <p:sp>
        <p:nvSpPr>
          <p:cNvPr id="2" name="Slide Number Placeholder 1">
            <a:extLst>
              <a:ext uri="{FF2B5EF4-FFF2-40B4-BE49-F238E27FC236}">
                <a16:creationId xmlns:a16="http://schemas.microsoft.com/office/drawing/2014/main" id="{9B0DA13E-2F5E-4F85-B527-6614335D94F4}"/>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7</a:t>
            </a:fld>
            <a:endParaRPr lang="en-US" dirty="0"/>
          </a:p>
        </p:txBody>
      </p:sp>
    </p:spTree>
    <p:extLst>
      <p:ext uri="{BB962C8B-B14F-4D97-AF65-F5344CB8AC3E}">
        <p14:creationId xmlns:p14="http://schemas.microsoft.com/office/powerpoint/2010/main" val="344325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0D96D5-0BED-436A-8D89-02B9832BDD44}"/>
              </a:ext>
            </a:extLst>
          </p:cNvPr>
          <p:cNvSpPr>
            <a:spLocks noGrp="1"/>
          </p:cNvSpPr>
          <p:nvPr>
            <p:ph idx="13"/>
          </p:nvPr>
        </p:nvSpPr>
        <p:spPr/>
        <p:txBody>
          <a:bodyPr>
            <a:normAutofit lnSpcReduction="10000"/>
          </a:bodyPr>
          <a:lstStyle/>
          <a:p>
            <a:pPr marL="0" indent="0">
              <a:buNone/>
            </a:pPr>
            <a:r>
              <a:rPr lang="en-US" dirty="0"/>
              <a:t>Before entering data in MSIS, and depending on which MPOs you are reporting for:</a:t>
            </a:r>
          </a:p>
          <a:p>
            <a:r>
              <a:rPr lang="en-US" dirty="0"/>
              <a:t>Tally parent, student, and staff surveys</a:t>
            </a:r>
          </a:p>
          <a:p>
            <a:r>
              <a:rPr lang="en-US" dirty="0"/>
              <a:t>Calculate % of students showing gains</a:t>
            </a:r>
          </a:p>
          <a:p>
            <a:r>
              <a:rPr lang="en-US" dirty="0"/>
              <a:t>Calculate % of mentored students earning credits</a:t>
            </a:r>
          </a:p>
          <a:p>
            <a:r>
              <a:rPr lang="en-US" dirty="0"/>
              <a:t>Run MSIS Services report</a:t>
            </a:r>
          </a:p>
        </p:txBody>
      </p:sp>
      <p:sp>
        <p:nvSpPr>
          <p:cNvPr id="3" name="Slide Number Placeholder 2">
            <a:extLst>
              <a:ext uri="{FF2B5EF4-FFF2-40B4-BE49-F238E27FC236}">
                <a16:creationId xmlns:a16="http://schemas.microsoft.com/office/drawing/2014/main" id="{7209ED87-A221-4BDF-8D05-75E81287430B}"/>
              </a:ext>
            </a:extLst>
          </p:cNvPr>
          <p:cNvSpPr>
            <a:spLocks noGrp="1"/>
          </p:cNvSpPr>
          <p:nvPr>
            <p:ph type="sldNum" sz="quarter" idx="12"/>
          </p:nvPr>
        </p:nvSpPr>
        <p:spPr/>
        <p:txBody>
          <a:bodyPr/>
          <a:lstStyle/>
          <a:p>
            <a:r>
              <a:rPr lang="en-US" dirty="0"/>
              <a:t> Completing MPO Evaluation in MSIS| </a:t>
            </a:r>
            <a:fld id="{C26AAFF7-C4D7-4A72-B8FA-A17532192431}" type="slidenum">
              <a:rPr lang="en-US" smtClean="0"/>
              <a:pPr/>
              <a:t>8</a:t>
            </a:fld>
            <a:endParaRPr lang="en-US" dirty="0"/>
          </a:p>
        </p:txBody>
      </p:sp>
      <p:sp>
        <p:nvSpPr>
          <p:cNvPr id="4" name="Title 3">
            <a:extLst>
              <a:ext uri="{FF2B5EF4-FFF2-40B4-BE49-F238E27FC236}">
                <a16:creationId xmlns:a16="http://schemas.microsoft.com/office/drawing/2014/main" id="{5A3E6EC3-6BA1-4FC3-B861-947C5FC680EA}"/>
              </a:ext>
            </a:extLst>
          </p:cNvPr>
          <p:cNvSpPr>
            <a:spLocks noGrp="1"/>
          </p:cNvSpPr>
          <p:nvPr>
            <p:ph type="title"/>
          </p:nvPr>
        </p:nvSpPr>
        <p:spPr/>
        <p:txBody>
          <a:bodyPr/>
          <a:lstStyle/>
          <a:p>
            <a:r>
              <a:rPr lang="en-US" dirty="0"/>
              <a:t>Tallies, Summaries, Reports</a:t>
            </a:r>
          </a:p>
        </p:txBody>
      </p:sp>
    </p:spTree>
    <p:extLst>
      <p:ext uri="{BB962C8B-B14F-4D97-AF65-F5344CB8AC3E}">
        <p14:creationId xmlns:p14="http://schemas.microsoft.com/office/powerpoint/2010/main" val="1259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53D489-5254-409F-AB04-061EE5570C13}"/>
              </a:ext>
            </a:extLst>
          </p:cNvPr>
          <p:cNvSpPr>
            <a:spLocks noGrp="1"/>
          </p:cNvSpPr>
          <p:nvPr>
            <p:ph idx="13"/>
          </p:nvPr>
        </p:nvSpPr>
        <p:spPr/>
        <p:txBody>
          <a:bodyPr>
            <a:normAutofit/>
          </a:bodyPr>
          <a:lstStyle/>
          <a:p>
            <a:r>
              <a:rPr lang="en-US" dirty="0"/>
              <a:t>Idaho is doing an outside evaluation this year.</a:t>
            </a:r>
          </a:p>
          <a:p>
            <a:r>
              <a:rPr lang="en-US" dirty="0"/>
              <a:t>Much of the data needed will be taken from MSIS.</a:t>
            </a:r>
          </a:p>
          <a:p>
            <a:r>
              <a:rPr lang="en-US" dirty="0"/>
              <a:t>From districts we only need Surveys</a:t>
            </a:r>
          </a:p>
          <a:p>
            <a:pPr marL="457200" lvl="1" indent="0">
              <a:buNone/>
            </a:pPr>
            <a:r>
              <a:rPr lang="en-US" dirty="0"/>
              <a:t>Please scan all surveys and upload to the SFTP.</a:t>
            </a:r>
          </a:p>
          <a:p>
            <a:pPr marL="457200" lvl="1" indent="0">
              <a:buNone/>
            </a:pPr>
            <a:r>
              <a:rPr lang="en-US" dirty="0"/>
              <a:t>File name:  </a:t>
            </a:r>
            <a:r>
              <a:rPr lang="en-US" dirty="0" err="1"/>
              <a:t>DistrictName</a:t>
            </a:r>
            <a:r>
              <a:rPr lang="en-US" dirty="0"/>
              <a:t> Surveys (e.g. Aberdeen Surveys)</a:t>
            </a:r>
          </a:p>
        </p:txBody>
      </p:sp>
      <p:sp>
        <p:nvSpPr>
          <p:cNvPr id="3" name="Slide Number Placeholder 2">
            <a:extLst>
              <a:ext uri="{FF2B5EF4-FFF2-40B4-BE49-F238E27FC236}">
                <a16:creationId xmlns:a16="http://schemas.microsoft.com/office/drawing/2014/main" id="{38482895-8A9E-4F5F-9D0A-C48B44F2A6E7}"/>
              </a:ext>
            </a:extLst>
          </p:cNvPr>
          <p:cNvSpPr>
            <a:spLocks noGrp="1"/>
          </p:cNvSpPr>
          <p:nvPr>
            <p:ph type="sldNum" sz="quarter" idx="12"/>
          </p:nvPr>
        </p:nvSpPr>
        <p:spPr/>
        <p:txBody>
          <a:bodyPr/>
          <a:lstStyle/>
          <a:p>
            <a:r>
              <a:rPr lang="en-US"/>
              <a:t> Completing MPO Evaluation in MSIS| </a:t>
            </a:r>
            <a:fld id="{C26AAFF7-C4D7-4A72-B8FA-A17532192431}" type="slidenum">
              <a:rPr lang="en-US" smtClean="0"/>
              <a:pPr/>
              <a:t>9</a:t>
            </a:fld>
            <a:endParaRPr lang="en-US" dirty="0"/>
          </a:p>
        </p:txBody>
      </p:sp>
      <p:sp>
        <p:nvSpPr>
          <p:cNvPr id="4" name="Title 3">
            <a:extLst>
              <a:ext uri="{FF2B5EF4-FFF2-40B4-BE49-F238E27FC236}">
                <a16:creationId xmlns:a16="http://schemas.microsoft.com/office/drawing/2014/main" id="{33233652-4D0A-44A2-AF43-2E3DD9B65FA5}"/>
              </a:ext>
            </a:extLst>
          </p:cNvPr>
          <p:cNvSpPr>
            <a:spLocks noGrp="1"/>
          </p:cNvSpPr>
          <p:nvPr>
            <p:ph type="title"/>
          </p:nvPr>
        </p:nvSpPr>
        <p:spPr/>
        <p:txBody>
          <a:bodyPr/>
          <a:lstStyle/>
          <a:p>
            <a:r>
              <a:rPr lang="en-US" dirty="0"/>
              <a:t>For 2020-2021 Only</a:t>
            </a:r>
          </a:p>
        </p:txBody>
      </p:sp>
    </p:spTree>
    <p:extLst>
      <p:ext uri="{BB962C8B-B14F-4D97-AF65-F5344CB8AC3E}">
        <p14:creationId xmlns:p14="http://schemas.microsoft.com/office/powerpoint/2010/main" val="3774913568"/>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15707</TotalTime>
  <Words>631</Words>
  <Application>Microsoft Office PowerPoint</Application>
  <PresentationFormat>Widescreen</PresentationFormat>
  <Paragraphs>86</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Calibri</vt:lpstr>
      <vt:lpstr>Calibri Light</vt:lpstr>
      <vt:lpstr>Cambria</vt:lpstr>
      <vt:lpstr>Open Sans</vt:lpstr>
      <vt:lpstr>Open Sans Light</vt:lpstr>
      <vt:lpstr>Open Sans Semibold</vt:lpstr>
      <vt:lpstr>1_Office Theme</vt:lpstr>
      <vt:lpstr>Completing MPO Evaluation In MSIS</vt:lpstr>
      <vt:lpstr>Evaluation Process</vt:lpstr>
      <vt:lpstr>MPOs versus Strategies</vt:lpstr>
      <vt:lpstr>Data Collection</vt:lpstr>
      <vt:lpstr>What Data to Collect</vt:lpstr>
      <vt:lpstr>How to Store Data</vt:lpstr>
      <vt:lpstr>Data Analysis</vt:lpstr>
      <vt:lpstr>Tallies, Summaries, Reports</vt:lpstr>
      <vt:lpstr>For 2020-2021 Only</vt:lpstr>
      <vt:lpstr>Entering Data</vt:lpstr>
      <vt:lpstr>Data Collection 2020-2021</vt:lpstr>
      <vt:lpstr>Entering Data and Using Comments</vt:lpstr>
      <vt:lpstr>Due Dates</vt:lpstr>
      <vt:lpstr>Reflecting on  Evaluation</vt:lpstr>
      <vt:lpstr>Making Decisions from Evaluation</vt:lpstr>
      <vt:lpstr>Selecting MPOs for Next Year</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Brad Starks</cp:lastModifiedBy>
  <cp:revision>289</cp:revision>
  <cp:lastPrinted>2019-09-24T19:52:16Z</cp:lastPrinted>
  <dcterms:created xsi:type="dcterms:W3CDTF">2014-05-22T16:02:36Z</dcterms:created>
  <dcterms:modified xsi:type="dcterms:W3CDTF">2021-04-19T16:02:36Z</dcterms:modified>
</cp:coreProperties>
</file>