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20"/>
  </p:notesMasterIdLst>
  <p:sldIdLst>
    <p:sldId id="256" r:id="rId2"/>
    <p:sldId id="257" r:id="rId3"/>
    <p:sldId id="270" r:id="rId4"/>
    <p:sldId id="281" r:id="rId5"/>
    <p:sldId id="282" r:id="rId6"/>
    <p:sldId id="283" r:id="rId7"/>
    <p:sldId id="271" r:id="rId8"/>
    <p:sldId id="273" r:id="rId9"/>
    <p:sldId id="272" r:id="rId10"/>
    <p:sldId id="288" r:id="rId11"/>
    <p:sldId id="284" r:id="rId12"/>
    <p:sldId id="285" r:id="rId13"/>
    <p:sldId id="286" r:id="rId14"/>
    <p:sldId id="287" r:id="rId15"/>
    <p:sldId id="290" r:id="rId16"/>
    <p:sldId id="289" r:id="rId17"/>
    <p:sldId id="291" r:id="rId18"/>
    <p:sldId id="280"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6486" autoAdjust="0"/>
  </p:normalViewPr>
  <p:slideViewPr>
    <p:cSldViewPr snapToGrid="0">
      <p:cViewPr varScale="1">
        <p:scale>
          <a:sx n="78" d="100"/>
          <a:sy n="78" d="100"/>
        </p:scale>
        <p:origin x="10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4/1/2022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Procedure:</a:t>
            </a:r>
          </a:p>
          <a:p>
            <a:r>
              <a:rPr lang="en-US" sz="1200" b="1" kern="1200" dirty="0">
                <a:solidFill>
                  <a:schemeClr val="tx1"/>
                </a:solidFill>
                <a:effectLst/>
                <a:latin typeface="+mn-lt"/>
                <a:ea typeface="+mn-ea"/>
                <a:cs typeface="+mn-cs"/>
              </a:rPr>
              <a:t>The _______________ District identifies and serves whose migrant eligibility has ended according to ESSA as amended by ESSA and using Idaho MEP guidance: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 does it?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Migrant Liaison reviews students whose eligibility has ended and will bring the student to the monthly Migrant meeting.  In attendance at the meeting will be the Federal Programs Director, the migrant liaison, and the regional coordinator.</a:t>
            </a:r>
          </a:p>
          <a:p>
            <a:r>
              <a:rPr lang="en-US" sz="1200" b="1" kern="1200" dirty="0">
                <a:solidFill>
                  <a:schemeClr val="tx1"/>
                </a:solidFill>
                <a:effectLst/>
                <a:latin typeface="+mn-lt"/>
                <a:ea typeface="+mn-ea"/>
                <a:cs typeface="+mn-cs"/>
              </a:rPr>
              <a:t>When does it happen?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monthly meeting students whose eligibility will end in the coming month will be considered.  It will be the responsibility of the Migrant Liaison to bring the names and information about the students’ progress to be reviewed.</a:t>
            </a:r>
          </a:p>
          <a:p>
            <a:r>
              <a:rPr lang="en-US" sz="1200" b="1" kern="1200" dirty="0">
                <a:solidFill>
                  <a:schemeClr val="tx1"/>
                </a:solidFill>
                <a:effectLst/>
                <a:latin typeface="+mn-lt"/>
                <a:ea typeface="+mn-ea"/>
                <a:cs typeface="+mn-cs"/>
              </a:rPr>
              <a:t>How is this completed?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Migrant Liaison will review the MSIS worksheet and Idaho MEP guidance to determine who should be brought to the meeting.  She will collect information about student needs based on the criteria below and what services are available from other programs to meet student needs.</a:t>
            </a:r>
          </a:p>
          <a:p>
            <a:r>
              <a:rPr lang="en-US" sz="1200" b="1" kern="1200" dirty="0">
                <a:solidFill>
                  <a:schemeClr val="tx1"/>
                </a:solidFill>
                <a:effectLst/>
                <a:latin typeface="+mn-lt"/>
                <a:ea typeface="+mn-ea"/>
                <a:cs typeface="+mn-cs"/>
              </a:rPr>
              <a:t>What criteria are used?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committee will refer to the Education Program Continuation of Services (COS) guidance.  They will consider grades, attendance, behavior, and teacher feedback.  They will also determine if other programs can meet student needs.  During the meeting, the team will determine if the student will continue to receive services and if so, if the child meets the requirements of Category 1, Category 2, or category 3.  </a:t>
            </a:r>
          </a:p>
          <a:p>
            <a:r>
              <a:rPr lang="en-US" sz="1200" b="1" kern="1200" dirty="0">
                <a:solidFill>
                  <a:schemeClr val="tx1"/>
                </a:solidFill>
                <a:effectLst/>
                <a:latin typeface="+mn-lt"/>
                <a:ea typeface="+mn-ea"/>
                <a:cs typeface="+mn-cs"/>
              </a:rPr>
              <a:t>How is it ensured that students will receive services if determined to be eligible for COS?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Liaisons will keep a list of the students being monitored for the duration of their COS status and will ensure that services are provided.  Some examples: if summer services are needed, they will invite these children to summer school; or case manager rosters will include these students if secondary support is needed, etc.</a:t>
            </a:r>
          </a:p>
          <a:p>
            <a:r>
              <a:rPr lang="en-US" sz="1200" b="1" kern="1200" dirty="0">
                <a:solidFill>
                  <a:schemeClr val="tx1"/>
                </a:solidFill>
                <a:effectLst/>
                <a:latin typeface="+mn-lt"/>
                <a:ea typeface="+mn-ea"/>
                <a:cs typeface="+mn-cs"/>
              </a:rPr>
              <a:t>Do students in Category 3 get looked at again after the first of the year?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year in the fall, the liaisons will bring the names of the Category 3 students back to the committee to determine if they are eligible for an additional year of service.  If services are no longer needed, the liaison will change the End of Status date in MSIS for the student.</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8</a:t>
            </a:fld>
            <a:endParaRPr lang="en-US" dirty="0"/>
          </a:p>
        </p:txBody>
      </p:sp>
    </p:spTree>
    <p:extLst>
      <p:ext uri="{BB962C8B-B14F-4D97-AF65-F5344CB8AC3E}">
        <p14:creationId xmlns:p14="http://schemas.microsoft.com/office/powerpoint/2010/main" val="965232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COS Determinations|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COS Determinations|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COS Determinations|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COS Determinations|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COS Determinations|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COS Determinations|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de.idaho.gov/federal-programs/migrant/index.html" TargetMode="External"/><Relationship Id="rId2" Type="http://schemas.openxmlformats.org/officeDocument/2006/relationships/hyperlink" Target="mailto:tscurtu@sde.idaho.gov" TargetMode="Externa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hyperlink" Target="mailto:sseamount@sde.idaho.gov" TargetMode="External"/><Relationship Id="rId4" Type="http://schemas.openxmlformats.org/officeDocument/2006/relationships/hyperlink" Target="mailto:jlara@sde.idaho.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4/1/2022</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97310" y="3418117"/>
            <a:ext cx="9144000" cy="473898"/>
          </a:xfrm>
        </p:spPr>
        <p:txBody>
          <a:bodyPr/>
          <a:lstStyle/>
          <a:p>
            <a:r>
              <a:rPr lang="en-US" dirty="0"/>
              <a:t>Mini-Training March 2022</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a:xfrm>
            <a:off x="97310" y="1552101"/>
            <a:ext cx="9144000" cy="1876899"/>
          </a:xfrm>
        </p:spPr>
        <p:txBody>
          <a:bodyPr/>
          <a:lstStyle/>
          <a:p>
            <a:r>
              <a:rPr lang="en-US" dirty="0"/>
              <a:t>Continuation of Services Determinations</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62693-53C3-44CB-ABD9-54B57DE2E236}"/>
              </a:ext>
            </a:extLst>
          </p:cNvPr>
          <p:cNvSpPr>
            <a:spLocks noGrp="1"/>
          </p:cNvSpPr>
          <p:nvPr>
            <p:ph type="sldNum" sz="quarter" idx="12"/>
          </p:nvPr>
        </p:nvSpPr>
        <p:spPr/>
        <p:txBody>
          <a:bodyPr/>
          <a:lstStyle/>
          <a:p>
            <a:r>
              <a:rPr lang="en-US" dirty="0"/>
              <a:t>COS Determinations| </a:t>
            </a:r>
            <a:fld id="{C26AAFF7-C4D7-4A72-B8FA-A17532192431}" type="slidenum">
              <a:rPr lang="en-US" smtClean="0"/>
              <a:pPr/>
              <a:t>10</a:t>
            </a:fld>
            <a:endParaRPr lang="en-US" dirty="0"/>
          </a:p>
        </p:txBody>
      </p:sp>
      <p:pic>
        <p:nvPicPr>
          <p:cNvPr id="8" name="Picture 7" descr="Screenshot of the contents of the Continuation of Services Worksheet.">
            <a:extLst>
              <a:ext uri="{FF2B5EF4-FFF2-40B4-BE49-F238E27FC236}">
                <a16:creationId xmlns:a16="http://schemas.microsoft.com/office/drawing/2014/main" id="{96474A8C-1954-46AE-994E-F363DEECDC45}"/>
              </a:ext>
            </a:extLst>
          </p:cNvPr>
          <p:cNvPicPr>
            <a:picLocks noChangeAspect="1"/>
          </p:cNvPicPr>
          <p:nvPr/>
        </p:nvPicPr>
        <p:blipFill>
          <a:blip r:embed="rId2"/>
          <a:stretch>
            <a:fillRect/>
          </a:stretch>
        </p:blipFill>
        <p:spPr>
          <a:xfrm>
            <a:off x="925288" y="1237944"/>
            <a:ext cx="9373908" cy="2191056"/>
          </a:xfrm>
          <a:prstGeom prst="rect">
            <a:avLst/>
          </a:prstGeom>
        </p:spPr>
      </p:pic>
      <p:sp>
        <p:nvSpPr>
          <p:cNvPr id="7" name="Content Placeholder 6">
            <a:extLst>
              <a:ext uri="{FF2B5EF4-FFF2-40B4-BE49-F238E27FC236}">
                <a16:creationId xmlns:a16="http://schemas.microsoft.com/office/drawing/2014/main" id="{74389441-20B3-4D3E-B74B-5C0B01D7CEAE}"/>
              </a:ext>
            </a:extLst>
          </p:cNvPr>
          <p:cNvSpPr>
            <a:spLocks noGrp="1"/>
          </p:cNvSpPr>
          <p:nvPr>
            <p:ph idx="13"/>
          </p:nvPr>
        </p:nvSpPr>
        <p:spPr>
          <a:xfrm>
            <a:off x="751112" y="3678342"/>
            <a:ext cx="10515600" cy="2543164"/>
          </a:xfrm>
        </p:spPr>
        <p:txBody>
          <a:bodyPr>
            <a:normAutofit fontScale="92500" lnSpcReduction="20000"/>
          </a:bodyPr>
          <a:lstStyle/>
          <a:p>
            <a:r>
              <a:rPr lang="en-US" dirty="0"/>
              <a:t>Gather information based on district criteria.</a:t>
            </a:r>
          </a:p>
          <a:p>
            <a:r>
              <a:rPr lang="en-US" dirty="0"/>
              <a:t>Make a determination if the student needs COS 1, 2, or 3 or does not need COS.</a:t>
            </a:r>
          </a:p>
          <a:p>
            <a:r>
              <a:rPr lang="en-US" dirty="0"/>
              <a:t>Mark in MSIS as COS with an End Date. </a:t>
            </a:r>
          </a:p>
          <a:p>
            <a:r>
              <a:rPr lang="en-US" dirty="0"/>
              <a:t>Provide services as normal.</a:t>
            </a:r>
          </a:p>
        </p:txBody>
      </p:sp>
      <p:sp>
        <p:nvSpPr>
          <p:cNvPr id="4" name="Title 3">
            <a:extLst>
              <a:ext uri="{FF2B5EF4-FFF2-40B4-BE49-F238E27FC236}">
                <a16:creationId xmlns:a16="http://schemas.microsoft.com/office/drawing/2014/main" id="{EB85F096-3D6E-41FE-88DC-C6760DDE8598}"/>
              </a:ext>
            </a:extLst>
          </p:cNvPr>
          <p:cNvSpPr>
            <a:spLocks noGrp="1"/>
          </p:cNvSpPr>
          <p:nvPr>
            <p:ph type="title"/>
          </p:nvPr>
        </p:nvSpPr>
        <p:spPr/>
        <p:txBody>
          <a:bodyPr/>
          <a:lstStyle/>
          <a:p>
            <a:r>
              <a:rPr lang="en-US" dirty="0"/>
              <a:t>MSIS COS Worksheet</a:t>
            </a:r>
          </a:p>
        </p:txBody>
      </p:sp>
    </p:spTree>
    <p:extLst>
      <p:ext uri="{BB962C8B-B14F-4D97-AF65-F5344CB8AC3E}">
        <p14:creationId xmlns:p14="http://schemas.microsoft.com/office/powerpoint/2010/main" val="403027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9131D5-0E00-4B6B-B42C-54FC6F0C9D99}"/>
              </a:ext>
            </a:extLst>
          </p:cNvPr>
          <p:cNvSpPr>
            <a:spLocks noGrp="1"/>
          </p:cNvSpPr>
          <p:nvPr>
            <p:ph type="sldNum" sz="quarter" idx="12"/>
          </p:nvPr>
        </p:nvSpPr>
        <p:spPr/>
        <p:txBody>
          <a:bodyPr/>
          <a:lstStyle/>
          <a:p>
            <a:r>
              <a:rPr lang="en-US" dirty="0"/>
              <a:t>COS Determinations| </a:t>
            </a:r>
            <a:fld id="{C26AAFF7-C4D7-4A72-B8FA-A17532192431}" type="slidenum">
              <a:rPr lang="en-US" smtClean="0"/>
              <a:pPr/>
              <a:t>11</a:t>
            </a:fld>
            <a:endParaRPr lang="en-US" dirty="0"/>
          </a:p>
        </p:txBody>
      </p:sp>
      <p:sp>
        <p:nvSpPr>
          <p:cNvPr id="5" name="Title 4">
            <a:extLst>
              <a:ext uri="{FF2B5EF4-FFF2-40B4-BE49-F238E27FC236}">
                <a16:creationId xmlns:a16="http://schemas.microsoft.com/office/drawing/2014/main" id="{969FCB82-B69B-43EA-8AED-9E17C5A289A5}"/>
              </a:ext>
            </a:extLst>
          </p:cNvPr>
          <p:cNvSpPr>
            <a:spLocks noGrp="1"/>
          </p:cNvSpPr>
          <p:nvPr>
            <p:ph type="ctrTitle"/>
          </p:nvPr>
        </p:nvSpPr>
        <p:spPr>
          <a:xfrm>
            <a:off x="517530" y="1876191"/>
            <a:ext cx="9144000" cy="1552810"/>
          </a:xfrm>
        </p:spPr>
        <p:txBody>
          <a:bodyPr/>
          <a:lstStyle/>
          <a:p>
            <a:r>
              <a:rPr lang="en-US" dirty="0"/>
              <a:t>Myths About COS</a:t>
            </a:r>
          </a:p>
        </p:txBody>
      </p:sp>
    </p:spTree>
    <p:extLst>
      <p:ext uri="{BB962C8B-B14F-4D97-AF65-F5344CB8AC3E}">
        <p14:creationId xmlns:p14="http://schemas.microsoft.com/office/powerpoint/2010/main" val="185141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9D689F-DC95-4D7F-8D45-129CFCE444E6}"/>
              </a:ext>
            </a:extLst>
          </p:cNvPr>
          <p:cNvSpPr>
            <a:spLocks noGrp="1"/>
          </p:cNvSpPr>
          <p:nvPr>
            <p:ph idx="13"/>
          </p:nvPr>
        </p:nvSpPr>
        <p:spPr/>
        <p:txBody>
          <a:bodyPr>
            <a:normAutofit fontScale="92500" lnSpcReduction="20000"/>
          </a:bodyPr>
          <a:lstStyle/>
          <a:p>
            <a:pPr marL="0" indent="0">
              <a:buNone/>
            </a:pPr>
            <a:r>
              <a:rPr lang="en-US" dirty="0"/>
              <a:t>Not true. Making sure your migrant students are getting the services they need as they transition out of the migrant program IS caring. Many other programs may be able to provide needed help, such as Title 1-A, McKinney Vento, EL, and grade level interventions. Since you are already collaborating with these programs, make sure they know that you are handing off responsibility for supporting these students. Caring isn’t about encouraging students to be dependent on us forever.</a:t>
            </a:r>
          </a:p>
        </p:txBody>
      </p:sp>
      <p:sp>
        <p:nvSpPr>
          <p:cNvPr id="2" name="Slide Number Placeholder 1">
            <a:extLst>
              <a:ext uri="{FF2B5EF4-FFF2-40B4-BE49-F238E27FC236}">
                <a16:creationId xmlns:a16="http://schemas.microsoft.com/office/drawing/2014/main" id="{DFF49D30-3011-4E4C-AA16-9F8FCBBC2118}"/>
              </a:ext>
            </a:extLst>
          </p:cNvPr>
          <p:cNvSpPr>
            <a:spLocks noGrp="1"/>
          </p:cNvSpPr>
          <p:nvPr>
            <p:ph type="sldNum" sz="quarter" idx="12"/>
          </p:nvPr>
        </p:nvSpPr>
        <p:spPr/>
        <p:txBody>
          <a:bodyPr/>
          <a:lstStyle/>
          <a:p>
            <a:r>
              <a:rPr lang="en-US" dirty="0"/>
              <a:t>COS Determinations| </a:t>
            </a:r>
            <a:fld id="{C26AAFF7-C4D7-4A72-B8FA-A17532192431}" type="slidenum">
              <a:rPr lang="en-US" smtClean="0"/>
              <a:pPr/>
              <a:t>12</a:t>
            </a:fld>
            <a:endParaRPr lang="en-US" dirty="0"/>
          </a:p>
        </p:txBody>
      </p:sp>
      <p:sp>
        <p:nvSpPr>
          <p:cNvPr id="5" name="Title 4">
            <a:extLst>
              <a:ext uri="{FF2B5EF4-FFF2-40B4-BE49-F238E27FC236}">
                <a16:creationId xmlns:a16="http://schemas.microsoft.com/office/drawing/2014/main" id="{7B92C236-F412-436E-A0AC-74C1AFED8230}"/>
              </a:ext>
            </a:extLst>
          </p:cNvPr>
          <p:cNvSpPr>
            <a:spLocks noGrp="1"/>
          </p:cNvSpPr>
          <p:nvPr>
            <p:ph type="title"/>
          </p:nvPr>
        </p:nvSpPr>
        <p:spPr>
          <a:xfrm>
            <a:off x="86662" y="0"/>
            <a:ext cx="10515600" cy="988601"/>
          </a:xfrm>
        </p:spPr>
        <p:txBody>
          <a:bodyPr>
            <a:normAutofit fontScale="90000"/>
          </a:bodyPr>
          <a:lstStyle/>
          <a:p>
            <a:r>
              <a:rPr lang="en-US" dirty="0"/>
              <a:t>If I care about migrant students, I will assign COS to them when their eligibility expires.</a:t>
            </a:r>
          </a:p>
        </p:txBody>
      </p:sp>
    </p:spTree>
    <p:extLst>
      <p:ext uri="{BB962C8B-B14F-4D97-AF65-F5344CB8AC3E}">
        <p14:creationId xmlns:p14="http://schemas.microsoft.com/office/powerpoint/2010/main" val="3948176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D49BF-1B83-4918-904E-362DCB6DE4F1}"/>
              </a:ext>
            </a:extLst>
          </p:cNvPr>
          <p:cNvSpPr>
            <a:spLocks noGrp="1"/>
          </p:cNvSpPr>
          <p:nvPr>
            <p:ph idx="13"/>
          </p:nvPr>
        </p:nvSpPr>
        <p:spPr/>
        <p:txBody>
          <a:bodyPr>
            <a:normAutofit fontScale="92500"/>
          </a:bodyPr>
          <a:lstStyle/>
          <a:p>
            <a:pPr marL="0" indent="0">
              <a:buNone/>
            </a:pPr>
            <a:r>
              <a:rPr lang="en-US" dirty="0"/>
              <a:t>Sadly, not true. Secondary COS (Category 3) is ONLY for credit accrual. You can provide services to provide credit opportunities, but advocacy is a support service and is not allowable under Category 3. Making sure that students and parents know how to advocate for themselves before their eligibility expires is one of the greatest services you can provide to migrant students.</a:t>
            </a:r>
          </a:p>
        </p:txBody>
      </p:sp>
      <p:sp>
        <p:nvSpPr>
          <p:cNvPr id="3" name="Slide Number Placeholder 2">
            <a:extLst>
              <a:ext uri="{FF2B5EF4-FFF2-40B4-BE49-F238E27FC236}">
                <a16:creationId xmlns:a16="http://schemas.microsoft.com/office/drawing/2014/main" id="{1291EAAE-62C0-4AC0-9E1B-720F78E642EC}"/>
              </a:ext>
            </a:extLst>
          </p:cNvPr>
          <p:cNvSpPr>
            <a:spLocks noGrp="1"/>
          </p:cNvSpPr>
          <p:nvPr>
            <p:ph type="sldNum" sz="quarter" idx="12"/>
          </p:nvPr>
        </p:nvSpPr>
        <p:spPr/>
        <p:txBody>
          <a:bodyPr/>
          <a:lstStyle/>
          <a:p>
            <a:r>
              <a:rPr lang="en-US" dirty="0"/>
              <a:t>COS Determinations| </a:t>
            </a:r>
            <a:fld id="{C26AAFF7-C4D7-4A72-B8FA-A17532192431}" type="slidenum">
              <a:rPr lang="en-US" smtClean="0"/>
              <a:pPr/>
              <a:t>13</a:t>
            </a:fld>
            <a:endParaRPr lang="en-US" dirty="0"/>
          </a:p>
        </p:txBody>
      </p:sp>
      <p:sp>
        <p:nvSpPr>
          <p:cNvPr id="4" name="Title 3">
            <a:extLst>
              <a:ext uri="{FF2B5EF4-FFF2-40B4-BE49-F238E27FC236}">
                <a16:creationId xmlns:a16="http://schemas.microsoft.com/office/drawing/2014/main" id="{3AAD3E68-211F-4D30-A368-4F9A2D18BEC4}"/>
              </a:ext>
            </a:extLst>
          </p:cNvPr>
          <p:cNvSpPr>
            <a:spLocks noGrp="1"/>
          </p:cNvSpPr>
          <p:nvPr>
            <p:ph type="title"/>
          </p:nvPr>
        </p:nvSpPr>
        <p:spPr/>
        <p:txBody>
          <a:bodyPr>
            <a:normAutofit fontScale="90000"/>
          </a:bodyPr>
          <a:lstStyle/>
          <a:p>
            <a:r>
              <a:rPr lang="en-US" dirty="0"/>
              <a:t>My secondary students especially need COS so that I can continue to advocate for them.</a:t>
            </a:r>
          </a:p>
        </p:txBody>
      </p:sp>
    </p:spTree>
    <p:extLst>
      <p:ext uri="{BB962C8B-B14F-4D97-AF65-F5344CB8AC3E}">
        <p14:creationId xmlns:p14="http://schemas.microsoft.com/office/powerpoint/2010/main" val="268997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E2BB4-43AF-492B-A85D-82B886E3AD9D}"/>
              </a:ext>
            </a:extLst>
          </p:cNvPr>
          <p:cNvSpPr>
            <a:spLocks noGrp="1"/>
          </p:cNvSpPr>
          <p:nvPr>
            <p:ph idx="13"/>
          </p:nvPr>
        </p:nvSpPr>
        <p:spPr/>
        <p:txBody>
          <a:bodyPr/>
          <a:lstStyle/>
          <a:p>
            <a:pPr marL="0" indent="0">
              <a:buNone/>
            </a:pPr>
            <a:r>
              <a:rPr lang="en-US" dirty="0"/>
              <a:t>Actually, just the opposite is true. No funding is provided to you (or to Idaho) for COS students. When you assign COS status, you are obligating the district to provide migrant services for which you will receive no migrant funding.</a:t>
            </a:r>
          </a:p>
        </p:txBody>
      </p:sp>
      <p:sp>
        <p:nvSpPr>
          <p:cNvPr id="3" name="Slide Number Placeholder 2">
            <a:extLst>
              <a:ext uri="{FF2B5EF4-FFF2-40B4-BE49-F238E27FC236}">
                <a16:creationId xmlns:a16="http://schemas.microsoft.com/office/drawing/2014/main" id="{8E9D84A9-6A8A-4686-A41C-80F789F20B5A}"/>
              </a:ext>
            </a:extLst>
          </p:cNvPr>
          <p:cNvSpPr>
            <a:spLocks noGrp="1"/>
          </p:cNvSpPr>
          <p:nvPr>
            <p:ph type="sldNum" sz="quarter" idx="12"/>
          </p:nvPr>
        </p:nvSpPr>
        <p:spPr/>
        <p:txBody>
          <a:bodyPr/>
          <a:lstStyle/>
          <a:p>
            <a:r>
              <a:rPr lang="en-US" dirty="0"/>
              <a:t>COS Determinations| </a:t>
            </a:r>
            <a:fld id="{C26AAFF7-C4D7-4A72-B8FA-A17532192431}" type="slidenum">
              <a:rPr lang="en-US" smtClean="0"/>
              <a:pPr/>
              <a:t>14</a:t>
            </a:fld>
            <a:endParaRPr lang="en-US" dirty="0"/>
          </a:p>
        </p:txBody>
      </p:sp>
      <p:sp>
        <p:nvSpPr>
          <p:cNvPr id="4" name="Title 3">
            <a:extLst>
              <a:ext uri="{FF2B5EF4-FFF2-40B4-BE49-F238E27FC236}">
                <a16:creationId xmlns:a16="http://schemas.microsoft.com/office/drawing/2014/main" id="{239DC20F-1B52-4B69-8337-64B89E9952BA}"/>
              </a:ext>
            </a:extLst>
          </p:cNvPr>
          <p:cNvSpPr>
            <a:spLocks noGrp="1"/>
          </p:cNvSpPr>
          <p:nvPr>
            <p:ph type="title"/>
          </p:nvPr>
        </p:nvSpPr>
        <p:spPr>
          <a:xfrm>
            <a:off x="86662" y="0"/>
            <a:ext cx="10515600" cy="988601"/>
          </a:xfrm>
        </p:spPr>
        <p:txBody>
          <a:bodyPr>
            <a:normAutofit fontScale="90000"/>
          </a:bodyPr>
          <a:lstStyle/>
          <a:p>
            <a:r>
              <a:rPr lang="en-US" dirty="0"/>
              <a:t>It improves our migrant count (and our funding) to give COS status to students.</a:t>
            </a:r>
          </a:p>
        </p:txBody>
      </p:sp>
    </p:spTree>
    <p:extLst>
      <p:ext uri="{BB962C8B-B14F-4D97-AF65-F5344CB8AC3E}">
        <p14:creationId xmlns:p14="http://schemas.microsoft.com/office/powerpoint/2010/main" val="70833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4243A-BABC-4588-828F-63E1BB698CA5}"/>
              </a:ext>
            </a:extLst>
          </p:cNvPr>
          <p:cNvSpPr>
            <a:spLocks noGrp="1"/>
          </p:cNvSpPr>
          <p:nvPr>
            <p:ph idx="13"/>
          </p:nvPr>
        </p:nvSpPr>
        <p:spPr/>
        <p:txBody>
          <a:bodyPr/>
          <a:lstStyle/>
          <a:p>
            <a:pPr marL="0" indent="0">
              <a:buNone/>
            </a:pPr>
            <a:r>
              <a:rPr lang="en-US" dirty="0"/>
              <a:t>Not true. Being thoughtful and choosing only those students who truly need it is the legal requirement that allows for COS. You should expect to have a few, but not too many. Careful consideration is the key.</a:t>
            </a:r>
          </a:p>
        </p:txBody>
      </p:sp>
      <p:sp>
        <p:nvSpPr>
          <p:cNvPr id="3" name="Slide Number Placeholder 2">
            <a:extLst>
              <a:ext uri="{FF2B5EF4-FFF2-40B4-BE49-F238E27FC236}">
                <a16:creationId xmlns:a16="http://schemas.microsoft.com/office/drawing/2014/main" id="{EA64E5CB-C448-4F35-AFB1-801CE28B02D0}"/>
              </a:ext>
            </a:extLst>
          </p:cNvPr>
          <p:cNvSpPr>
            <a:spLocks noGrp="1"/>
          </p:cNvSpPr>
          <p:nvPr>
            <p:ph type="sldNum" sz="quarter" idx="12"/>
          </p:nvPr>
        </p:nvSpPr>
        <p:spPr/>
        <p:txBody>
          <a:bodyPr/>
          <a:lstStyle/>
          <a:p>
            <a:r>
              <a:rPr lang="en-US" dirty="0"/>
              <a:t>COS Determinations| </a:t>
            </a:r>
            <a:fld id="{C26AAFF7-C4D7-4A72-B8FA-A17532192431}" type="slidenum">
              <a:rPr lang="en-US" smtClean="0"/>
              <a:pPr/>
              <a:t>15</a:t>
            </a:fld>
            <a:endParaRPr lang="en-US" dirty="0"/>
          </a:p>
        </p:txBody>
      </p:sp>
      <p:sp>
        <p:nvSpPr>
          <p:cNvPr id="4" name="Title 3">
            <a:extLst>
              <a:ext uri="{FF2B5EF4-FFF2-40B4-BE49-F238E27FC236}">
                <a16:creationId xmlns:a16="http://schemas.microsoft.com/office/drawing/2014/main" id="{5E7AF8F5-51F2-47AF-99DF-E65B61D008AE}"/>
              </a:ext>
            </a:extLst>
          </p:cNvPr>
          <p:cNvSpPr>
            <a:spLocks noGrp="1"/>
          </p:cNvSpPr>
          <p:nvPr>
            <p:ph type="title"/>
          </p:nvPr>
        </p:nvSpPr>
        <p:spPr/>
        <p:txBody>
          <a:bodyPr>
            <a:normAutofit fontScale="90000"/>
          </a:bodyPr>
          <a:lstStyle/>
          <a:p>
            <a:r>
              <a:rPr lang="en-US" dirty="0"/>
              <a:t>Our district looks better if we have more COS.</a:t>
            </a:r>
          </a:p>
        </p:txBody>
      </p:sp>
    </p:spTree>
    <p:extLst>
      <p:ext uri="{BB962C8B-B14F-4D97-AF65-F5344CB8AC3E}">
        <p14:creationId xmlns:p14="http://schemas.microsoft.com/office/powerpoint/2010/main" val="420154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FA80B8-4288-42E8-9F32-8D46AC9521A2}"/>
              </a:ext>
            </a:extLst>
          </p:cNvPr>
          <p:cNvSpPr>
            <a:spLocks noGrp="1"/>
          </p:cNvSpPr>
          <p:nvPr>
            <p:ph idx="13"/>
          </p:nvPr>
        </p:nvSpPr>
        <p:spPr/>
        <p:txBody>
          <a:bodyPr/>
          <a:lstStyle/>
          <a:p>
            <a:pPr marL="0" indent="0">
              <a:buNone/>
            </a:pPr>
            <a:r>
              <a:rPr lang="en-US" dirty="0"/>
              <a:t>The opposite is true. If you give COS status to a student you must mark it in two places in MSIS. You must provide services and mark those in MSIS. If you give Category 3 status, you must re-visit the decision each year until the student graduates. If the student does not need COS status, no further action is needed.</a:t>
            </a:r>
          </a:p>
        </p:txBody>
      </p:sp>
      <p:sp>
        <p:nvSpPr>
          <p:cNvPr id="3" name="Slide Number Placeholder 2">
            <a:extLst>
              <a:ext uri="{FF2B5EF4-FFF2-40B4-BE49-F238E27FC236}">
                <a16:creationId xmlns:a16="http://schemas.microsoft.com/office/drawing/2014/main" id="{DFE47B66-A673-477D-BC05-145F44687585}"/>
              </a:ext>
            </a:extLst>
          </p:cNvPr>
          <p:cNvSpPr>
            <a:spLocks noGrp="1"/>
          </p:cNvSpPr>
          <p:nvPr>
            <p:ph type="sldNum" sz="quarter" idx="12"/>
          </p:nvPr>
        </p:nvSpPr>
        <p:spPr/>
        <p:txBody>
          <a:bodyPr/>
          <a:lstStyle/>
          <a:p>
            <a:r>
              <a:rPr lang="en-US" dirty="0"/>
              <a:t>COS Determinations| </a:t>
            </a:r>
            <a:fld id="{C26AAFF7-C4D7-4A72-B8FA-A17532192431}" type="slidenum">
              <a:rPr lang="en-US" smtClean="0"/>
              <a:pPr/>
              <a:t>16</a:t>
            </a:fld>
            <a:endParaRPr lang="en-US" dirty="0"/>
          </a:p>
        </p:txBody>
      </p:sp>
      <p:sp>
        <p:nvSpPr>
          <p:cNvPr id="4" name="Title 3">
            <a:extLst>
              <a:ext uri="{FF2B5EF4-FFF2-40B4-BE49-F238E27FC236}">
                <a16:creationId xmlns:a16="http://schemas.microsoft.com/office/drawing/2014/main" id="{07879AE9-9C9D-480C-B8B2-F59ED1C7DD4E}"/>
              </a:ext>
            </a:extLst>
          </p:cNvPr>
          <p:cNvSpPr>
            <a:spLocks noGrp="1"/>
          </p:cNvSpPr>
          <p:nvPr>
            <p:ph type="title"/>
          </p:nvPr>
        </p:nvSpPr>
        <p:spPr/>
        <p:txBody>
          <a:bodyPr>
            <a:normAutofit fontScale="90000"/>
          </a:bodyPr>
          <a:lstStyle/>
          <a:p>
            <a:r>
              <a:rPr lang="en-US" dirty="0"/>
              <a:t>Once the determination to give COS status is made, I don’t need to do anything else.</a:t>
            </a:r>
          </a:p>
        </p:txBody>
      </p:sp>
    </p:spTree>
    <p:extLst>
      <p:ext uri="{BB962C8B-B14F-4D97-AF65-F5344CB8AC3E}">
        <p14:creationId xmlns:p14="http://schemas.microsoft.com/office/powerpoint/2010/main" val="113075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862C4-45CA-42EF-8E53-52EAFCD2A6D0}"/>
              </a:ext>
            </a:extLst>
          </p:cNvPr>
          <p:cNvSpPr>
            <a:spLocks noGrp="1"/>
          </p:cNvSpPr>
          <p:nvPr>
            <p:ph idx="13"/>
          </p:nvPr>
        </p:nvSpPr>
        <p:spPr/>
        <p:txBody>
          <a:bodyPr/>
          <a:lstStyle/>
          <a:p>
            <a:pPr marL="0" indent="0">
              <a:buNone/>
            </a:pPr>
            <a:r>
              <a:rPr lang="en-US" dirty="0"/>
              <a:t>When a student needs services and no other services are available.  Here are some examples:</a:t>
            </a:r>
          </a:p>
          <a:p>
            <a:r>
              <a:rPr lang="en-US" dirty="0"/>
              <a:t>Preschool</a:t>
            </a:r>
          </a:p>
          <a:p>
            <a:r>
              <a:rPr lang="en-US" dirty="0"/>
              <a:t>Summer school</a:t>
            </a:r>
          </a:p>
          <a:p>
            <a:r>
              <a:rPr lang="en-US" dirty="0"/>
              <a:t>Tutoring</a:t>
            </a:r>
          </a:p>
          <a:p>
            <a:r>
              <a:rPr lang="en-US" dirty="0"/>
              <a:t>Support for credit accrual</a:t>
            </a:r>
          </a:p>
        </p:txBody>
      </p:sp>
      <p:sp>
        <p:nvSpPr>
          <p:cNvPr id="3" name="Slide Number Placeholder 2">
            <a:extLst>
              <a:ext uri="{FF2B5EF4-FFF2-40B4-BE49-F238E27FC236}">
                <a16:creationId xmlns:a16="http://schemas.microsoft.com/office/drawing/2014/main" id="{957332DB-6DE2-45F5-817E-C19540A1FDDF}"/>
              </a:ext>
            </a:extLst>
          </p:cNvPr>
          <p:cNvSpPr>
            <a:spLocks noGrp="1"/>
          </p:cNvSpPr>
          <p:nvPr>
            <p:ph type="sldNum" sz="quarter" idx="12"/>
          </p:nvPr>
        </p:nvSpPr>
        <p:spPr/>
        <p:txBody>
          <a:bodyPr/>
          <a:lstStyle/>
          <a:p>
            <a:r>
              <a:rPr lang="en-US"/>
              <a:t>COS Determinations| </a:t>
            </a:r>
            <a:fld id="{C26AAFF7-C4D7-4A72-B8FA-A17532192431}" type="slidenum">
              <a:rPr lang="en-US" smtClean="0"/>
              <a:pPr/>
              <a:t>17</a:t>
            </a:fld>
            <a:endParaRPr lang="en-US" dirty="0"/>
          </a:p>
        </p:txBody>
      </p:sp>
      <p:sp>
        <p:nvSpPr>
          <p:cNvPr id="4" name="Title 3">
            <a:extLst>
              <a:ext uri="{FF2B5EF4-FFF2-40B4-BE49-F238E27FC236}">
                <a16:creationId xmlns:a16="http://schemas.microsoft.com/office/drawing/2014/main" id="{6BB60B4B-23CF-4110-AC72-B1693D36DA43}"/>
              </a:ext>
            </a:extLst>
          </p:cNvPr>
          <p:cNvSpPr>
            <a:spLocks noGrp="1"/>
          </p:cNvSpPr>
          <p:nvPr>
            <p:ph type="title"/>
          </p:nvPr>
        </p:nvSpPr>
        <p:spPr/>
        <p:txBody>
          <a:bodyPr/>
          <a:lstStyle/>
          <a:p>
            <a:r>
              <a:rPr lang="en-US" dirty="0"/>
              <a:t>So when should you give COS status?</a:t>
            </a:r>
          </a:p>
        </p:txBody>
      </p:sp>
    </p:spTree>
    <p:extLst>
      <p:ext uri="{BB962C8B-B14F-4D97-AF65-F5344CB8AC3E}">
        <p14:creationId xmlns:p14="http://schemas.microsoft.com/office/powerpoint/2010/main" val="250642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r>
              <a:rPr lang="en-US" dirty="0"/>
              <a:t> Technology &amp; MEP | </a:t>
            </a:r>
            <a:fld id="{C26AAFF7-C4D7-4A72-B8FA-A17532192431}" type="slidenum">
              <a:rPr lang="en-US" smtClean="0"/>
              <a:pPr/>
              <a:t>18</a:t>
            </a:fld>
            <a:endParaRPr lang="en-US" dirty="0"/>
          </a:p>
        </p:txBody>
      </p:sp>
      <p:sp>
        <p:nvSpPr>
          <p:cNvPr id="8" name="Subtitle 2">
            <a:extLst>
              <a:ext uri="{FF2B5EF4-FFF2-40B4-BE49-F238E27FC236}">
                <a16:creationId xmlns:a16="http://schemas.microsoft.com/office/drawing/2014/main" id="{D7538FBA-18F4-4927-93B7-763971227007}"/>
              </a:ext>
            </a:extLst>
          </p:cNvPr>
          <p:cNvSpPr txBox="1">
            <a:spLocks/>
          </p:cNvSpPr>
          <p:nvPr/>
        </p:nvSpPr>
        <p:spPr>
          <a:xfrm>
            <a:off x="5034041" y="4607123"/>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Tania </a:t>
            </a:r>
            <a:r>
              <a:rPr lang="en-US" sz="1800" b="1" cap="none" dirty="0" err="1">
                <a:solidFill>
                  <a:srgbClr val="000000"/>
                </a:solidFill>
              </a:rPr>
              <a:t>Scurtu</a:t>
            </a:r>
            <a:r>
              <a:rPr lang="en-US" sz="1800" cap="none" dirty="0">
                <a:solidFill>
                  <a:srgbClr val="000000"/>
                </a:solidFill>
              </a:rPr>
              <a:t>| Migrant Education Admin. Asst.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208.332.6928 </a:t>
            </a:r>
          </a:p>
          <a:p>
            <a:pPr>
              <a:lnSpc>
                <a:spcPct val="110000"/>
              </a:lnSpc>
              <a:spcBef>
                <a:spcPts val="0"/>
              </a:spcBef>
            </a:pPr>
            <a:r>
              <a:rPr lang="en-US" sz="1800" cap="none" dirty="0">
                <a:solidFill>
                  <a:schemeClr val="tx1">
                    <a:lumMod val="90000"/>
                    <a:lumOff val="10000"/>
                  </a:schemeClr>
                </a:solidFill>
                <a:hlinkClick r:id="rId2" tooltip="email address"/>
              </a:rPr>
              <a:t>tscurtu@sde.idaho.gov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7" name="Subtitle 2">
            <a:extLst>
              <a:ext uri="{FF2B5EF4-FFF2-40B4-BE49-F238E27FC236}">
                <a16:creationId xmlns:a16="http://schemas.microsoft.com/office/drawing/2014/main" id="{84DC4C71-1B30-4CCB-AEB3-7492CCEC9318}"/>
              </a:ext>
            </a:extLst>
          </p:cNvPr>
          <p:cNvSpPr txBox="1">
            <a:spLocks/>
          </p:cNvSpPr>
          <p:nvPr/>
        </p:nvSpPr>
        <p:spPr>
          <a:xfrm>
            <a:off x="6096000" y="2291834"/>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Julissa Lara </a:t>
            </a:r>
            <a:r>
              <a:rPr lang="en-US" sz="1800" cap="none" dirty="0">
                <a:solidFill>
                  <a:srgbClr val="000000"/>
                </a:solidFill>
              </a:rPr>
              <a:t>| Migrant Education Program Specialist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208.332.6907 </a:t>
            </a:r>
          </a:p>
          <a:p>
            <a:pPr>
              <a:lnSpc>
                <a:spcPct val="110000"/>
              </a:lnSpc>
              <a:spcBef>
                <a:spcPts val="0"/>
              </a:spcBef>
            </a:pPr>
            <a:r>
              <a:rPr lang="en-US" sz="1800" cap="none" dirty="0">
                <a:solidFill>
                  <a:schemeClr val="tx1">
                    <a:lumMod val="90000"/>
                    <a:lumOff val="10000"/>
                  </a:schemeClr>
                </a:solidFill>
                <a:hlinkClick r:id="rId4" tooltip="email address"/>
              </a:rPr>
              <a:t>jlara@sde.idaho.gov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5266801"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Sarah Seamount </a:t>
            </a:r>
            <a:r>
              <a:rPr lang="en-US" sz="1800" cap="none" dirty="0">
                <a:solidFill>
                  <a:srgbClr val="000000"/>
                </a:solidFill>
              </a:rPr>
              <a:t>| Migrant Education Coordinator</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208.332.6958 </a:t>
            </a:r>
          </a:p>
          <a:p>
            <a:pPr>
              <a:lnSpc>
                <a:spcPct val="110000"/>
              </a:lnSpc>
              <a:spcBef>
                <a:spcPts val="0"/>
              </a:spcBef>
            </a:pPr>
            <a:r>
              <a:rPr lang="en-US" sz="1800" cap="none" dirty="0">
                <a:solidFill>
                  <a:schemeClr val="tx1">
                    <a:lumMod val="90000"/>
                    <a:lumOff val="10000"/>
                  </a:schemeClr>
                </a:solidFill>
                <a:hlinkClick r:id="rId5" tooltip="email address"/>
              </a:rPr>
              <a:t>sseamount@sde.idaho.gov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pic>
        <p:nvPicPr>
          <p:cNvPr id="3" name="Picture 2">
            <a:extLst>
              <a:ext uri="{FF2B5EF4-FFF2-40B4-BE49-F238E27FC236}">
                <a16:creationId xmlns:a16="http://schemas.microsoft.com/office/drawing/2014/main" id="{AEB4405C-63CD-47D1-8697-6A8A8EBBF0F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295805" y="391692"/>
            <a:ext cx="1476472" cy="1476472"/>
          </a:xfrm>
          <a:prstGeom prst="rect">
            <a:avLst/>
          </a:prstGeom>
        </p:spPr>
      </p:pic>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2412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AFDB8-1CF3-4CC0-A22B-3D67A2857C13}"/>
              </a:ext>
            </a:extLst>
          </p:cNvPr>
          <p:cNvSpPr>
            <a:spLocks noGrp="1"/>
          </p:cNvSpPr>
          <p:nvPr>
            <p:ph type="sldNum" sz="quarter" idx="12"/>
          </p:nvPr>
        </p:nvSpPr>
        <p:spPr/>
        <p:txBody>
          <a:bodyPr/>
          <a:lstStyle/>
          <a:p>
            <a:r>
              <a:rPr lang="en-US" dirty="0"/>
              <a:t>COS Determinations| </a:t>
            </a:r>
            <a:fld id="{C26AAFF7-C4D7-4A72-B8FA-A17532192431}" type="slidenum">
              <a:rPr lang="en-US" smtClean="0"/>
              <a:pPr/>
              <a:t>2</a:t>
            </a:fld>
            <a:endParaRPr lang="en-US" dirty="0"/>
          </a:p>
        </p:txBody>
      </p:sp>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a:xfrm>
            <a:off x="344399" y="1839771"/>
            <a:ext cx="9144000" cy="1876899"/>
          </a:xfrm>
        </p:spPr>
        <p:txBody>
          <a:bodyPr/>
          <a:lstStyle/>
          <a:p>
            <a:r>
              <a:rPr lang="en-US" dirty="0"/>
              <a:t>What is Continuation of Services?</a:t>
            </a:r>
          </a:p>
        </p:txBody>
      </p:sp>
    </p:spTree>
    <p:extLst>
      <p:ext uri="{BB962C8B-B14F-4D97-AF65-F5344CB8AC3E}">
        <p14:creationId xmlns:p14="http://schemas.microsoft.com/office/powerpoint/2010/main" val="240763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61400C-E084-4DCF-9124-FE1B3769B5D4}"/>
              </a:ext>
            </a:extLst>
          </p:cNvPr>
          <p:cNvSpPr>
            <a:spLocks noGrp="1"/>
          </p:cNvSpPr>
          <p:nvPr>
            <p:ph type="sldNum" sz="quarter" idx="12"/>
          </p:nvPr>
        </p:nvSpPr>
        <p:spPr/>
        <p:txBody>
          <a:bodyPr/>
          <a:lstStyle/>
          <a:p>
            <a:r>
              <a:rPr lang="en-US" dirty="0"/>
              <a:t>COS Determinations| </a:t>
            </a:r>
            <a:fld id="{C26AAFF7-C4D7-4A72-B8FA-A17532192431}" type="slidenum">
              <a:rPr lang="en-US" smtClean="0"/>
              <a:pPr/>
              <a:t>3</a:t>
            </a:fld>
            <a:endParaRPr lang="en-US" dirty="0"/>
          </a:p>
        </p:txBody>
      </p:sp>
      <p:sp>
        <p:nvSpPr>
          <p:cNvPr id="4" name="Title 3">
            <a:extLst>
              <a:ext uri="{FF2B5EF4-FFF2-40B4-BE49-F238E27FC236}">
                <a16:creationId xmlns:a16="http://schemas.microsoft.com/office/drawing/2014/main" id="{9D8B20A5-7310-4924-9C4B-0237EA381B38}"/>
              </a:ext>
            </a:extLst>
          </p:cNvPr>
          <p:cNvSpPr>
            <a:spLocks noGrp="1"/>
          </p:cNvSpPr>
          <p:nvPr>
            <p:ph type="title"/>
          </p:nvPr>
        </p:nvSpPr>
        <p:spPr/>
        <p:txBody>
          <a:bodyPr/>
          <a:lstStyle/>
          <a:p>
            <a:r>
              <a:rPr lang="en-US" dirty="0"/>
              <a:t>Definition</a:t>
            </a:r>
          </a:p>
        </p:txBody>
      </p:sp>
      <p:sp>
        <p:nvSpPr>
          <p:cNvPr id="5" name="Content Placeholder 4">
            <a:extLst>
              <a:ext uri="{FF2B5EF4-FFF2-40B4-BE49-F238E27FC236}">
                <a16:creationId xmlns:a16="http://schemas.microsoft.com/office/drawing/2014/main" id="{C705DB1D-BE7E-417A-A8B3-3F42F064C0D8}"/>
              </a:ext>
            </a:extLst>
          </p:cNvPr>
          <p:cNvSpPr>
            <a:spLocks noGrp="1"/>
          </p:cNvSpPr>
          <p:nvPr>
            <p:ph idx="13"/>
          </p:nvPr>
        </p:nvSpPr>
        <p:spPr/>
        <p:txBody>
          <a:bodyPr>
            <a:normAutofit fontScale="77500" lnSpcReduction="20000"/>
          </a:bodyPr>
          <a:lstStyle/>
          <a:p>
            <a:pPr marL="0" indent="0">
              <a:buNone/>
            </a:pPr>
            <a:r>
              <a:rPr lang="en-US" dirty="0"/>
              <a:t>The “continuation of services” provision found in Section 1304(e) of the statute provides that </a:t>
            </a:r>
          </a:p>
          <a:p>
            <a:pPr marL="742950" indent="-742950">
              <a:buAutoNum type="arabicParenBoth"/>
            </a:pPr>
            <a:r>
              <a:rPr lang="en-US" dirty="0"/>
              <a:t>A child who ceases to be a migratory child during a school term shall be eligible for services until the end of such term; </a:t>
            </a:r>
          </a:p>
          <a:p>
            <a:pPr marL="742950" indent="-742950">
              <a:buAutoNum type="arabicParenBoth"/>
            </a:pPr>
            <a:r>
              <a:rPr lang="en-US" dirty="0"/>
              <a:t>A child who is no longer a migratory child may continue to receive services for one additional school year, but only if comparable services are not available through other programs; and </a:t>
            </a:r>
          </a:p>
          <a:p>
            <a:pPr marL="742950" indent="-742950">
              <a:buAutoNum type="arabicParenBoth"/>
            </a:pPr>
            <a:r>
              <a:rPr lang="en-US" dirty="0"/>
              <a:t>Secondary school students who were eligible for services in secondary school may continue to be served through credit accrual programs until graduation.</a:t>
            </a:r>
          </a:p>
        </p:txBody>
      </p:sp>
    </p:spTree>
    <p:extLst>
      <p:ext uri="{BB962C8B-B14F-4D97-AF65-F5344CB8AC3E}">
        <p14:creationId xmlns:p14="http://schemas.microsoft.com/office/powerpoint/2010/main" val="225043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441190-FA6B-4A29-B2D7-2843174E2638}"/>
              </a:ext>
            </a:extLst>
          </p:cNvPr>
          <p:cNvSpPr>
            <a:spLocks noGrp="1"/>
          </p:cNvSpPr>
          <p:nvPr>
            <p:ph idx="13"/>
          </p:nvPr>
        </p:nvSpPr>
        <p:spPr/>
        <p:txBody>
          <a:bodyPr>
            <a:normAutofit/>
          </a:bodyPr>
          <a:lstStyle/>
          <a:p>
            <a:r>
              <a:rPr lang="en-US" dirty="0"/>
              <a:t>A child who ceases to be a migratory child during a school term shall be eligible for services until the end of such term. </a:t>
            </a:r>
          </a:p>
          <a:p>
            <a:r>
              <a:rPr lang="en-US" dirty="0"/>
              <a:t>“Term” refers to Fall, Spring, Summer</a:t>
            </a:r>
          </a:p>
          <a:p>
            <a:r>
              <a:rPr lang="en-US" dirty="0"/>
              <a:t>Instructional and support services can continue to be provided (e.g. attend migrant preschool).</a:t>
            </a:r>
          </a:p>
        </p:txBody>
      </p:sp>
      <p:sp>
        <p:nvSpPr>
          <p:cNvPr id="3" name="Slide Number Placeholder 2">
            <a:extLst>
              <a:ext uri="{FF2B5EF4-FFF2-40B4-BE49-F238E27FC236}">
                <a16:creationId xmlns:a16="http://schemas.microsoft.com/office/drawing/2014/main" id="{70105827-FC7B-439C-AB9B-ADD92FDB7533}"/>
              </a:ext>
            </a:extLst>
          </p:cNvPr>
          <p:cNvSpPr>
            <a:spLocks noGrp="1"/>
          </p:cNvSpPr>
          <p:nvPr>
            <p:ph type="sldNum" sz="quarter" idx="12"/>
          </p:nvPr>
        </p:nvSpPr>
        <p:spPr/>
        <p:txBody>
          <a:bodyPr/>
          <a:lstStyle/>
          <a:p>
            <a:r>
              <a:rPr lang="en-US" dirty="0"/>
              <a:t>COS Determinations| </a:t>
            </a:r>
            <a:fld id="{C26AAFF7-C4D7-4A72-B8FA-A17532192431}" type="slidenum">
              <a:rPr lang="en-US" smtClean="0"/>
              <a:pPr/>
              <a:t>4</a:t>
            </a:fld>
            <a:endParaRPr lang="en-US" dirty="0"/>
          </a:p>
        </p:txBody>
      </p:sp>
      <p:sp>
        <p:nvSpPr>
          <p:cNvPr id="4" name="Title 3">
            <a:extLst>
              <a:ext uri="{FF2B5EF4-FFF2-40B4-BE49-F238E27FC236}">
                <a16:creationId xmlns:a16="http://schemas.microsoft.com/office/drawing/2014/main" id="{100C7044-E039-4915-AB27-23F0AB4D6CBE}"/>
              </a:ext>
            </a:extLst>
          </p:cNvPr>
          <p:cNvSpPr>
            <a:spLocks noGrp="1"/>
          </p:cNvSpPr>
          <p:nvPr>
            <p:ph type="title"/>
          </p:nvPr>
        </p:nvSpPr>
        <p:spPr/>
        <p:txBody>
          <a:bodyPr/>
          <a:lstStyle/>
          <a:p>
            <a:r>
              <a:rPr lang="en-US" dirty="0"/>
              <a:t>Reason 1</a:t>
            </a:r>
          </a:p>
        </p:txBody>
      </p:sp>
    </p:spTree>
    <p:extLst>
      <p:ext uri="{BB962C8B-B14F-4D97-AF65-F5344CB8AC3E}">
        <p14:creationId xmlns:p14="http://schemas.microsoft.com/office/powerpoint/2010/main" val="146833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2A5AD-EBA4-4CCB-89C5-D2A34323EB57}"/>
              </a:ext>
            </a:extLst>
          </p:cNvPr>
          <p:cNvSpPr>
            <a:spLocks noGrp="1"/>
          </p:cNvSpPr>
          <p:nvPr>
            <p:ph idx="13"/>
          </p:nvPr>
        </p:nvSpPr>
        <p:spPr>
          <a:xfrm>
            <a:off x="751112" y="1340124"/>
            <a:ext cx="10515600" cy="4809664"/>
          </a:xfrm>
        </p:spPr>
        <p:txBody>
          <a:bodyPr>
            <a:normAutofit lnSpcReduction="10000"/>
          </a:bodyPr>
          <a:lstStyle/>
          <a:p>
            <a:r>
              <a:rPr lang="en-US" dirty="0"/>
              <a:t>A child who is no longer a migratory child may continue to receive services for one additional school year, </a:t>
            </a:r>
            <a:r>
              <a:rPr lang="en-US" u="sng" dirty="0"/>
              <a:t>but only if comparable services are not available through other programs </a:t>
            </a:r>
          </a:p>
          <a:p>
            <a:r>
              <a:rPr lang="en-US" dirty="0"/>
              <a:t>“School year” refers to the sum of three additional consecutive terms from the end of the current term. End of current term + 1 year.</a:t>
            </a:r>
          </a:p>
          <a:p>
            <a:r>
              <a:rPr lang="en-US" dirty="0"/>
              <a:t>Instructional and support services can continue to be provided (e.g. summer school, preschool).</a:t>
            </a:r>
          </a:p>
        </p:txBody>
      </p:sp>
      <p:sp>
        <p:nvSpPr>
          <p:cNvPr id="3" name="Slide Number Placeholder 2">
            <a:extLst>
              <a:ext uri="{FF2B5EF4-FFF2-40B4-BE49-F238E27FC236}">
                <a16:creationId xmlns:a16="http://schemas.microsoft.com/office/drawing/2014/main" id="{35AA9AD4-C416-41BA-82EA-8458713A99D5}"/>
              </a:ext>
            </a:extLst>
          </p:cNvPr>
          <p:cNvSpPr>
            <a:spLocks noGrp="1"/>
          </p:cNvSpPr>
          <p:nvPr>
            <p:ph type="sldNum" sz="quarter" idx="12"/>
          </p:nvPr>
        </p:nvSpPr>
        <p:spPr/>
        <p:txBody>
          <a:bodyPr/>
          <a:lstStyle/>
          <a:p>
            <a:r>
              <a:rPr lang="en-US" dirty="0"/>
              <a:t>COS Determinations| </a:t>
            </a:r>
            <a:fld id="{C26AAFF7-C4D7-4A72-B8FA-A17532192431}" type="slidenum">
              <a:rPr lang="en-US" smtClean="0"/>
              <a:pPr/>
              <a:t>5</a:t>
            </a:fld>
            <a:endParaRPr lang="en-US" dirty="0"/>
          </a:p>
        </p:txBody>
      </p:sp>
      <p:sp>
        <p:nvSpPr>
          <p:cNvPr id="4" name="Title 3">
            <a:extLst>
              <a:ext uri="{FF2B5EF4-FFF2-40B4-BE49-F238E27FC236}">
                <a16:creationId xmlns:a16="http://schemas.microsoft.com/office/drawing/2014/main" id="{0897D9DE-5FBD-49DA-A6A3-EECBA29C4680}"/>
              </a:ext>
            </a:extLst>
          </p:cNvPr>
          <p:cNvSpPr>
            <a:spLocks noGrp="1"/>
          </p:cNvSpPr>
          <p:nvPr>
            <p:ph type="title"/>
          </p:nvPr>
        </p:nvSpPr>
        <p:spPr/>
        <p:txBody>
          <a:bodyPr/>
          <a:lstStyle/>
          <a:p>
            <a:r>
              <a:rPr lang="en-US" dirty="0"/>
              <a:t>Reason 2</a:t>
            </a:r>
          </a:p>
        </p:txBody>
      </p:sp>
    </p:spTree>
    <p:extLst>
      <p:ext uri="{BB962C8B-B14F-4D97-AF65-F5344CB8AC3E}">
        <p14:creationId xmlns:p14="http://schemas.microsoft.com/office/powerpoint/2010/main" val="290283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5DE5F7-2CCA-47BD-A16E-37BA25808226}"/>
              </a:ext>
            </a:extLst>
          </p:cNvPr>
          <p:cNvSpPr>
            <a:spLocks noGrp="1"/>
          </p:cNvSpPr>
          <p:nvPr>
            <p:ph idx="13"/>
          </p:nvPr>
        </p:nvSpPr>
        <p:spPr>
          <a:xfrm>
            <a:off x="751112" y="1340124"/>
            <a:ext cx="10515600" cy="4881382"/>
          </a:xfrm>
        </p:spPr>
        <p:txBody>
          <a:bodyPr>
            <a:normAutofit fontScale="92500" lnSpcReduction="20000"/>
          </a:bodyPr>
          <a:lstStyle/>
          <a:p>
            <a:r>
              <a:rPr lang="en-US" dirty="0"/>
              <a:t>Secondary school students who were eligible for services in secondary school may continue to be served through credit accrual programs until graduation. </a:t>
            </a:r>
          </a:p>
          <a:p>
            <a:r>
              <a:rPr lang="en-US" dirty="0"/>
              <a:t>The migratory child must be enrolled in a secondary school when MEP eligibility ended to qualify. </a:t>
            </a:r>
          </a:p>
          <a:p>
            <a:r>
              <a:rPr lang="en-US" dirty="0"/>
              <a:t>Intended for high school students who are not on track for graduation, or at risk of not staying on track. </a:t>
            </a:r>
          </a:p>
          <a:p>
            <a:r>
              <a:rPr lang="en-US" dirty="0"/>
              <a:t>Only </a:t>
            </a:r>
            <a:r>
              <a:rPr lang="en-US" u="sng" dirty="0"/>
              <a:t>instructional services</a:t>
            </a:r>
            <a:r>
              <a:rPr lang="en-US" dirty="0"/>
              <a:t> for credit accrual allowed.</a:t>
            </a:r>
          </a:p>
        </p:txBody>
      </p:sp>
      <p:sp>
        <p:nvSpPr>
          <p:cNvPr id="3" name="Slide Number Placeholder 2">
            <a:extLst>
              <a:ext uri="{FF2B5EF4-FFF2-40B4-BE49-F238E27FC236}">
                <a16:creationId xmlns:a16="http://schemas.microsoft.com/office/drawing/2014/main" id="{35CEF198-EBFB-4856-AE50-56753FF4ED4E}"/>
              </a:ext>
            </a:extLst>
          </p:cNvPr>
          <p:cNvSpPr>
            <a:spLocks noGrp="1"/>
          </p:cNvSpPr>
          <p:nvPr>
            <p:ph type="sldNum" sz="quarter" idx="12"/>
          </p:nvPr>
        </p:nvSpPr>
        <p:spPr/>
        <p:txBody>
          <a:bodyPr/>
          <a:lstStyle/>
          <a:p>
            <a:r>
              <a:rPr lang="en-US" dirty="0"/>
              <a:t>COS Determinations| </a:t>
            </a:r>
            <a:fld id="{C26AAFF7-C4D7-4A72-B8FA-A17532192431}" type="slidenum">
              <a:rPr lang="en-US" smtClean="0"/>
              <a:pPr/>
              <a:t>6</a:t>
            </a:fld>
            <a:endParaRPr lang="en-US" dirty="0"/>
          </a:p>
        </p:txBody>
      </p:sp>
      <p:sp>
        <p:nvSpPr>
          <p:cNvPr id="4" name="Title 3">
            <a:extLst>
              <a:ext uri="{FF2B5EF4-FFF2-40B4-BE49-F238E27FC236}">
                <a16:creationId xmlns:a16="http://schemas.microsoft.com/office/drawing/2014/main" id="{1E4ABF5D-442F-495F-B273-A4F7FB19C2C4}"/>
              </a:ext>
            </a:extLst>
          </p:cNvPr>
          <p:cNvSpPr>
            <a:spLocks noGrp="1"/>
          </p:cNvSpPr>
          <p:nvPr>
            <p:ph type="title"/>
          </p:nvPr>
        </p:nvSpPr>
        <p:spPr/>
        <p:txBody>
          <a:bodyPr/>
          <a:lstStyle/>
          <a:p>
            <a:r>
              <a:rPr lang="en-US" dirty="0"/>
              <a:t>Reason 3</a:t>
            </a:r>
          </a:p>
        </p:txBody>
      </p:sp>
    </p:spTree>
    <p:extLst>
      <p:ext uri="{BB962C8B-B14F-4D97-AF65-F5344CB8AC3E}">
        <p14:creationId xmlns:p14="http://schemas.microsoft.com/office/powerpoint/2010/main" val="8931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DE8085-63BA-48E0-B450-C9A175F37A3C}"/>
              </a:ext>
            </a:extLst>
          </p:cNvPr>
          <p:cNvSpPr>
            <a:spLocks noGrp="1"/>
          </p:cNvSpPr>
          <p:nvPr>
            <p:ph type="sldNum" sz="quarter" idx="12"/>
          </p:nvPr>
        </p:nvSpPr>
        <p:spPr/>
        <p:txBody>
          <a:bodyPr/>
          <a:lstStyle/>
          <a:p>
            <a:r>
              <a:rPr lang="en-US" dirty="0"/>
              <a:t>COS Determinations| </a:t>
            </a:r>
            <a:fld id="{C26AAFF7-C4D7-4A72-B8FA-A17532192431}" type="slidenum">
              <a:rPr lang="en-US" smtClean="0"/>
              <a:pPr/>
              <a:t>7</a:t>
            </a:fld>
            <a:endParaRPr lang="en-US" dirty="0"/>
          </a:p>
        </p:txBody>
      </p:sp>
      <p:sp>
        <p:nvSpPr>
          <p:cNvPr id="5" name="Title 4">
            <a:extLst>
              <a:ext uri="{FF2B5EF4-FFF2-40B4-BE49-F238E27FC236}">
                <a16:creationId xmlns:a16="http://schemas.microsoft.com/office/drawing/2014/main" id="{144A9995-E509-49C0-80B8-5C267582BB23}"/>
              </a:ext>
            </a:extLst>
          </p:cNvPr>
          <p:cNvSpPr>
            <a:spLocks noGrp="1"/>
          </p:cNvSpPr>
          <p:nvPr>
            <p:ph type="ctrTitle"/>
          </p:nvPr>
        </p:nvSpPr>
        <p:spPr>
          <a:xfrm>
            <a:off x="287810" y="2009540"/>
            <a:ext cx="8094190" cy="1876899"/>
          </a:xfrm>
        </p:spPr>
        <p:txBody>
          <a:bodyPr/>
          <a:lstStyle/>
          <a:p>
            <a:r>
              <a:rPr lang="en-US" dirty="0"/>
              <a:t>How to Determine if COS Should be Offered</a:t>
            </a:r>
          </a:p>
        </p:txBody>
      </p:sp>
    </p:spTree>
    <p:extLst>
      <p:ext uri="{BB962C8B-B14F-4D97-AF65-F5344CB8AC3E}">
        <p14:creationId xmlns:p14="http://schemas.microsoft.com/office/powerpoint/2010/main" val="222042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B76E3D-EBE3-43A1-B3C5-1BF8EC00E965}"/>
              </a:ext>
            </a:extLst>
          </p:cNvPr>
          <p:cNvSpPr>
            <a:spLocks noGrp="1"/>
          </p:cNvSpPr>
          <p:nvPr>
            <p:ph type="sldNum" sz="quarter" idx="12"/>
          </p:nvPr>
        </p:nvSpPr>
        <p:spPr/>
        <p:txBody>
          <a:bodyPr/>
          <a:lstStyle/>
          <a:p>
            <a:r>
              <a:rPr lang="en-US" dirty="0"/>
              <a:t>COS Determinations| </a:t>
            </a:r>
            <a:fld id="{C26AAFF7-C4D7-4A72-B8FA-A17532192431}" type="slidenum">
              <a:rPr lang="en-US" smtClean="0"/>
              <a:pPr/>
              <a:t>8</a:t>
            </a:fld>
            <a:endParaRPr lang="en-US" dirty="0"/>
          </a:p>
        </p:txBody>
      </p:sp>
      <p:sp>
        <p:nvSpPr>
          <p:cNvPr id="4" name="Title 3">
            <a:extLst>
              <a:ext uri="{FF2B5EF4-FFF2-40B4-BE49-F238E27FC236}">
                <a16:creationId xmlns:a16="http://schemas.microsoft.com/office/drawing/2014/main" id="{4C27A62C-8BBA-49E8-94A0-C84269564D05}"/>
              </a:ext>
            </a:extLst>
          </p:cNvPr>
          <p:cNvSpPr>
            <a:spLocks noGrp="1"/>
          </p:cNvSpPr>
          <p:nvPr>
            <p:ph type="title"/>
          </p:nvPr>
        </p:nvSpPr>
        <p:spPr/>
        <p:txBody>
          <a:bodyPr>
            <a:normAutofit/>
          </a:bodyPr>
          <a:lstStyle/>
          <a:p>
            <a:r>
              <a:rPr lang="en-US" dirty="0"/>
              <a:t>Have a Plan for Making Determinations</a:t>
            </a:r>
          </a:p>
        </p:txBody>
      </p:sp>
      <p:sp>
        <p:nvSpPr>
          <p:cNvPr id="7" name="Content Placeholder 6">
            <a:extLst>
              <a:ext uri="{FF2B5EF4-FFF2-40B4-BE49-F238E27FC236}">
                <a16:creationId xmlns:a16="http://schemas.microsoft.com/office/drawing/2014/main" id="{F08E70C3-CA9E-4857-86DC-E0F173142CAE}"/>
              </a:ext>
            </a:extLst>
          </p:cNvPr>
          <p:cNvSpPr>
            <a:spLocks noGrp="1"/>
          </p:cNvSpPr>
          <p:nvPr>
            <p:ph idx="13"/>
          </p:nvPr>
        </p:nvSpPr>
        <p:spPr/>
        <p:txBody>
          <a:bodyPr>
            <a:normAutofit lnSpcReduction="10000"/>
          </a:bodyPr>
          <a:lstStyle/>
          <a:p>
            <a:pPr marL="0" indent="0">
              <a:buNone/>
            </a:pPr>
            <a:r>
              <a:rPr lang="en-US" dirty="0"/>
              <a:t>Have a written procedure that outlines:</a:t>
            </a:r>
          </a:p>
          <a:p>
            <a:r>
              <a:rPr lang="en-US" dirty="0"/>
              <a:t>Who does it?</a:t>
            </a:r>
            <a:endParaRPr lang="en-US" sz="3200" dirty="0"/>
          </a:p>
          <a:p>
            <a:r>
              <a:rPr lang="en-US" dirty="0"/>
              <a:t>When? </a:t>
            </a:r>
            <a:endParaRPr lang="en-US" sz="3200" dirty="0"/>
          </a:p>
          <a:p>
            <a:r>
              <a:rPr lang="en-US" dirty="0"/>
              <a:t>How?  </a:t>
            </a:r>
          </a:p>
          <a:p>
            <a:r>
              <a:rPr lang="en-US" dirty="0"/>
              <a:t>What criteria is used?</a:t>
            </a:r>
          </a:p>
          <a:p>
            <a:r>
              <a:rPr lang="en-US" dirty="0"/>
              <a:t>How to ensure students will receive services?</a:t>
            </a:r>
          </a:p>
          <a:p>
            <a:r>
              <a:rPr lang="en-US" dirty="0"/>
              <a:t>Review Category 3 after first year?</a:t>
            </a:r>
          </a:p>
          <a:p>
            <a:endParaRPr lang="en-US" dirty="0"/>
          </a:p>
        </p:txBody>
      </p:sp>
    </p:spTree>
    <p:extLst>
      <p:ext uri="{BB962C8B-B14F-4D97-AF65-F5344CB8AC3E}">
        <p14:creationId xmlns:p14="http://schemas.microsoft.com/office/powerpoint/2010/main" val="196135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F20C20-0DD7-4EA5-80D8-4B7515FE16FD}"/>
              </a:ext>
            </a:extLst>
          </p:cNvPr>
          <p:cNvSpPr>
            <a:spLocks noGrp="1"/>
          </p:cNvSpPr>
          <p:nvPr>
            <p:ph type="sldNum" sz="quarter" idx="12"/>
          </p:nvPr>
        </p:nvSpPr>
        <p:spPr/>
        <p:txBody>
          <a:bodyPr/>
          <a:lstStyle/>
          <a:p>
            <a:r>
              <a:rPr lang="en-US" dirty="0"/>
              <a:t>COS Determinations| </a:t>
            </a:r>
            <a:fld id="{C26AAFF7-C4D7-4A72-B8FA-A17532192431}" type="slidenum">
              <a:rPr lang="en-US" smtClean="0"/>
              <a:pPr/>
              <a:t>9</a:t>
            </a:fld>
            <a:endParaRPr lang="en-US" dirty="0"/>
          </a:p>
        </p:txBody>
      </p:sp>
      <p:sp>
        <p:nvSpPr>
          <p:cNvPr id="6" name="TextBox 5">
            <a:extLst>
              <a:ext uri="{FF2B5EF4-FFF2-40B4-BE49-F238E27FC236}">
                <a16:creationId xmlns:a16="http://schemas.microsoft.com/office/drawing/2014/main" id="{7DCB4D10-5756-40B6-8F8D-1237C7211A3D}"/>
              </a:ext>
            </a:extLst>
          </p:cNvPr>
          <p:cNvSpPr txBox="1"/>
          <p:nvPr/>
        </p:nvSpPr>
        <p:spPr>
          <a:xfrm>
            <a:off x="887039" y="3657600"/>
            <a:ext cx="10336773"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t>At the beginning of the year, run the Continuation of Services Worksheet in MSIS Reports</a:t>
            </a:r>
          </a:p>
          <a:p>
            <a:pPr marL="571500" indent="-571500">
              <a:buFont typeface="Arial" panose="020B0604020202020204" pitchFamily="34" charset="0"/>
              <a:buChar char="•"/>
            </a:pPr>
            <a:r>
              <a:rPr lang="en-US" sz="3600" dirty="0"/>
              <a:t>Save in a secure location.  You will use it all year.</a:t>
            </a:r>
          </a:p>
        </p:txBody>
      </p:sp>
      <p:pic>
        <p:nvPicPr>
          <p:cNvPr id="5" name="Content Placeholder 4" descr="Screenshot of Continuation of Services Worksheet location in the MSIS Reports">
            <a:extLst>
              <a:ext uri="{FF2B5EF4-FFF2-40B4-BE49-F238E27FC236}">
                <a16:creationId xmlns:a16="http://schemas.microsoft.com/office/drawing/2014/main" id="{C839E93F-86A6-4C08-B078-2422B3C5E9E8}"/>
              </a:ext>
            </a:extLst>
          </p:cNvPr>
          <p:cNvPicPr>
            <a:picLocks noGrp="1" noChangeAspect="1"/>
          </p:cNvPicPr>
          <p:nvPr>
            <p:ph idx="13"/>
          </p:nvPr>
        </p:nvPicPr>
        <p:blipFill>
          <a:blip r:embed="rId2"/>
          <a:stretch>
            <a:fillRect/>
          </a:stretch>
        </p:blipFill>
        <p:spPr>
          <a:xfrm>
            <a:off x="887039" y="1332893"/>
            <a:ext cx="7485995" cy="1821305"/>
          </a:xfrm>
          <a:prstGeom prst="rect">
            <a:avLst/>
          </a:prstGeom>
        </p:spPr>
      </p:pic>
      <p:sp>
        <p:nvSpPr>
          <p:cNvPr id="4" name="Title 3">
            <a:extLst>
              <a:ext uri="{FF2B5EF4-FFF2-40B4-BE49-F238E27FC236}">
                <a16:creationId xmlns:a16="http://schemas.microsoft.com/office/drawing/2014/main" id="{93DAFF05-CB25-47E6-98E6-290209F6A9F7}"/>
              </a:ext>
            </a:extLst>
          </p:cNvPr>
          <p:cNvSpPr>
            <a:spLocks noGrp="1"/>
          </p:cNvSpPr>
          <p:nvPr>
            <p:ph type="title"/>
          </p:nvPr>
        </p:nvSpPr>
        <p:spPr/>
        <p:txBody>
          <a:bodyPr/>
          <a:lstStyle/>
          <a:p>
            <a:r>
              <a:rPr lang="en-US" dirty="0"/>
              <a:t>MSIS Continuation Worksheet</a:t>
            </a:r>
          </a:p>
        </p:txBody>
      </p:sp>
    </p:spTree>
    <p:extLst>
      <p:ext uri="{BB962C8B-B14F-4D97-AF65-F5344CB8AC3E}">
        <p14:creationId xmlns:p14="http://schemas.microsoft.com/office/powerpoint/2010/main" val="3002391735"/>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13954</TotalTime>
  <Words>1473</Words>
  <Application>Microsoft Office PowerPoint</Application>
  <PresentationFormat>Widescreen</PresentationFormat>
  <Paragraphs>108</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vt:lpstr>
      <vt:lpstr>Open Sans</vt:lpstr>
      <vt:lpstr>Open Sans Light</vt:lpstr>
      <vt:lpstr>Open Sans Semibold</vt:lpstr>
      <vt:lpstr>1_Office Theme</vt:lpstr>
      <vt:lpstr>Continuation of Services Determinations</vt:lpstr>
      <vt:lpstr>What is Continuation of Services?</vt:lpstr>
      <vt:lpstr>Definition</vt:lpstr>
      <vt:lpstr>Reason 1</vt:lpstr>
      <vt:lpstr>Reason 2</vt:lpstr>
      <vt:lpstr>Reason 3</vt:lpstr>
      <vt:lpstr>How to Determine if COS Should be Offered</vt:lpstr>
      <vt:lpstr>Have a Plan for Making Determinations</vt:lpstr>
      <vt:lpstr>MSIS Continuation Worksheet</vt:lpstr>
      <vt:lpstr>MSIS COS Worksheet</vt:lpstr>
      <vt:lpstr>Myths About COS</vt:lpstr>
      <vt:lpstr>If I care about migrant students, I will assign COS to them when their eligibility expires.</vt:lpstr>
      <vt:lpstr>My secondary students especially need COS so that I can continue to advocate for them.</vt:lpstr>
      <vt:lpstr>It improves our migrant count (and our funding) to give COS status to students.</vt:lpstr>
      <vt:lpstr>Our district looks better if we have more COS.</vt:lpstr>
      <vt:lpstr>Once the determination to give COS status is made, I don’t need to do anything else.</vt:lpstr>
      <vt:lpstr>So when should you give COS status?</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Mini-Training #5: Continuation of Services determination</dc:title>
  <dc:subject>Idaho Child Nutrition Programs</dc:subject>
  <dc:creator>Idaho Child Nutrition Programs</dc:creator>
  <cp:lastModifiedBy>Brad Starks</cp:lastModifiedBy>
  <cp:revision>309</cp:revision>
  <cp:lastPrinted>2019-09-24T19:52:16Z</cp:lastPrinted>
  <dcterms:created xsi:type="dcterms:W3CDTF">2014-05-22T16:02:36Z</dcterms:created>
  <dcterms:modified xsi:type="dcterms:W3CDTF">2022-04-01T16:14:01Z</dcterms:modified>
</cp:coreProperties>
</file>