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98" r:id="rId1"/>
  </p:sldMasterIdLst>
  <p:notesMasterIdLst>
    <p:notesMasterId r:id="rId34"/>
  </p:notesMasterIdLst>
  <p:sldIdLst>
    <p:sldId id="256" r:id="rId2"/>
    <p:sldId id="315" r:id="rId3"/>
    <p:sldId id="261" r:id="rId4"/>
    <p:sldId id="314" r:id="rId5"/>
    <p:sldId id="325" r:id="rId6"/>
    <p:sldId id="326" r:id="rId7"/>
    <p:sldId id="329" r:id="rId8"/>
    <p:sldId id="281" r:id="rId9"/>
    <p:sldId id="328" r:id="rId10"/>
    <p:sldId id="316" r:id="rId11"/>
    <p:sldId id="318" r:id="rId12"/>
    <p:sldId id="312" r:id="rId13"/>
    <p:sldId id="319" r:id="rId14"/>
    <p:sldId id="264" r:id="rId15"/>
    <p:sldId id="309" r:id="rId16"/>
    <p:sldId id="265" r:id="rId17"/>
    <p:sldId id="267" r:id="rId18"/>
    <p:sldId id="270" r:id="rId19"/>
    <p:sldId id="266" r:id="rId20"/>
    <p:sldId id="269" r:id="rId21"/>
    <p:sldId id="268" r:id="rId22"/>
    <p:sldId id="273" r:id="rId23"/>
    <p:sldId id="308" r:id="rId24"/>
    <p:sldId id="320" r:id="rId25"/>
    <p:sldId id="272" r:id="rId26"/>
    <p:sldId id="280" r:id="rId27"/>
    <p:sldId id="323" r:id="rId28"/>
    <p:sldId id="327" r:id="rId29"/>
    <p:sldId id="330" r:id="rId30"/>
    <p:sldId id="322" r:id="rId31"/>
    <p:sldId id="311" r:id="rId32"/>
    <p:sldId id="324" r:id="rId3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32F55"/>
    <a:srgbClr val="FFFF00"/>
    <a:srgbClr val="278279"/>
    <a:srgbClr val="C87D0E"/>
    <a:srgbClr val="4B8027"/>
    <a:srgbClr val="099B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85" autoAdjust="0"/>
    <p:restoredTop sz="95145" autoAdjust="0"/>
  </p:normalViewPr>
  <p:slideViewPr>
    <p:cSldViewPr snapToGrid="0">
      <p:cViewPr varScale="1">
        <p:scale>
          <a:sx n="94" d="100"/>
          <a:sy n="94" d="100"/>
        </p:scale>
        <p:origin x="102" y="3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1"/>
            <a:ext cx="3169920" cy="481727"/>
          </a:xfrm>
          <a:prstGeom prst="rect">
            <a:avLst/>
          </a:prstGeom>
        </p:spPr>
        <p:txBody>
          <a:bodyPr vert="horz" lIns="96661" tIns="48331" rIns="96661" bIns="48331" rtlCol="0"/>
          <a:lstStyle>
            <a:lvl1pPr algn="r">
              <a:defRPr sz="1300"/>
            </a:lvl1pPr>
          </a:lstStyle>
          <a:p>
            <a:fld id="{764FE6E7-AA0E-40B0-87D0-E00A805F7697}" type="datetimeFigureOut">
              <a:rPr lang="en-US" smtClean="0"/>
              <a:t>10/26/2020</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4"/>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61" tIns="48331" rIns="96661" bIns="48331" rtlCol="0" anchor="b"/>
          <a:lstStyle>
            <a:lvl1pPr algn="r">
              <a:defRPr sz="1300"/>
            </a:lvl1pPr>
          </a:lstStyle>
          <a:p>
            <a:fld id="{87562687-7A5B-4415-B0F0-C719E7C49641}" type="slidenum">
              <a:rPr lang="en-US" smtClean="0"/>
              <a:t>‹#›</a:t>
            </a:fld>
            <a:endParaRPr lang="en-US" dirty="0"/>
          </a:p>
        </p:txBody>
      </p:sp>
    </p:spTree>
    <p:extLst>
      <p:ext uri="{BB962C8B-B14F-4D97-AF65-F5344CB8AC3E}">
        <p14:creationId xmlns:p14="http://schemas.microsoft.com/office/powerpoint/2010/main" val="3529756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7ED750-6D1C-4EC1-B8EE-9002EB8666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89418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C33CE57-5C79-46C4-BC58-4EAD400C4EC6}"/>
              </a:ext>
            </a:extLst>
          </p:cNvPr>
          <p:cNvPicPr>
            <a:picLocks noChangeAspect="1"/>
          </p:cNvPicPr>
          <p:nvPr userDrawn="1"/>
        </p:nvPicPr>
        <p:blipFill>
          <a:blip r:embed="rId2"/>
          <a:stretch>
            <a:fillRect/>
          </a:stretch>
        </p:blipFill>
        <p:spPr>
          <a:xfrm>
            <a:off x="6497893" y="1158659"/>
            <a:ext cx="5694107" cy="3803903"/>
          </a:xfrm>
          <a:prstGeom prst="rect">
            <a:avLst/>
          </a:prstGeom>
        </p:spPr>
      </p:pic>
      <p:pic>
        <p:nvPicPr>
          <p:cNvPr id="2" name="Picture 1"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5460" y="138122"/>
            <a:ext cx="914400" cy="914400"/>
          </a:xfrm>
          <a:prstGeom prst="rect">
            <a:avLst/>
          </a:prstGeom>
        </p:spPr>
      </p:pic>
      <p:pic>
        <p:nvPicPr>
          <p:cNvPr id="21" name="Picture 2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978234"/>
            <a:ext cx="4887589" cy="879766"/>
          </a:xfrm>
          <a:prstGeom prst="rect">
            <a:avLst/>
          </a:prstGeom>
        </p:spPr>
      </p:pic>
      <p:sp>
        <p:nvSpPr>
          <p:cNvPr id="23" name="Date Placeholder 3"/>
          <p:cNvSpPr>
            <a:spLocks noGrp="1"/>
          </p:cNvSpPr>
          <p:nvPr>
            <p:ph type="dt" sz="half" idx="10"/>
          </p:nvPr>
        </p:nvSpPr>
        <p:spPr>
          <a:xfrm>
            <a:off x="8857735" y="6084501"/>
            <a:ext cx="2743200" cy="365125"/>
          </a:xfrm>
        </p:spPr>
        <p:txBody>
          <a:bodyPr/>
          <a:lstStyle>
            <a:lvl1pPr algn="r">
              <a:defRPr sz="1600">
                <a:solidFill>
                  <a:schemeClr val="tx1">
                    <a:lumMod val="90000"/>
                    <a:lumOff val="10000"/>
                  </a:schemeClr>
                </a:solidFill>
                <a:latin typeface="+mn-lt"/>
                <a:ea typeface="Open Sans" panose="020B0606030504020204" pitchFamily="34" charset="0"/>
                <a:cs typeface="Open Sans" panose="020B0606030504020204" pitchFamily="34" charset="0"/>
              </a:defRPr>
            </a:lvl1pPr>
          </a:lstStyle>
          <a:p>
            <a:endParaRPr lang="en-US" dirty="0"/>
          </a:p>
        </p:txBody>
      </p:sp>
      <p:sp>
        <p:nvSpPr>
          <p:cNvPr id="9" name="Subtitle 2"/>
          <p:cNvSpPr txBox="1">
            <a:spLocks/>
          </p:cNvSpPr>
          <p:nvPr userDrawn="1"/>
        </p:nvSpPr>
        <p:spPr>
          <a:xfrm>
            <a:off x="232018" y="6126963"/>
            <a:ext cx="4655571" cy="7052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bg1"/>
                </a:solidFill>
                <a:latin typeface="Open Sans Light" panose="020B03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rPr>
              <a:t>Supporting Schools and Students to Achieve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000" b="0" i="0" kern="1200" cap="all" baseline="0" dirty="0">
                <a:solidFill>
                  <a:schemeClr val="bg2">
                    <a:lumMod val="25000"/>
                  </a:schemeClr>
                </a:solidFill>
                <a:latin typeface="Open Sans Light" panose="020B0306030504020204" pitchFamily="34" charset="0"/>
                <a:ea typeface="Open Sans Light" panose="020B0306030504020204" pitchFamily="34" charset="0"/>
                <a:cs typeface="Open Sans Light" panose="020B0306030504020204" pitchFamily="34" charset="0"/>
              </a:rPr>
              <a:t>Sherri Ybarra, ED.s., Superintendent of Public INSTRUCTION</a:t>
            </a:r>
          </a:p>
          <a:p>
            <a:endPar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endParaRPr>
          </a:p>
        </p:txBody>
      </p:sp>
      <p:sp>
        <p:nvSpPr>
          <p:cNvPr id="3" name="Arrow: Chevron 2">
            <a:extLst>
              <a:ext uri="{FF2B5EF4-FFF2-40B4-BE49-F238E27FC236}">
                <a16:creationId xmlns:a16="http://schemas.microsoft.com/office/drawing/2014/main" id="{385CF22D-C064-4545-95D9-28691223FAA9}"/>
              </a:ext>
            </a:extLst>
          </p:cNvPr>
          <p:cNvSpPr/>
          <p:nvPr userDrawn="1"/>
        </p:nvSpPr>
        <p:spPr>
          <a:xfrm>
            <a:off x="6716320" y="1158658"/>
            <a:ext cx="2628626" cy="3803904"/>
          </a:xfrm>
          <a:prstGeom prst="chevron">
            <a:avLst>
              <a:gd name="adj" fmla="val 54321"/>
            </a:avLst>
          </a:prstGeom>
          <a:solidFill>
            <a:srgbClr val="032F5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ight Arrow 7" descr="Green Arrow">
            <a:extLst>
              <a:ext uri="{FF2B5EF4-FFF2-40B4-BE49-F238E27FC236}">
                <a16:creationId xmlns:a16="http://schemas.microsoft.com/office/drawing/2014/main" id="{B6C3FD0E-FD0D-40EC-A6F1-E8FC3AA3C22E}"/>
              </a:ext>
            </a:extLst>
          </p:cNvPr>
          <p:cNvSpPr/>
          <p:nvPr userDrawn="1"/>
        </p:nvSpPr>
        <p:spPr>
          <a:xfrm>
            <a:off x="-745" y="1158659"/>
            <a:ext cx="7967878" cy="3803904"/>
          </a:xfrm>
          <a:prstGeom prst="homePlate">
            <a:avLst>
              <a:gd name="adj" fmla="val 38378"/>
            </a:avLst>
          </a:prstGeom>
          <a:solidFill>
            <a:srgbClr val="032F55"/>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Cambria" panose="02040503050406030204" pitchFamily="18" charset="0"/>
                <a:ea typeface="+mn-ea"/>
                <a:cs typeface="+mn-cs"/>
              </a:rPr>
              <a:t>	</a:t>
            </a: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Title 1"/>
          <p:cNvSpPr>
            <a:spLocks noGrp="1"/>
          </p:cNvSpPr>
          <p:nvPr>
            <p:ph type="ctrTitle" hasCustomPrompt="1"/>
          </p:nvPr>
        </p:nvSpPr>
        <p:spPr>
          <a:xfrm>
            <a:off x="535460" y="1164111"/>
            <a:ext cx="9144000" cy="1876899"/>
          </a:xfrm>
        </p:spPr>
        <p:txBody>
          <a:bodyPr anchor="b">
            <a:normAutofit/>
          </a:bodyPr>
          <a:lstStyle>
            <a:lvl1pPr algn="l">
              <a:defRPr sz="4000" b="1" baseline="0">
                <a:solidFill>
                  <a:schemeClr val="bg1"/>
                </a:solidFill>
                <a:effectLst/>
                <a:latin typeface="Cambria" panose="02040503050406030204" pitchFamily="18" charset="0"/>
              </a:defRPr>
            </a:lvl1pPr>
          </a:lstStyle>
          <a:p>
            <a:r>
              <a:rPr lang="en-US" dirty="0"/>
              <a:t>Click here to edit </a:t>
            </a:r>
            <a:br>
              <a:rPr lang="en-US" dirty="0"/>
            </a:br>
            <a:r>
              <a:rPr lang="en-US" dirty="0"/>
              <a:t>master slide</a:t>
            </a:r>
          </a:p>
        </p:txBody>
      </p:sp>
      <p:sp>
        <p:nvSpPr>
          <p:cNvPr id="20" name="Subtitle 2"/>
          <p:cNvSpPr>
            <a:spLocks noGrp="1"/>
          </p:cNvSpPr>
          <p:nvPr>
            <p:ph type="subTitle" idx="1" hasCustomPrompt="1"/>
          </p:nvPr>
        </p:nvSpPr>
        <p:spPr>
          <a:xfrm>
            <a:off x="535460" y="3121918"/>
            <a:ext cx="9144000" cy="473898"/>
          </a:xfrm>
        </p:spPr>
        <p:txBody>
          <a:bodyPr/>
          <a:lstStyle>
            <a:lvl1pPr marL="0" indent="0" algn="l">
              <a:buNone/>
              <a:defRPr sz="2000" cap="none" baseline="0">
                <a:solidFill>
                  <a:schemeClr val="bg1"/>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edit subtitle</a:t>
            </a:r>
          </a:p>
        </p:txBody>
      </p:sp>
    </p:spTree>
    <p:extLst>
      <p:ext uri="{BB962C8B-B14F-4D97-AF65-F5344CB8AC3E}">
        <p14:creationId xmlns:p14="http://schemas.microsoft.com/office/powerpoint/2010/main" val="2431248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Branding &amp; Accessibility |</a:t>
            </a:r>
          </a:p>
        </p:txBody>
      </p:sp>
      <p:sp>
        <p:nvSpPr>
          <p:cNvPr id="7" name="Slide Number Placeholder 6"/>
          <p:cNvSpPr>
            <a:spLocks noGrp="1"/>
          </p:cNvSpPr>
          <p:nvPr>
            <p:ph type="sldNum" sz="quarter" idx="12"/>
          </p:nvPr>
        </p:nvSpPr>
        <p:spPr/>
        <p:txBody>
          <a:bodyPr/>
          <a:lstStyle/>
          <a:p>
            <a:fld id="{C26AAFF7-C4D7-4A72-B8FA-A17532192431}" type="slidenum">
              <a:rPr lang="en-US" smtClean="0"/>
              <a:t>‹#›</a:t>
            </a:fld>
            <a:endParaRPr lang="en-US"/>
          </a:p>
        </p:txBody>
      </p:sp>
    </p:spTree>
    <p:extLst>
      <p:ext uri="{BB962C8B-B14F-4D97-AF65-F5344CB8AC3E}">
        <p14:creationId xmlns:p14="http://schemas.microsoft.com/office/powerpoint/2010/main" val="635635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Branding &amp; Accessibility |</a:t>
            </a:r>
          </a:p>
        </p:txBody>
      </p:sp>
      <p:sp>
        <p:nvSpPr>
          <p:cNvPr id="6" name="Slide Number Placeholder 5"/>
          <p:cNvSpPr>
            <a:spLocks noGrp="1"/>
          </p:cNvSpPr>
          <p:nvPr>
            <p:ph type="sldNum" sz="quarter" idx="12"/>
          </p:nvPr>
        </p:nvSpPr>
        <p:spPr/>
        <p:txBody>
          <a:bodyPr/>
          <a:lstStyle/>
          <a:p>
            <a:fld id="{C26AAFF7-C4D7-4A72-B8FA-A17532192431}" type="slidenum">
              <a:rPr lang="en-US" smtClean="0"/>
              <a:t>‹#›</a:t>
            </a:fld>
            <a:endParaRPr lang="en-US"/>
          </a:p>
        </p:txBody>
      </p:sp>
    </p:spTree>
    <p:extLst>
      <p:ext uri="{BB962C8B-B14F-4D97-AF65-F5344CB8AC3E}">
        <p14:creationId xmlns:p14="http://schemas.microsoft.com/office/powerpoint/2010/main" val="3795959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Branding &amp; Accessibility |</a:t>
            </a:r>
          </a:p>
        </p:txBody>
      </p:sp>
      <p:sp>
        <p:nvSpPr>
          <p:cNvPr id="6" name="Slide Number Placeholder 5"/>
          <p:cNvSpPr>
            <a:spLocks noGrp="1"/>
          </p:cNvSpPr>
          <p:nvPr>
            <p:ph type="sldNum" sz="quarter" idx="12"/>
          </p:nvPr>
        </p:nvSpPr>
        <p:spPr/>
        <p:txBody>
          <a:bodyPr/>
          <a:lstStyle/>
          <a:p>
            <a:fld id="{C26AAFF7-C4D7-4A72-B8FA-A17532192431}" type="slidenum">
              <a:rPr lang="en-US" smtClean="0"/>
              <a:t>‹#›</a:t>
            </a:fld>
            <a:endParaRPr lang="en-US"/>
          </a:p>
        </p:txBody>
      </p:sp>
    </p:spTree>
    <p:extLst>
      <p:ext uri="{BB962C8B-B14F-4D97-AF65-F5344CB8AC3E}">
        <p14:creationId xmlns:p14="http://schemas.microsoft.com/office/powerpoint/2010/main" val="13184271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210DD-E130-4674-BC2B-13F7326885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DB57AE-21DD-4D22-9666-CB0EAA8595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C8933D-CB8E-4882-9964-402DDC35101D}"/>
              </a:ext>
            </a:extLst>
          </p:cNvPr>
          <p:cNvSpPr>
            <a:spLocks noGrp="1"/>
          </p:cNvSpPr>
          <p:nvPr>
            <p:ph type="dt" sz="half" idx="10"/>
          </p:nvPr>
        </p:nvSpPr>
        <p:spPr/>
        <p:txBody>
          <a:bodyPr/>
          <a:lstStyle/>
          <a:p>
            <a:fld id="{F374E0D9-D63E-4717-81F2-8EB7CCECBBC7}" type="datetimeFigureOut">
              <a:rPr lang="en-US" smtClean="0"/>
              <a:t>10/26/2020</a:t>
            </a:fld>
            <a:endParaRPr lang="en-US"/>
          </a:p>
        </p:txBody>
      </p:sp>
      <p:sp>
        <p:nvSpPr>
          <p:cNvPr id="5" name="Footer Placeholder 4">
            <a:extLst>
              <a:ext uri="{FF2B5EF4-FFF2-40B4-BE49-F238E27FC236}">
                <a16:creationId xmlns:a16="http://schemas.microsoft.com/office/drawing/2014/main" id="{FD500962-B454-43CB-BD39-8B20DE1195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2A74A4-ED1E-4EEF-9F0A-4F4B432324B9}"/>
              </a:ext>
            </a:extLst>
          </p:cNvPr>
          <p:cNvSpPr>
            <a:spLocks noGrp="1"/>
          </p:cNvSpPr>
          <p:nvPr>
            <p:ph type="sldNum" sz="quarter" idx="12"/>
          </p:nvPr>
        </p:nvSpPr>
        <p:spPr/>
        <p:txBody>
          <a:bodyPr/>
          <a:lstStyle/>
          <a:p>
            <a:fld id="{1995D7C0-10B5-4CAB-8D7A-998883A232ED}" type="slidenum">
              <a:rPr lang="en-US" smtClean="0"/>
              <a:t>‹#›</a:t>
            </a:fld>
            <a:endParaRPr lang="en-US"/>
          </a:p>
        </p:txBody>
      </p:sp>
    </p:spTree>
    <p:extLst>
      <p:ext uri="{BB962C8B-B14F-4D97-AF65-F5344CB8AC3E}">
        <p14:creationId xmlns:p14="http://schemas.microsoft.com/office/powerpoint/2010/main" val="1445783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40"/>
            <a:ext cx="11686314" cy="1015705"/>
          </a:xfrm>
          <a:prstGeom prst="rect">
            <a:avLst/>
          </a:prstGeom>
        </p:spPr>
      </p:pic>
      <p:sp>
        <p:nvSpPr>
          <p:cNvPr id="25" name="Content Placeholder 2"/>
          <p:cNvSpPr>
            <a:spLocks noGrp="1"/>
          </p:cNvSpPr>
          <p:nvPr>
            <p:ph idx="13"/>
          </p:nvPr>
        </p:nvSpPr>
        <p:spPr>
          <a:xfrm>
            <a:off x="751112" y="1340124"/>
            <a:ext cx="10515600" cy="4351338"/>
          </a:xfrm>
        </p:spPr>
        <p:txBody>
          <a:bodyPr>
            <a:normAutofit/>
          </a:bodyPr>
          <a:lstStyle>
            <a:lvl1pPr>
              <a:defRPr sz="4000">
                <a:solidFill>
                  <a:srgbClr val="000000"/>
                </a:solidFill>
                <a:latin typeface="+mn-lt"/>
                <a:ea typeface="Open Sans Light" panose="020B0306030504020204" pitchFamily="34" charset="0"/>
                <a:cs typeface="Open Sans Light" panose="020B0306030504020204" pitchFamily="34" charset="0"/>
              </a:defRPr>
            </a:lvl1pPr>
            <a:lvl2pPr>
              <a:defRPr sz="3600">
                <a:solidFill>
                  <a:srgbClr val="000000"/>
                </a:solidFill>
                <a:latin typeface="+mn-lt"/>
                <a:ea typeface="Open Sans Light" panose="020B0306030504020204" pitchFamily="34" charset="0"/>
                <a:cs typeface="Open Sans Light" panose="020B0306030504020204" pitchFamily="34" charset="0"/>
              </a:defRPr>
            </a:lvl2pPr>
            <a:lvl3pPr>
              <a:defRPr sz="3200">
                <a:solidFill>
                  <a:srgbClr val="000000"/>
                </a:solidFill>
                <a:latin typeface="+mn-lt"/>
                <a:ea typeface="Open Sans Light" panose="020B0306030504020204" pitchFamily="34" charset="0"/>
                <a:cs typeface="Open Sans Light" panose="020B0306030504020204" pitchFamily="34" charset="0"/>
              </a:defRPr>
            </a:lvl3pPr>
            <a:lvl4pPr>
              <a:defRPr sz="2800">
                <a:solidFill>
                  <a:srgbClr val="000000"/>
                </a:solidFill>
                <a:latin typeface="+mn-lt"/>
                <a:ea typeface="Open Sans Light" panose="020B0306030504020204" pitchFamily="34" charset="0"/>
                <a:cs typeface="Open Sans Light" panose="020B0306030504020204" pitchFamily="34" charset="0"/>
              </a:defRPr>
            </a:lvl4pPr>
            <a:lvl5pPr>
              <a:defRPr sz="2800">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Preschool Learning Kit Training | </a:t>
            </a:r>
            <a:fld id="{C26AAFF7-C4D7-4A72-B8FA-A17532192431}" type="slidenum">
              <a:rPr lang="en-US" smtClean="0"/>
              <a:pPr/>
              <a:t>‹#›</a:t>
            </a:fld>
            <a:endParaRPr lang="en-US" dirty="0"/>
          </a:p>
        </p:txBody>
      </p:sp>
      <p:pic>
        <p:nvPicPr>
          <p:cNvPr id="9" name="Picture 8"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9462" y="138122"/>
            <a:ext cx="914400" cy="914400"/>
          </a:xfrm>
          <a:prstGeom prst="rect">
            <a:avLst/>
          </a:prstGeom>
        </p:spPr>
      </p:pic>
      <p:sp>
        <p:nvSpPr>
          <p:cNvPr id="3" name="Rectangle 2">
            <a:extLst>
              <a:ext uri="{FF2B5EF4-FFF2-40B4-BE49-F238E27FC236}">
                <a16:creationId xmlns:a16="http://schemas.microsoft.com/office/drawing/2014/main" id="{2C44DB73-C1BA-4916-9C1F-4118CA578AA6}"/>
              </a:ext>
            </a:extLst>
          </p:cNvPr>
          <p:cNvSpPr/>
          <p:nvPr userDrawn="1"/>
        </p:nvSpPr>
        <p:spPr>
          <a:xfrm>
            <a:off x="0" y="0"/>
            <a:ext cx="10666312" cy="1019245"/>
          </a:xfrm>
          <a:custGeom>
            <a:avLst/>
            <a:gdLst>
              <a:gd name="connsiteX0" fmla="*/ 0 w 10648950"/>
              <a:gd name="connsiteY0" fmla="*/ 0 h 1019245"/>
              <a:gd name="connsiteX1" fmla="*/ 10648950 w 10648950"/>
              <a:gd name="connsiteY1" fmla="*/ 0 h 1019245"/>
              <a:gd name="connsiteX2" fmla="*/ 10648950 w 10648950"/>
              <a:gd name="connsiteY2" fmla="*/ 1019245 h 1019245"/>
              <a:gd name="connsiteX3" fmla="*/ 0 w 10648950"/>
              <a:gd name="connsiteY3" fmla="*/ 1019245 h 1019245"/>
              <a:gd name="connsiteX4" fmla="*/ 0 w 10648950"/>
              <a:gd name="connsiteY4" fmla="*/ 0 h 1019245"/>
              <a:gd name="connsiteX0" fmla="*/ 0 w 10648950"/>
              <a:gd name="connsiteY0" fmla="*/ 0 h 1019245"/>
              <a:gd name="connsiteX1" fmla="*/ 10648950 w 10648950"/>
              <a:gd name="connsiteY1" fmla="*/ 0 h 1019245"/>
              <a:gd name="connsiteX2" fmla="*/ 9731656 w 10648950"/>
              <a:gd name="connsiteY2" fmla="*/ 987415 h 1019245"/>
              <a:gd name="connsiteX3" fmla="*/ 0 w 10648950"/>
              <a:gd name="connsiteY3" fmla="*/ 1019245 h 1019245"/>
              <a:gd name="connsiteX4" fmla="*/ 0 w 10648950"/>
              <a:gd name="connsiteY4" fmla="*/ 0 h 1019245"/>
              <a:gd name="connsiteX0" fmla="*/ 0 w 10648950"/>
              <a:gd name="connsiteY0" fmla="*/ 0 h 1019245"/>
              <a:gd name="connsiteX1" fmla="*/ 10648950 w 10648950"/>
              <a:gd name="connsiteY1" fmla="*/ 0 h 1019245"/>
              <a:gd name="connsiteX2" fmla="*/ 10148344 w 10648950"/>
              <a:gd name="connsiteY2" fmla="*/ 1019245 h 1019245"/>
              <a:gd name="connsiteX3" fmla="*/ 0 w 10648950"/>
              <a:gd name="connsiteY3" fmla="*/ 1019245 h 1019245"/>
              <a:gd name="connsiteX4" fmla="*/ 0 w 10648950"/>
              <a:gd name="connsiteY4" fmla="*/ 0 h 1019245"/>
              <a:gd name="connsiteX0" fmla="*/ 0 w 10666312"/>
              <a:gd name="connsiteY0" fmla="*/ 0 h 1019245"/>
              <a:gd name="connsiteX1" fmla="*/ 10666312 w 10666312"/>
              <a:gd name="connsiteY1" fmla="*/ 0 h 1019245"/>
              <a:gd name="connsiteX2" fmla="*/ 10148344 w 10666312"/>
              <a:gd name="connsiteY2" fmla="*/ 1019245 h 1019245"/>
              <a:gd name="connsiteX3" fmla="*/ 0 w 10666312"/>
              <a:gd name="connsiteY3" fmla="*/ 1019245 h 1019245"/>
              <a:gd name="connsiteX4" fmla="*/ 0 w 10666312"/>
              <a:gd name="connsiteY4" fmla="*/ 0 h 1019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6312" h="1019245">
                <a:moveTo>
                  <a:pt x="0" y="0"/>
                </a:moveTo>
                <a:lnTo>
                  <a:pt x="10666312" y="0"/>
                </a:lnTo>
                <a:lnTo>
                  <a:pt x="10148344" y="1019245"/>
                </a:lnTo>
                <a:lnTo>
                  <a:pt x="0" y="1019245"/>
                </a:lnTo>
                <a:lnTo>
                  <a:pt x="0" y="0"/>
                </a:lnTo>
                <a:close/>
              </a:path>
            </a:pathLst>
          </a:custGeom>
          <a:solidFill>
            <a:srgbClr val="03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3308857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F05453-CE18-4505-AFF0-587B9C64AC53}"/>
              </a:ext>
            </a:extLst>
          </p:cNvPr>
          <p:cNvPicPr>
            <a:picLocks noChangeAspect="1"/>
          </p:cNvPicPr>
          <p:nvPr userDrawn="1"/>
        </p:nvPicPr>
        <p:blipFill>
          <a:blip r:embed="rId2"/>
          <a:stretch>
            <a:fillRect/>
          </a:stretch>
        </p:blipFill>
        <p:spPr>
          <a:xfrm>
            <a:off x="7298267" y="1266590"/>
            <a:ext cx="4893733" cy="3264408"/>
          </a:xfrm>
          <a:prstGeom prst="rect">
            <a:avLst/>
          </a:prstGeom>
        </p:spPr>
      </p:pic>
      <p:sp>
        <p:nvSpPr>
          <p:cNvPr id="10"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Preschool Learning Kit Training | </a:t>
            </a:r>
            <a:fld id="{C26AAFF7-C4D7-4A72-B8FA-A17532192431}" type="slidenum">
              <a:rPr lang="en-US" smtClean="0"/>
              <a:pPr/>
              <a:t>‹#›</a:t>
            </a:fld>
            <a:endParaRPr lang="en-US" dirty="0"/>
          </a:p>
        </p:txBody>
      </p:sp>
      <p:pic>
        <p:nvPicPr>
          <p:cNvPr id="11" name="Picture 10"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5460" y="138122"/>
            <a:ext cx="914400" cy="914400"/>
          </a:xfrm>
          <a:prstGeom prst="rect">
            <a:avLst/>
          </a:prstGeom>
        </p:spPr>
      </p:pic>
      <p:sp>
        <p:nvSpPr>
          <p:cNvPr id="3" name="Rectangle 2">
            <a:extLst>
              <a:ext uri="{FF2B5EF4-FFF2-40B4-BE49-F238E27FC236}">
                <a16:creationId xmlns:a16="http://schemas.microsoft.com/office/drawing/2014/main" id="{441E8494-0BA4-4A61-A5B4-AFEE712C8D23}"/>
              </a:ext>
            </a:extLst>
          </p:cNvPr>
          <p:cNvSpPr/>
          <p:nvPr userDrawn="1"/>
        </p:nvSpPr>
        <p:spPr>
          <a:xfrm>
            <a:off x="0" y="1265960"/>
            <a:ext cx="8957733" cy="3265037"/>
          </a:xfrm>
          <a:custGeom>
            <a:avLst/>
            <a:gdLst>
              <a:gd name="connsiteX0" fmla="*/ 0 w 8805333"/>
              <a:gd name="connsiteY0" fmla="*/ 0 h 3271543"/>
              <a:gd name="connsiteX1" fmla="*/ 8805333 w 8805333"/>
              <a:gd name="connsiteY1" fmla="*/ 0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8466 h 3280009"/>
              <a:gd name="connsiteX1" fmla="*/ 4978399 w 8805333"/>
              <a:gd name="connsiteY1" fmla="*/ 0 h 3280009"/>
              <a:gd name="connsiteX2" fmla="*/ 8805333 w 8805333"/>
              <a:gd name="connsiteY2" fmla="*/ 3280009 h 3280009"/>
              <a:gd name="connsiteX3" fmla="*/ 0 w 8805333"/>
              <a:gd name="connsiteY3" fmla="*/ 3280009 h 3280009"/>
              <a:gd name="connsiteX4" fmla="*/ 0 w 8805333"/>
              <a:gd name="connsiteY4" fmla="*/ 8466 h 3280009"/>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82542 w 8805333"/>
              <a:gd name="connsiteY1" fmla="*/ 5481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2618 h 3271543"/>
              <a:gd name="connsiteX2" fmla="*/ 8805333 w 8805333"/>
              <a:gd name="connsiteY2" fmla="*/ 3271543 h 3271543"/>
              <a:gd name="connsiteX3" fmla="*/ 0 w 8805333"/>
              <a:gd name="connsiteY3" fmla="*/ 3271543 h 3271543"/>
              <a:gd name="connsiteX4" fmla="*/ 0 w 8805333"/>
              <a:gd name="connsiteY4" fmla="*/ 0 h 327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5333" h="3271543">
                <a:moveTo>
                  <a:pt x="0" y="0"/>
                </a:moveTo>
                <a:lnTo>
                  <a:pt x="7179732" y="2618"/>
                </a:lnTo>
                <a:lnTo>
                  <a:pt x="8805333" y="3271543"/>
                </a:lnTo>
                <a:lnTo>
                  <a:pt x="0" y="3271543"/>
                </a:lnTo>
                <a:lnTo>
                  <a:pt x="0" y="0"/>
                </a:lnTo>
                <a:close/>
              </a:path>
            </a:pathLst>
          </a:custGeom>
          <a:solidFill>
            <a:srgbClr val="03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allelogram 3">
            <a:extLst>
              <a:ext uri="{FF2B5EF4-FFF2-40B4-BE49-F238E27FC236}">
                <a16:creationId xmlns:a16="http://schemas.microsoft.com/office/drawing/2014/main" id="{4DBC1E70-488F-4EA2-8344-70BFECA31CB8}"/>
              </a:ext>
            </a:extLst>
          </p:cNvPr>
          <p:cNvSpPr/>
          <p:nvPr userDrawn="1"/>
        </p:nvSpPr>
        <p:spPr>
          <a:xfrm flipH="1">
            <a:off x="7432543" y="1266589"/>
            <a:ext cx="2060650" cy="3264408"/>
          </a:xfrm>
          <a:prstGeom prst="parallelogram">
            <a:avLst>
              <a:gd name="adj" fmla="val 82904"/>
            </a:avLst>
          </a:prstGeom>
          <a:solidFill>
            <a:srgbClr val="032F5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ctrTitle" hasCustomPrompt="1"/>
          </p:nvPr>
        </p:nvSpPr>
        <p:spPr>
          <a:xfrm>
            <a:off x="535460" y="1266590"/>
            <a:ext cx="9144000" cy="1876899"/>
          </a:xfrm>
        </p:spPr>
        <p:txBody>
          <a:bodyPr anchor="b">
            <a:normAutofit/>
          </a:bodyPr>
          <a:lstStyle>
            <a:lvl1pPr algn="l">
              <a:defRPr sz="4000" b="1" baseline="0">
                <a:solidFill>
                  <a:schemeClr val="bg1"/>
                </a:solidFill>
                <a:effectLst/>
                <a:latin typeface="Cambria" panose="02040503050406030204" pitchFamily="18" charset="0"/>
              </a:defRPr>
            </a:lvl1pPr>
          </a:lstStyle>
          <a:p>
            <a:r>
              <a:rPr lang="en-US" dirty="0"/>
              <a:t>Click here to edit </a:t>
            </a:r>
            <a:br>
              <a:rPr lang="en-US" dirty="0"/>
            </a:br>
            <a:r>
              <a:rPr lang="en-US" dirty="0"/>
              <a:t>master slide</a:t>
            </a:r>
          </a:p>
        </p:txBody>
      </p:sp>
      <p:sp>
        <p:nvSpPr>
          <p:cNvPr id="9" name="Subtitle 2"/>
          <p:cNvSpPr>
            <a:spLocks noGrp="1"/>
          </p:cNvSpPr>
          <p:nvPr>
            <p:ph type="subTitle" idx="1" hasCustomPrompt="1"/>
          </p:nvPr>
        </p:nvSpPr>
        <p:spPr>
          <a:xfrm>
            <a:off x="535460" y="3224397"/>
            <a:ext cx="9144000" cy="473898"/>
          </a:xfrm>
        </p:spPr>
        <p:txBody>
          <a:bodyPr/>
          <a:lstStyle>
            <a:lvl1pPr marL="0" indent="0" algn="l">
              <a:buNone/>
              <a:defRPr sz="2000" cap="none" baseline="0">
                <a:solidFill>
                  <a:schemeClr val="bg1"/>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edit subtitle</a:t>
            </a:r>
          </a:p>
        </p:txBody>
      </p:sp>
    </p:spTree>
    <p:extLst>
      <p:ext uri="{BB962C8B-B14F-4D97-AF65-F5344CB8AC3E}">
        <p14:creationId xmlns:p14="http://schemas.microsoft.com/office/powerpoint/2010/main" val="3311734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40"/>
            <a:ext cx="11686314" cy="1015705"/>
          </a:xfrm>
          <a:prstGeom prst="rect">
            <a:avLst/>
          </a:prstGeom>
        </p:spPr>
      </p:pic>
      <p:sp>
        <p:nvSpPr>
          <p:cNvPr id="3" name="Content Placeholder 2"/>
          <p:cNvSpPr>
            <a:spLocks noGrp="1"/>
          </p:cNvSpPr>
          <p:nvPr>
            <p:ph sz="half" idx="1"/>
          </p:nvPr>
        </p:nvSpPr>
        <p:spPr>
          <a:xfrm>
            <a:off x="838200" y="1262210"/>
            <a:ext cx="5181600" cy="4351338"/>
          </a:xfrm>
        </p:spPr>
        <p:txBody>
          <a:bodyPr>
            <a:normAutofit/>
          </a:bodyPr>
          <a:lstStyle>
            <a:lvl1pPr>
              <a:defRPr sz="3600">
                <a:solidFill>
                  <a:srgbClr val="000000"/>
                </a:solidFill>
                <a:latin typeface="+mn-lt"/>
                <a:ea typeface="Open Sans Light" panose="020B0306030504020204" pitchFamily="34" charset="0"/>
                <a:cs typeface="Open Sans Light" panose="020B0306030504020204" pitchFamily="34" charset="0"/>
              </a:defRPr>
            </a:lvl1pPr>
            <a:lvl2pPr>
              <a:defRPr sz="3200">
                <a:solidFill>
                  <a:srgbClr val="000000"/>
                </a:solidFill>
                <a:latin typeface="+mn-lt"/>
                <a:ea typeface="Open Sans Light" panose="020B0306030504020204" pitchFamily="34" charset="0"/>
                <a:cs typeface="Open Sans Light" panose="020B0306030504020204" pitchFamily="34" charset="0"/>
              </a:defRPr>
            </a:lvl2pPr>
            <a:lvl3pPr>
              <a:defRPr sz="2800">
                <a:solidFill>
                  <a:srgbClr val="000000"/>
                </a:solidFill>
                <a:latin typeface="+mn-lt"/>
                <a:ea typeface="Open Sans Light" panose="020B0306030504020204" pitchFamily="34" charset="0"/>
                <a:cs typeface="Open Sans Light" panose="020B0306030504020204" pitchFamily="34" charset="0"/>
              </a:defRPr>
            </a:lvl3pPr>
            <a:lvl4pPr>
              <a:defRPr sz="2400">
                <a:solidFill>
                  <a:srgbClr val="000000"/>
                </a:solidFill>
                <a:latin typeface="+mn-lt"/>
                <a:ea typeface="Open Sans Light" panose="020B0306030504020204" pitchFamily="34" charset="0"/>
                <a:cs typeface="Open Sans Light" panose="020B0306030504020204" pitchFamily="34" charset="0"/>
              </a:defRPr>
            </a:lvl4pPr>
            <a:lvl5pPr>
              <a:defRPr sz="2400">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262210"/>
            <a:ext cx="5181600" cy="4351338"/>
          </a:xfrm>
        </p:spPr>
        <p:txBody>
          <a:bodyPr>
            <a:normAutofit/>
          </a:bodyPr>
          <a:lstStyle>
            <a:lvl1pPr>
              <a:defRPr sz="3600">
                <a:solidFill>
                  <a:srgbClr val="000000"/>
                </a:solidFill>
                <a:latin typeface="+mn-lt"/>
                <a:ea typeface="Open Sans Light" panose="020B0306030504020204" pitchFamily="34" charset="0"/>
                <a:cs typeface="Open Sans Light" panose="020B0306030504020204" pitchFamily="34" charset="0"/>
              </a:defRPr>
            </a:lvl1pPr>
            <a:lvl2pPr>
              <a:defRPr sz="3200">
                <a:solidFill>
                  <a:srgbClr val="000000"/>
                </a:solidFill>
                <a:latin typeface="+mn-lt"/>
                <a:ea typeface="Open Sans Light" panose="020B0306030504020204" pitchFamily="34" charset="0"/>
                <a:cs typeface="Open Sans Light" panose="020B0306030504020204" pitchFamily="34" charset="0"/>
              </a:defRPr>
            </a:lvl2pPr>
            <a:lvl3pPr>
              <a:defRPr sz="2800">
                <a:solidFill>
                  <a:srgbClr val="000000"/>
                </a:solidFill>
                <a:latin typeface="+mn-lt"/>
                <a:ea typeface="Open Sans Light" panose="020B0306030504020204" pitchFamily="34" charset="0"/>
                <a:cs typeface="Open Sans Light" panose="020B0306030504020204" pitchFamily="34" charset="0"/>
              </a:defRPr>
            </a:lvl3pPr>
            <a:lvl4pPr>
              <a:defRPr sz="2400">
                <a:solidFill>
                  <a:srgbClr val="000000"/>
                </a:solidFill>
                <a:latin typeface="+mn-lt"/>
                <a:ea typeface="Open Sans Light" panose="020B0306030504020204" pitchFamily="34" charset="0"/>
                <a:cs typeface="Open Sans Light" panose="020B0306030504020204" pitchFamily="34" charset="0"/>
              </a:defRPr>
            </a:lvl4pPr>
            <a:lvl5pPr>
              <a:defRPr sz="2400">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a:t>Click to edit Master title style</a:t>
            </a:r>
            <a:endParaRPr lang="en-US" dirty="0"/>
          </a:p>
        </p:txBody>
      </p:sp>
      <p:sp>
        <p:nvSpPr>
          <p:cNvPr id="10"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Preschool Learning Kit Training | </a:t>
            </a:r>
            <a:fld id="{C26AAFF7-C4D7-4A72-B8FA-A17532192431}" type="slidenum">
              <a:rPr lang="en-US" smtClean="0"/>
              <a:pPr/>
              <a:t>‹#›</a:t>
            </a:fld>
            <a:endParaRPr lang="en-US" dirty="0"/>
          </a:p>
        </p:txBody>
      </p:sp>
      <p:pic>
        <p:nvPicPr>
          <p:cNvPr id="13" name="Picture 12"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9462" y="138122"/>
            <a:ext cx="914400" cy="914400"/>
          </a:xfrm>
          <a:prstGeom prst="rect">
            <a:avLst/>
          </a:prstGeom>
        </p:spPr>
      </p:pic>
    </p:spTree>
    <p:extLst>
      <p:ext uri="{BB962C8B-B14F-4D97-AF65-F5344CB8AC3E}">
        <p14:creationId xmlns:p14="http://schemas.microsoft.com/office/powerpoint/2010/main" val="292043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1" name="Picture 10"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40"/>
            <a:ext cx="11686314" cy="1015705"/>
          </a:xfrm>
          <a:prstGeom prst="rect">
            <a:avLst/>
          </a:prstGeom>
        </p:spPr>
      </p:pic>
      <p:sp>
        <p:nvSpPr>
          <p:cNvPr id="13" name="Text Placeholder 2"/>
          <p:cNvSpPr>
            <a:spLocks noGrp="1"/>
          </p:cNvSpPr>
          <p:nvPr>
            <p:ph type="body" idx="1"/>
          </p:nvPr>
        </p:nvSpPr>
        <p:spPr>
          <a:xfrm>
            <a:off x="740226" y="1035906"/>
            <a:ext cx="5157787" cy="823912"/>
          </a:xfrm>
        </p:spPr>
        <p:txBody>
          <a:bodyPr anchor="b"/>
          <a:lstStyle>
            <a:lvl1pPr marL="0" indent="0">
              <a:buNone/>
              <a:defRPr sz="2400" b="1">
                <a:solidFill>
                  <a:srgbClr val="000000"/>
                </a:solidFill>
                <a:latin typeface="+mn-lt"/>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3"/>
          <p:cNvSpPr>
            <a:spLocks noGrp="1"/>
          </p:cNvSpPr>
          <p:nvPr>
            <p:ph sz="half" idx="2"/>
          </p:nvPr>
        </p:nvSpPr>
        <p:spPr>
          <a:xfrm>
            <a:off x="740226" y="1859818"/>
            <a:ext cx="5157787" cy="3684588"/>
          </a:xfrm>
        </p:spPr>
        <p:txBody>
          <a:bodyPr/>
          <a:lstStyle>
            <a:lvl1pPr>
              <a:defRPr>
                <a:solidFill>
                  <a:srgbClr val="000000"/>
                </a:solidFill>
                <a:latin typeface="+mn-lt"/>
                <a:ea typeface="Open Sans Light" panose="020B0306030504020204" pitchFamily="34" charset="0"/>
                <a:cs typeface="Open Sans Light" panose="020B0306030504020204" pitchFamily="34" charset="0"/>
              </a:defRPr>
            </a:lvl1pPr>
            <a:lvl2pPr>
              <a:defRPr>
                <a:solidFill>
                  <a:srgbClr val="000000"/>
                </a:solidFill>
                <a:latin typeface="+mn-lt"/>
                <a:ea typeface="Open Sans Light" panose="020B0306030504020204" pitchFamily="34" charset="0"/>
                <a:cs typeface="Open Sans Light" panose="020B0306030504020204" pitchFamily="34" charset="0"/>
              </a:defRPr>
            </a:lvl2pPr>
            <a:lvl3pPr>
              <a:defRPr>
                <a:solidFill>
                  <a:srgbClr val="000000"/>
                </a:solidFill>
                <a:latin typeface="+mn-lt"/>
                <a:ea typeface="Open Sans Light" panose="020B0306030504020204" pitchFamily="34" charset="0"/>
                <a:cs typeface="Open Sans Light" panose="020B0306030504020204" pitchFamily="34" charset="0"/>
              </a:defRPr>
            </a:lvl3pPr>
            <a:lvl4pPr>
              <a:defRPr>
                <a:solidFill>
                  <a:srgbClr val="000000"/>
                </a:solidFill>
                <a:latin typeface="+mn-lt"/>
                <a:ea typeface="Open Sans Light" panose="020B0306030504020204" pitchFamily="34" charset="0"/>
                <a:cs typeface="Open Sans Light" panose="020B0306030504020204" pitchFamily="34" charset="0"/>
              </a:defRPr>
            </a:lvl4pPr>
            <a:lvl5pPr>
              <a:defRPr>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5"/>
          <p:cNvSpPr>
            <a:spLocks noGrp="1"/>
          </p:cNvSpPr>
          <p:nvPr>
            <p:ph sz="quarter" idx="4"/>
          </p:nvPr>
        </p:nvSpPr>
        <p:spPr>
          <a:xfrm>
            <a:off x="6072638" y="1859818"/>
            <a:ext cx="5183188" cy="3684588"/>
          </a:xfrm>
        </p:spPr>
        <p:txBody>
          <a:bodyPr/>
          <a:lstStyle>
            <a:lvl1pPr>
              <a:defRPr>
                <a:solidFill>
                  <a:srgbClr val="000000"/>
                </a:solidFill>
                <a:latin typeface="+mn-lt"/>
                <a:ea typeface="Open Sans Light" panose="020B0306030504020204" pitchFamily="34" charset="0"/>
                <a:cs typeface="Open Sans Light" panose="020B0306030504020204" pitchFamily="34" charset="0"/>
              </a:defRPr>
            </a:lvl1pPr>
            <a:lvl2pPr>
              <a:defRPr>
                <a:solidFill>
                  <a:srgbClr val="000000"/>
                </a:solidFill>
                <a:latin typeface="+mn-lt"/>
                <a:ea typeface="Open Sans Light" panose="020B0306030504020204" pitchFamily="34" charset="0"/>
                <a:cs typeface="Open Sans Light" panose="020B0306030504020204" pitchFamily="34" charset="0"/>
              </a:defRPr>
            </a:lvl2pPr>
            <a:lvl3pPr>
              <a:defRPr>
                <a:solidFill>
                  <a:srgbClr val="000000"/>
                </a:solidFill>
                <a:latin typeface="+mn-lt"/>
                <a:ea typeface="Open Sans Light" panose="020B0306030504020204" pitchFamily="34" charset="0"/>
                <a:cs typeface="Open Sans Light" panose="020B0306030504020204" pitchFamily="34" charset="0"/>
              </a:defRPr>
            </a:lvl3pPr>
            <a:lvl4pPr>
              <a:defRPr>
                <a:solidFill>
                  <a:srgbClr val="000000"/>
                </a:solidFill>
                <a:latin typeface="+mn-lt"/>
                <a:ea typeface="Open Sans Light" panose="020B0306030504020204" pitchFamily="34" charset="0"/>
                <a:cs typeface="Open Sans Light" panose="020B0306030504020204" pitchFamily="34" charset="0"/>
              </a:defRPr>
            </a:lvl4pPr>
            <a:lvl5pPr>
              <a:defRPr>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Preschool Learning Kit Training | </a:t>
            </a:r>
            <a:fld id="{C26AAFF7-C4D7-4A72-B8FA-A17532192431}" type="slidenum">
              <a:rPr lang="en-US" smtClean="0"/>
              <a:pPr/>
              <a:t>‹#›</a:t>
            </a:fld>
            <a:endParaRPr lang="en-US" dirty="0"/>
          </a:p>
        </p:txBody>
      </p:sp>
      <p:sp>
        <p:nvSpPr>
          <p:cNvPr id="22"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a:t>Click to edit Master title style</a:t>
            </a:r>
            <a:endParaRPr lang="en-US" dirty="0"/>
          </a:p>
        </p:txBody>
      </p:sp>
      <p:pic>
        <p:nvPicPr>
          <p:cNvPr id="12" name="Picture 11"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9462" y="138122"/>
            <a:ext cx="914400" cy="914400"/>
          </a:xfrm>
          <a:prstGeom prst="rect">
            <a:avLst/>
          </a:prstGeom>
        </p:spPr>
      </p:pic>
    </p:spTree>
    <p:extLst>
      <p:ext uri="{BB962C8B-B14F-4D97-AF65-F5344CB8AC3E}">
        <p14:creationId xmlns:p14="http://schemas.microsoft.com/office/powerpoint/2010/main" val="709003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Title 1"/>
          <p:cNvSpPr>
            <a:spLocks noGrp="1"/>
          </p:cNvSpPr>
          <p:nvPr>
            <p:ph type="title"/>
          </p:nvPr>
        </p:nvSpPr>
        <p:spPr>
          <a:xfrm>
            <a:off x="949295" y="0"/>
            <a:ext cx="10515600" cy="1325563"/>
          </a:xfrm>
        </p:spPr>
        <p:txBody>
          <a:bodyPr>
            <a:normAutofit/>
          </a:bodyPr>
          <a:lstStyle>
            <a:lvl1pPr algn="ctr">
              <a:defRPr sz="4000">
                <a:latin typeface="+mj-lt"/>
                <a:ea typeface="Open Sans Light" panose="020B0306030504020204" pitchFamily="34" charset="0"/>
                <a:cs typeface="Open Sans Light" panose="020B0306030504020204" pitchFamily="34" charset="0"/>
              </a:defRPr>
            </a:lvl1pPr>
          </a:lstStyle>
          <a:p>
            <a:r>
              <a:rPr lang="en-US"/>
              <a:t>Click to edit Master title style</a:t>
            </a:r>
            <a:endParaRPr lang="en-US" dirty="0"/>
          </a:p>
        </p:txBody>
      </p:sp>
      <p:sp>
        <p:nvSpPr>
          <p:cNvPr id="7"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Preschool Learning Kit Training | </a:t>
            </a:r>
            <a:fld id="{C26AAFF7-C4D7-4A72-B8FA-A17532192431}" type="slidenum">
              <a:rPr lang="en-US" smtClean="0"/>
              <a:pPr/>
              <a:t>‹#›</a:t>
            </a:fld>
            <a:endParaRPr lang="en-US" dirty="0"/>
          </a:p>
        </p:txBody>
      </p:sp>
    </p:spTree>
    <p:extLst>
      <p:ext uri="{BB962C8B-B14F-4D97-AF65-F5344CB8AC3E}">
        <p14:creationId xmlns:p14="http://schemas.microsoft.com/office/powerpoint/2010/main" val="4270446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78234"/>
            <a:ext cx="4887589" cy="879766"/>
          </a:xfrm>
          <a:prstGeom prst="rect">
            <a:avLst/>
          </a:prstGeom>
        </p:spPr>
      </p:pic>
      <p:sp>
        <p:nvSpPr>
          <p:cNvPr id="18" name="Date Placeholder 2"/>
          <p:cNvSpPr>
            <a:spLocks noGrp="1"/>
          </p:cNvSpPr>
          <p:nvPr>
            <p:ph type="dt" sz="half" idx="10"/>
          </p:nvPr>
        </p:nvSpPr>
        <p:spPr>
          <a:xfrm>
            <a:off x="9230662" y="6026385"/>
            <a:ext cx="2743200" cy="365125"/>
          </a:xfrm>
        </p:spPr>
        <p:txBody>
          <a:bodyPr/>
          <a:lstStyle>
            <a:lvl1pPr algn="r">
              <a:defRPr>
                <a:solidFill>
                  <a:schemeClr val="tx1">
                    <a:lumMod val="90000"/>
                    <a:lumOff val="10000"/>
                  </a:schemeClr>
                </a:solidFill>
              </a:defRPr>
            </a:lvl1pPr>
          </a:lstStyle>
          <a:p>
            <a:endParaRPr lang="en-US" dirty="0"/>
          </a:p>
        </p:txBody>
      </p:sp>
      <p:sp>
        <p:nvSpPr>
          <p:cNvPr id="20"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Preschool Learning Kit Training | </a:t>
            </a:r>
            <a:fld id="{C26AAFF7-C4D7-4A72-B8FA-A17532192431}" type="slidenum">
              <a:rPr lang="en-US" smtClean="0"/>
              <a:pPr/>
              <a:t>‹#›</a:t>
            </a:fld>
            <a:endParaRPr lang="en-US" dirty="0"/>
          </a:p>
        </p:txBody>
      </p:sp>
      <p:sp>
        <p:nvSpPr>
          <p:cNvPr id="9" name="Subtitle 2"/>
          <p:cNvSpPr txBox="1">
            <a:spLocks/>
          </p:cNvSpPr>
          <p:nvPr userDrawn="1"/>
        </p:nvSpPr>
        <p:spPr>
          <a:xfrm>
            <a:off x="232018" y="6126963"/>
            <a:ext cx="4655571" cy="7052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bg1"/>
                </a:solidFill>
                <a:latin typeface="Open Sans Light" panose="020B03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rPr>
              <a:t>Supporting Schools and Students to Achieve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000" b="0" i="0" kern="1200" cap="all" baseline="0" dirty="0">
                <a:solidFill>
                  <a:schemeClr val="bg2">
                    <a:lumMod val="25000"/>
                  </a:schemeClr>
                </a:solidFill>
                <a:latin typeface="Open Sans Light" panose="020B0306030504020204" pitchFamily="34" charset="0"/>
                <a:ea typeface="Open Sans Light" panose="020B0306030504020204" pitchFamily="34" charset="0"/>
                <a:cs typeface="Open Sans Light" panose="020B0306030504020204" pitchFamily="34" charset="0"/>
              </a:rPr>
              <a:t>Sherri Ybarra, ED.s., Superintendent of Public INSTRUCTION</a:t>
            </a:r>
          </a:p>
          <a:p>
            <a:endPar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endParaRPr>
          </a:p>
        </p:txBody>
      </p:sp>
      <p:pic>
        <p:nvPicPr>
          <p:cNvPr id="10" name="Picture 9"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5460" y="4803520"/>
            <a:ext cx="914400" cy="914400"/>
          </a:xfrm>
          <a:prstGeom prst="rect">
            <a:avLst/>
          </a:prstGeom>
        </p:spPr>
      </p:pic>
      <p:pic>
        <p:nvPicPr>
          <p:cNvPr id="11" name="Picture 10">
            <a:extLst>
              <a:ext uri="{FF2B5EF4-FFF2-40B4-BE49-F238E27FC236}">
                <a16:creationId xmlns:a16="http://schemas.microsoft.com/office/drawing/2014/main" id="{C934CAA2-C9EC-4EA9-94C8-891CF2F41024}"/>
              </a:ext>
            </a:extLst>
          </p:cNvPr>
          <p:cNvPicPr>
            <a:picLocks noChangeAspect="1"/>
          </p:cNvPicPr>
          <p:nvPr userDrawn="1"/>
        </p:nvPicPr>
        <p:blipFill rotWithShape="1">
          <a:blip r:embed="rId4"/>
          <a:srcRect b="38617"/>
          <a:stretch/>
        </p:blipFill>
        <p:spPr>
          <a:xfrm>
            <a:off x="7019925" y="1"/>
            <a:ext cx="5172075" cy="2118172"/>
          </a:xfrm>
          <a:prstGeom prst="rect">
            <a:avLst/>
          </a:prstGeom>
        </p:spPr>
      </p:pic>
      <p:sp>
        <p:nvSpPr>
          <p:cNvPr id="12" name="Rectangle 2">
            <a:extLst>
              <a:ext uri="{FF2B5EF4-FFF2-40B4-BE49-F238E27FC236}">
                <a16:creationId xmlns:a16="http://schemas.microsoft.com/office/drawing/2014/main" id="{E539609B-C705-496B-9087-39F0BDE49676}"/>
              </a:ext>
            </a:extLst>
          </p:cNvPr>
          <p:cNvSpPr/>
          <p:nvPr userDrawn="1"/>
        </p:nvSpPr>
        <p:spPr>
          <a:xfrm>
            <a:off x="0" y="-9223"/>
            <a:ext cx="8639176" cy="2127395"/>
          </a:xfrm>
          <a:custGeom>
            <a:avLst/>
            <a:gdLst>
              <a:gd name="connsiteX0" fmla="*/ 0 w 8805333"/>
              <a:gd name="connsiteY0" fmla="*/ 0 h 3271543"/>
              <a:gd name="connsiteX1" fmla="*/ 8805333 w 8805333"/>
              <a:gd name="connsiteY1" fmla="*/ 0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8466 h 3280009"/>
              <a:gd name="connsiteX1" fmla="*/ 4978399 w 8805333"/>
              <a:gd name="connsiteY1" fmla="*/ 0 h 3280009"/>
              <a:gd name="connsiteX2" fmla="*/ 8805333 w 8805333"/>
              <a:gd name="connsiteY2" fmla="*/ 3280009 h 3280009"/>
              <a:gd name="connsiteX3" fmla="*/ 0 w 8805333"/>
              <a:gd name="connsiteY3" fmla="*/ 3280009 h 3280009"/>
              <a:gd name="connsiteX4" fmla="*/ 0 w 8805333"/>
              <a:gd name="connsiteY4" fmla="*/ 8466 h 3280009"/>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82542 w 8805333"/>
              <a:gd name="connsiteY1" fmla="*/ 5481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2618 h 3271543"/>
              <a:gd name="connsiteX2" fmla="*/ 8805333 w 8805333"/>
              <a:gd name="connsiteY2" fmla="*/ 3271543 h 3271543"/>
              <a:gd name="connsiteX3" fmla="*/ 0 w 8805333"/>
              <a:gd name="connsiteY3" fmla="*/ 3271543 h 3271543"/>
              <a:gd name="connsiteX4" fmla="*/ 0 w 8805333"/>
              <a:gd name="connsiteY4" fmla="*/ 0 h 327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5333" h="3271543">
                <a:moveTo>
                  <a:pt x="0" y="0"/>
                </a:moveTo>
                <a:lnTo>
                  <a:pt x="7179732" y="2618"/>
                </a:lnTo>
                <a:lnTo>
                  <a:pt x="8805333" y="3271543"/>
                </a:lnTo>
                <a:lnTo>
                  <a:pt x="0" y="3271543"/>
                </a:lnTo>
                <a:lnTo>
                  <a:pt x="0" y="0"/>
                </a:lnTo>
                <a:close/>
              </a:path>
            </a:pathLst>
          </a:custGeom>
          <a:solidFill>
            <a:srgbClr val="03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a:extLst>
              <a:ext uri="{FF2B5EF4-FFF2-40B4-BE49-F238E27FC236}">
                <a16:creationId xmlns:a16="http://schemas.microsoft.com/office/drawing/2014/main" id="{B8B57088-4F2B-41CF-A686-6CA6BB25006D}"/>
              </a:ext>
            </a:extLst>
          </p:cNvPr>
          <p:cNvSpPr/>
          <p:nvPr userDrawn="1"/>
        </p:nvSpPr>
        <p:spPr>
          <a:xfrm flipH="1">
            <a:off x="7298267" y="-11974"/>
            <a:ext cx="1892328" cy="2127395"/>
          </a:xfrm>
          <a:prstGeom prst="parallelogram">
            <a:avLst>
              <a:gd name="adj" fmla="val 82904"/>
            </a:avLst>
          </a:prstGeom>
          <a:solidFill>
            <a:srgbClr val="032F5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750D6C1F-334F-40BA-B71C-D866773325E5}"/>
              </a:ext>
            </a:extLst>
          </p:cNvPr>
          <p:cNvSpPr>
            <a:spLocks noGrp="1"/>
          </p:cNvSpPr>
          <p:nvPr>
            <p:ph type="title"/>
          </p:nvPr>
        </p:nvSpPr>
        <p:spPr>
          <a:xfrm>
            <a:off x="352425" y="391692"/>
            <a:ext cx="10515600" cy="1325563"/>
          </a:xfrm>
        </p:spPr>
        <p:txBody>
          <a:bodyPr/>
          <a:lstStyle>
            <a:lvl1pPr>
              <a:defRPr b="1">
                <a:solidFill>
                  <a:schemeClr val="bg1"/>
                </a:solidFill>
                <a:latin typeface="Cambria" panose="02040503050406030204" pitchFamily="18" charset="0"/>
                <a:ea typeface="Cambria" panose="02040503050406030204" pitchFamily="18" charset="0"/>
              </a:defRPr>
            </a:lvl1pPr>
          </a:lstStyle>
          <a:p>
            <a:r>
              <a:rPr lang="en-US"/>
              <a:t>Click to edit Master title style</a:t>
            </a:r>
          </a:p>
        </p:txBody>
      </p:sp>
    </p:spTree>
    <p:extLst>
      <p:ext uri="{BB962C8B-B14F-4D97-AF65-F5344CB8AC3E}">
        <p14:creationId xmlns:p14="http://schemas.microsoft.com/office/powerpoint/2010/main" val="1223429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Branding &amp; Accessibility |</a:t>
            </a:r>
          </a:p>
        </p:txBody>
      </p:sp>
      <p:sp>
        <p:nvSpPr>
          <p:cNvPr id="4" name="Slide Number Placeholder 3"/>
          <p:cNvSpPr>
            <a:spLocks noGrp="1"/>
          </p:cNvSpPr>
          <p:nvPr>
            <p:ph type="sldNum" sz="quarter" idx="12"/>
          </p:nvPr>
        </p:nvSpPr>
        <p:spPr/>
        <p:txBody>
          <a:bodyPr/>
          <a:lstStyle/>
          <a:p>
            <a:fld id="{C26AAFF7-C4D7-4A72-B8FA-A17532192431}" type="slidenum">
              <a:rPr lang="en-US" smtClean="0"/>
              <a:t>‹#›</a:t>
            </a:fld>
            <a:endParaRPr lang="en-US"/>
          </a:p>
        </p:txBody>
      </p:sp>
    </p:spTree>
    <p:extLst>
      <p:ext uri="{BB962C8B-B14F-4D97-AF65-F5344CB8AC3E}">
        <p14:creationId xmlns:p14="http://schemas.microsoft.com/office/powerpoint/2010/main" val="351746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Branding &amp; Accessibility |</a:t>
            </a:r>
          </a:p>
        </p:txBody>
      </p:sp>
      <p:sp>
        <p:nvSpPr>
          <p:cNvPr id="7" name="Slide Number Placeholder 6"/>
          <p:cNvSpPr>
            <a:spLocks noGrp="1"/>
          </p:cNvSpPr>
          <p:nvPr>
            <p:ph type="sldNum" sz="quarter" idx="12"/>
          </p:nvPr>
        </p:nvSpPr>
        <p:spPr/>
        <p:txBody>
          <a:bodyPr/>
          <a:lstStyle/>
          <a:p>
            <a:fld id="{C26AAFF7-C4D7-4A72-B8FA-A17532192431}" type="slidenum">
              <a:rPr lang="en-US" smtClean="0"/>
              <a:t>‹#›</a:t>
            </a:fld>
            <a:endParaRPr lang="en-US"/>
          </a:p>
        </p:txBody>
      </p:sp>
    </p:spTree>
    <p:extLst>
      <p:ext uri="{BB962C8B-B14F-4D97-AF65-F5344CB8AC3E}">
        <p14:creationId xmlns:p14="http://schemas.microsoft.com/office/powerpoint/2010/main" val="431150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Branding &amp; Accessibility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6AAFF7-C4D7-4A72-B8FA-A17532192431}" type="slidenum">
              <a:rPr lang="en-US" smtClean="0"/>
              <a:t>‹#›</a:t>
            </a:fld>
            <a:endParaRPr lang="en-US"/>
          </a:p>
        </p:txBody>
      </p:sp>
    </p:spTree>
    <p:extLst>
      <p:ext uri="{BB962C8B-B14F-4D97-AF65-F5344CB8AC3E}">
        <p14:creationId xmlns:p14="http://schemas.microsoft.com/office/powerpoint/2010/main" val="3129339859"/>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6.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www.preschoolinitiative.org/s/Developmental-Milestones-CIG-Webinar.pptx" TargetMode="External"/><Relationship Id="rId2" Type="http://schemas.openxmlformats.org/officeDocument/2006/relationships/hyperlink" Target="http://www.preschoolinitiative.org/s/Field-Test-Selection-form-ASSESS-Jan-2017-3djm.docx" TargetMode="External"/><Relationship Id="rId1" Type="http://schemas.openxmlformats.org/officeDocument/2006/relationships/slideLayout" Target="../slideLayouts/slideLayout2.xml"/><Relationship Id="rId5" Type="http://schemas.openxmlformats.org/officeDocument/2006/relationships/hyperlink" Target="http://www.preschoolinitiative.org/s/PI_Lesson-Plan-Template-n582.docx" TargetMode="External"/><Relationship Id="rId4" Type="http://schemas.openxmlformats.org/officeDocument/2006/relationships/hyperlink" Target="http://www.preschoolinitiative.org/s/Ed_the_Ed_presentation_PK_final_05312017-PA.ppt"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hyperlink" Target="http://www.preschoolinitiative.org/collaboration" TargetMode="External"/><Relationship Id="rId13" Type="http://schemas.openxmlformats.org/officeDocument/2006/relationships/hyperlink" Target="http://www.preschoolinitiative.org/cultural-awareness" TargetMode="External"/><Relationship Id="rId3" Type="http://schemas.openxmlformats.org/officeDocument/2006/relationships/image" Target="../media/image21.png"/><Relationship Id="rId7" Type="http://schemas.openxmlformats.org/officeDocument/2006/relationships/hyperlink" Target="http://www.preschoolinitiative.org/assessment" TargetMode="External"/><Relationship Id="rId12" Type="http://schemas.openxmlformats.org/officeDocument/2006/relationships/hyperlink" Target="http://www.preschoolinitiative.org/professional-development" TargetMode="Externa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hyperlink" Target="http://www.preschoolinitiative.org/pi-resources" TargetMode="External"/><Relationship Id="rId11" Type="http://schemas.openxmlformats.org/officeDocument/2006/relationships/hyperlink" Target="http://www.preschoolinitiative.org/parent-engagement" TargetMode="External"/><Relationship Id="rId5" Type="http://schemas.openxmlformats.org/officeDocument/2006/relationships/hyperlink" Target="http://www.preschoolinitiative.org/parents" TargetMode="External"/><Relationship Id="rId10" Type="http://schemas.openxmlformats.org/officeDocument/2006/relationships/hyperlink" Target="http://www.preschoolinitiative.org/mep" TargetMode="External"/><Relationship Id="rId4" Type="http://schemas.openxmlformats.org/officeDocument/2006/relationships/hyperlink" Target="http://www.preschoolinitiative.org/" TargetMode="External"/><Relationship Id="rId9" Type="http://schemas.openxmlformats.org/officeDocument/2006/relationships/hyperlink" Target="http://www.preschoolinitiative.org/curriculum-learningmaterials" TargetMode="External"/><Relationship Id="rId14" Type="http://schemas.openxmlformats.org/officeDocument/2006/relationships/hyperlink" Target="http://www.preschoolinitiative.org/links"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mailto:sseamount@sde.idaho.gov" TargetMode="External"/><Relationship Id="rId2" Type="http://schemas.openxmlformats.org/officeDocument/2006/relationships/hyperlink" Target="mailto:igchavolla@gmail.com" TargetMode="External"/><Relationship Id="rId1" Type="http://schemas.openxmlformats.org/officeDocument/2006/relationships/slideLayout" Target="../slideLayouts/slideLayout7.xml"/><Relationship Id="rId4" Type="http://schemas.openxmlformats.org/officeDocument/2006/relationships/hyperlink" Target="http://www.sde.idaho.gov/"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lvl="0"/>
            <a:fld id="{81556938-7756-42A3-BA06-9DAF1F76B36A}" type="datetime1">
              <a:rPr lang="en-US" noProof="0" smtClean="0"/>
              <a:pPr lvl="0"/>
              <a:t>10/26/2020</a:t>
            </a:fld>
            <a:endParaRPr lang="en-US" noProof="0" dirty="0"/>
          </a:p>
        </p:txBody>
      </p:sp>
      <p:sp>
        <p:nvSpPr>
          <p:cNvPr id="12" name="Subtitle 11">
            <a:extLst>
              <a:ext uri="{FF2B5EF4-FFF2-40B4-BE49-F238E27FC236}">
                <a16:creationId xmlns:a16="http://schemas.microsoft.com/office/drawing/2014/main" id="{AE8B8925-2368-48DB-BC41-3361A441198E}"/>
              </a:ext>
            </a:extLst>
          </p:cNvPr>
          <p:cNvSpPr>
            <a:spLocks noGrp="1"/>
          </p:cNvSpPr>
          <p:nvPr>
            <p:ph type="subTitle" idx="1"/>
          </p:nvPr>
        </p:nvSpPr>
        <p:spPr>
          <a:xfrm>
            <a:off x="535460" y="3895725"/>
            <a:ext cx="9144000" cy="876300"/>
          </a:xfrm>
        </p:spPr>
        <p:txBody>
          <a:bodyPr>
            <a:normAutofit/>
          </a:bodyPr>
          <a:lstStyle/>
          <a:p>
            <a:r>
              <a:rPr lang="en-US" dirty="0"/>
              <a:t>Irene </a:t>
            </a:r>
            <a:r>
              <a:rPr lang="en-US" dirty="0" err="1"/>
              <a:t>Chavolla</a:t>
            </a:r>
            <a:r>
              <a:rPr lang="en-US" dirty="0"/>
              <a:t>, Consultant</a:t>
            </a:r>
          </a:p>
          <a:p>
            <a:r>
              <a:rPr lang="en-US" dirty="0"/>
              <a:t>Sarah Seamount, Migrant Education Program Coordinator</a:t>
            </a:r>
          </a:p>
          <a:p>
            <a:endParaRPr lang="en-US" dirty="0"/>
          </a:p>
        </p:txBody>
      </p:sp>
      <p:sp>
        <p:nvSpPr>
          <p:cNvPr id="11" name="Title 10">
            <a:extLst>
              <a:ext uri="{FF2B5EF4-FFF2-40B4-BE49-F238E27FC236}">
                <a16:creationId xmlns:a16="http://schemas.microsoft.com/office/drawing/2014/main" id="{7E6B511D-2FD0-4E6A-8799-F76AE5BF141D}"/>
              </a:ext>
            </a:extLst>
          </p:cNvPr>
          <p:cNvSpPr>
            <a:spLocks noGrp="1"/>
          </p:cNvSpPr>
          <p:nvPr>
            <p:ph type="ctrTitle"/>
          </p:nvPr>
        </p:nvSpPr>
        <p:spPr>
          <a:xfrm>
            <a:off x="535460" y="1406761"/>
            <a:ext cx="9144000" cy="1876899"/>
          </a:xfrm>
        </p:spPr>
        <p:txBody>
          <a:bodyPr/>
          <a:lstStyle/>
          <a:p>
            <a:r>
              <a:rPr lang="en-US" dirty="0"/>
              <a:t>Idaho Migrant Preschool </a:t>
            </a:r>
            <a:br>
              <a:rPr lang="en-US" dirty="0"/>
            </a:br>
            <a:r>
              <a:rPr lang="en-US" dirty="0"/>
              <a:t>Learning Kit Training</a:t>
            </a:r>
          </a:p>
        </p:txBody>
      </p:sp>
    </p:spTree>
    <p:extLst>
      <p:ext uri="{BB962C8B-B14F-4D97-AF65-F5344CB8AC3E}">
        <p14:creationId xmlns:p14="http://schemas.microsoft.com/office/powerpoint/2010/main" val="4057151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ADD586-64DA-4277-9DB6-B9AB0DB49B1C}"/>
              </a:ext>
            </a:extLst>
          </p:cNvPr>
          <p:cNvSpPr>
            <a:spLocks noGrp="1"/>
          </p:cNvSpPr>
          <p:nvPr>
            <p:ph idx="13"/>
          </p:nvPr>
        </p:nvSpPr>
        <p:spPr>
          <a:xfrm>
            <a:off x="751112" y="1340123"/>
            <a:ext cx="10515600" cy="4517751"/>
          </a:xfrm>
        </p:spPr>
        <p:txBody>
          <a:bodyPr>
            <a:normAutofit fontScale="85000" lnSpcReduction="20000"/>
          </a:bodyPr>
          <a:lstStyle/>
          <a:p>
            <a:pPr marL="0" indent="0">
              <a:lnSpc>
                <a:spcPct val="117000"/>
              </a:lnSpc>
              <a:spcBef>
                <a:spcPts val="600"/>
              </a:spcBef>
              <a:buNone/>
            </a:pPr>
            <a:r>
              <a:rPr lang="en-US" dirty="0"/>
              <a:t>All information is given in English and Spanish in the following sections:</a:t>
            </a:r>
          </a:p>
          <a:p>
            <a:pPr lvl="1">
              <a:lnSpc>
                <a:spcPct val="117000"/>
              </a:lnSpc>
              <a:spcBef>
                <a:spcPts val="600"/>
              </a:spcBef>
            </a:pPr>
            <a:r>
              <a:rPr lang="en-US" dirty="0"/>
              <a:t>Suggested books</a:t>
            </a:r>
          </a:p>
          <a:p>
            <a:pPr lvl="1">
              <a:lnSpc>
                <a:spcPct val="117000"/>
              </a:lnSpc>
              <a:spcBef>
                <a:spcPts val="600"/>
              </a:spcBef>
            </a:pPr>
            <a:r>
              <a:rPr lang="en-US" dirty="0"/>
              <a:t>Lessons for the 6 books in the kit</a:t>
            </a:r>
          </a:p>
          <a:p>
            <a:pPr lvl="1">
              <a:lnSpc>
                <a:spcPct val="117000"/>
              </a:lnSpc>
              <a:spcBef>
                <a:spcPts val="600"/>
              </a:spcBef>
            </a:pPr>
            <a:r>
              <a:rPr lang="en-US" dirty="0"/>
              <a:t>Literacy lessons</a:t>
            </a:r>
          </a:p>
          <a:p>
            <a:pPr lvl="1">
              <a:lnSpc>
                <a:spcPct val="117000"/>
              </a:lnSpc>
              <a:spcBef>
                <a:spcPts val="600"/>
              </a:spcBef>
            </a:pPr>
            <a:r>
              <a:rPr lang="en-US" dirty="0"/>
              <a:t>Math lessons</a:t>
            </a:r>
          </a:p>
          <a:p>
            <a:pPr lvl="1">
              <a:lnSpc>
                <a:spcPct val="117000"/>
              </a:lnSpc>
              <a:spcBef>
                <a:spcPts val="600"/>
              </a:spcBef>
            </a:pPr>
            <a:r>
              <a:rPr lang="en-US" dirty="0"/>
              <a:t>Social Emotional lessons</a:t>
            </a:r>
          </a:p>
          <a:p>
            <a:pPr lvl="1">
              <a:lnSpc>
                <a:spcPct val="117000"/>
              </a:lnSpc>
              <a:spcBef>
                <a:spcPts val="600"/>
              </a:spcBef>
            </a:pPr>
            <a:r>
              <a:rPr lang="en-US" dirty="0"/>
              <a:t>STEM lessons</a:t>
            </a:r>
          </a:p>
        </p:txBody>
      </p:sp>
      <p:sp>
        <p:nvSpPr>
          <p:cNvPr id="2" name="Title 1">
            <a:extLst>
              <a:ext uri="{FF2B5EF4-FFF2-40B4-BE49-F238E27FC236}">
                <a16:creationId xmlns:a16="http://schemas.microsoft.com/office/drawing/2014/main" id="{664CB87D-494E-4641-86C5-AFBA89F6A1CC}"/>
              </a:ext>
            </a:extLst>
          </p:cNvPr>
          <p:cNvSpPr>
            <a:spLocks noGrp="1"/>
          </p:cNvSpPr>
          <p:nvPr>
            <p:ph type="title"/>
          </p:nvPr>
        </p:nvSpPr>
        <p:spPr>
          <a:xfrm>
            <a:off x="434304" y="0"/>
            <a:ext cx="9681246" cy="988601"/>
          </a:xfrm>
        </p:spPr>
        <p:txBody>
          <a:bodyPr>
            <a:normAutofit/>
          </a:bodyPr>
          <a:lstStyle/>
          <a:p>
            <a:r>
              <a:rPr lang="en-US" sz="4400" b="0" i="0" dirty="0">
                <a:effectLst/>
                <a:latin typeface="Calibri" panose="020F0502020204030204" pitchFamily="34" charset="0"/>
              </a:rPr>
              <a:t>Organization of the Lesson Plan Book</a:t>
            </a:r>
            <a:endParaRPr lang="en-US" dirty="0"/>
          </a:p>
        </p:txBody>
      </p:sp>
      <p:sp>
        <p:nvSpPr>
          <p:cNvPr id="4" name="Slide Number Placeholder 2">
            <a:extLst>
              <a:ext uri="{FF2B5EF4-FFF2-40B4-BE49-F238E27FC236}">
                <a16:creationId xmlns:a16="http://schemas.microsoft.com/office/drawing/2014/main" id="{9246CB6B-0A8D-47B5-B26A-2AC757758E80}"/>
              </a:ext>
            </a:extLst>
          </p:cNvPr>
          <p:cNvSpPr>
            <a:spLocks noGrp="1"/>
          </p:cNvSpPr>
          <p:nvPr>
            <p:ph type="sldNum" sz="quarter" idx="12"/>
          </p:nvPr>
        </p:nvSpPr>
        <p:spPr>
          <a:xfrm>
            <a:off x="9230662" y="6395774"/>
            <a:ext cx="2743200" cy="365125"/>
          </a:xfrm>
        </p:spPr>
        <p:txBody>
          <a:bodyPr/>
          <a:lstStyle/>
          <a:p>
            <a:r>
              <a:rPr lang="en-US" dirty="0"/>
              <a:t> Preschool Learning Kits Training | </a:t>
            </a:r>
            <a:fld id="{C26AAFF7-C4D7-4A72-B8FA-A17532192431}" type="slidenum">
              <a:rPr lang="en-US" smtClean="0"/>
              <a:pPr/>
              <a:t>10</a:t>
            </a:fld>
            <a:endParaRPr lang="en-US" dirty="0"/>
          </a:p>
        </p:txBody>
      </p:sp>
    </p:spTree>
    <p:extLst>
      <p:ext uri="{BB962C8B-B14F-4D97-AF65-F5344CB8AC3E}">
        <p14:creationId xmlns:p14="http://schemas.microsoft.com/office/powerpoint/2010/main" val="4197046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40F436-E9DE-45CA-A9C7-80C8211CEAC5}"/>
              </a:ext>
            </a:extLst>
          </p:cNvPr>
          <p:cNvSpPr>
            <a:spLocks noGrp="1"/>
          </p:cNvSpPr>
          <p:nvPr>
            <p:ph sz="half" idx="1"/>
          </p:nvPr>
        </p:nvSpPr>
        <p:spPr>
          <a:xfrm>
            <a:off x="838200" y="1262209"/>
            <a:ext cx="5181600" cy="4738539"/>
          </a:xfrm>
        </p:spPr>
        <p:txBody>
          <a:bodyPr>
            <a:normAutofit/>
          </a:bodyPr>
          <a:lstStyle/>
          <a:p>
            <a:pPr marL="0" indent="0">
              <a:buNone/>
            </a:pPr>
            <a:r>
              <a:rPr lang="en-US" sz="3500" b="1" dirty="0"/>
              <a:t>Literacy</a:t>
            </a:r>
          </a:p>
          <a:p>
            <a:pPr marL="0" indent="0">
              <a:buNone/>
            </a:pPr>
            <a:r>
              <a:rPr lang="en-US" sz="3000" dirty="0">
                <a:solidFill>
                  <a:srgbClr val="000000"/>
                </a:solidFill>
                <a:effectLst/>
                <a:latin typeface="Calibri" panose="020F0502020204030204" pitchFamily="34" charset="0"/>
                <a:ea typeface="Times New Roman" panose="02020603050405020304" pitchFamily="18" charset="0"/>
              </a:rPr>
              <a:t>Earl</a:t>
            </a:r>
            <a:r>
              <a:rPr lang="en-US" sz="3000" dirty="0">
                <a:effectLst/>
                <a:latin typeface="Calibri" panose="020F0502020204030204" pitchFamily="34" charset="0"/>
                <a:ea typeface="Times New Roman" panose="02020603050405020304" pitchFamily="18" charset="0"/>
              </a:rPr>
              <a:t>y </a:t>
            </a:r>
            <a:r>
              <a:rPr lang="en-US" sz="3000" dirty="0">
                <a:latin typeface="Calibri" panose="020F0502020204030204" pitchFamily="34" charset="0"/>
                <a:ea typeface="Times New Roman" panose="02020603050405020304" pitchFamily="18" charset="0"/>
                <a:cs typeface="Calibri" panose="020F0502020204030204" pitchFamily="34" charset="0"/>
              </a:rPr>
              <a:t>literacy </a:t>
            </a:r>
            <a:r>
              <a:rPr lang="en-US" sz="3000" dirty="0">
                <a:solidFill>
                  <a:srgbClr val="000000"/>
                </a:solidFill>
                <a:effectLst/>
                <a:latin typeface="Calibri" panose="020F0502020204030204" pitchFamily="34" charset="0"/>
                <a:ea typeface="Times New Roman" panose="02020603050405020304" pitchFamily="18" charset="0"/>
              </a:rPr>
              <a:t>is comprised of print concepts, phonological awareness as well as letter and word recognition.</a:t>
            </a:r>
          </a:p>
          <a:p>
            <a:pPr lvl="1">
              <a:spcBef>
                <a:spcPts val="1200"/>
              </a:spcBef>
            </a:pPr>
            <a:r>
              <a:rPr lang="en-US" sz="2600" dirty="0">
                <a:solidFill>
                  <a:srgbClr val="000000"/>
                </a:solidFill>
                <a:latin typeface="Calibri" panose="020F0502020204030204" pitchFamily="34" charset="0"/>
              </a:rPr>
              <a:t>Book introduction</a:t>
            </a:r>
          </a:p>
          <a:p>
            <a:pPr lvl="1"/>
            <a:r>
              <a:rPr lang="en-US" sz="2600" dirty="0">
                <a:solidFill>
                  <a:srgbClr val="000000"/>
                </a:solidFill>
                <a:latin typeface="Calibri" panose="020F0502020204030204" pitchFamily="34" charset="0"/>
              </a:rPr>
              <a:t>Rhyming</a:t>
            </a:r>
          </a:p>
          <a:p>
            <a:pPr lvl="1"/>
            <a:r>
              <a:rPr lang="en-US" sz="2600" dirty="0">
                <a:solidFill>
                  <a:srgbClr val="000000"/>
                </a:solidFill>
                <a:latin typeface="Calibri" panose="020F0502020204030204" pitchFamily="34" charset="0"/>
              </a:rPr>
              <a:t>Letter recognition</a:t>
            </a:r>
          </a:p>
          <a:p>
            <a:pPr lvl="1"/>
            <a:r>
              <a:rPr lang="en-US" sz="2600" dirty="0">
                <a:solidFill>
                  <a:srgbClr val="000000"/>
                </a:solidFill>
                <a:latin typeface="Calibri" panose="020F0502020204030204" pitchFamily="34" charset="0"/>
              </a:rPr>
              <a:t>Retelling story </a:t>
            </a:r>
            <a:endParaRPr lang="en-US" sz="2600" dirty="0"/>
          </a:p>
        </p:txBody>
      </p:sp>
      <p:sp>
        <p:nvSpPr>
          <p:cNvPr id="4" name="Content Placeholder 3">
            <a:extLst>
              <a:ext uri="{FF2B5EF4-FFF2-40B4-BE49-F238E27FC236}">
                <a16:creationId xmlns:a16="http://schemas.microsoft.com/office/drawing/2014/main" id="{872BD6D7-3CA8-41C8-A422-6AF80F0B65E6}"/>
              </a:ext>
            </a:extLst>
          </p:cNvPr>
          <p:cNvSpPr>
            <a:spLocks noGrp="1"/>
          </p:cNvSpPr>
          <p:nvPr>
            <p:ph sz="half" idx="2"/>
          </p:nvPr>
        </p:nvSpPr>
        <p:spPr>
          <a:xfrm>
            <a:off x="6172200" y="1262210"/>
            <a:ext cx="5181600" cy="4738540"/>
          </a:xfrm>
        </p:spPr>
        <p:txBody>
          <a:bodyPr>
            <a:normAutofit fontScale="92500"/>
          </a:bodyPr>
          <a:lstStyle/>
          <a:p>
            <a:pPr marL="0" indent="0">
              <a:buNone/>
            </a:pPr>
            <a:r>
              <a:rPr lang="en-US" sz="3800" b="1" dirty="0"/>
              <a:t>Math </a:t>
            </a:r>
          </a:p>
          <a:p>
            <a:pPr marL="0" indent="0">
              <a:buNone/>
            </a:pPr>
            <a:r>
              <a:rPr lang="en-US" sz="3000" b="0" i="0" dirty="0">
                <a:solidFill>
                  <a:srgbClr val="222222"/>
                </a:solidFill>
                <a:effectLst/>
              </a:rPr>
              <a:t>Early math knowledge provides vital life skills. It will help children problem solve, measure and develop their own spatial awareness, and teach them how to use and understand shapes.</a:t>
            </a:r>
            <a:endParaRPr lang="en-US" sz="3000" dirty="0"/>
          </a:p>
          <a:p>
            <a:pPr lvl="1">
              <a:spcBef>
                <a:spcPts val="1200"/>
              </a:spcBef>
            </a:pPr>
            <a:r>
              <a:rPr lang="en-US" sz="2600" dirty="0"/>
              <a:t>Matching </a:t>
            </a:r>
          </a:p>
          <a:p>
            <a:pPr lvl="1"/>
            <a:r>
              <a:rPr lang="en-US" sz="2600" dirty="0"/>
              <a:t>Numbers and counting</a:t>
            </a:r>
          </a:p>
          <a:p>
            <a:pPr lvl="1"/>
            <a:r>
              <a:rPr lang="en-US" sz="2600" dirty="0"/>
              <a:t>Colors and shapes</a:t>
            </a:r>
          </a:p>
          <a:p>
            <a:pPr lvl="1"/>
            <a:r>
              <a:rPr lang="en-US" sz="2600" dirty="0"/>
              <a:t>Patterns and classifying </a:t>
            </a:r>
          </a:p>
          <a:p>
            <a:pPr marL="0" indent="0">
              <a:buNone/>
            </a:pPr>
            <a:endParaRPr lang="en-US" dirty="0"/>
          </a:p>
        </p:txBody>
      </p:sp>
      <p:sp>
        <p:nvSpPr>
          <p:cNvPr id="2" name="Title 1">
            <a:extLst>
              <a:ext uri="{FF2B5EF4-FFF2-40B4-BE49-F238E27FC236}">
                <a16:creationId xmlns:a16="http://schemas.microsoft.com/office/drawing/2014/main" id="{791E5C77-1AD3-48C6-AFE8-BAD492793E17}"/>
              </a:ext>
            </a:extLst>
          </p:cNvPr>
          <p:cNvSpPr>
            <a:spLocks noGrp="1"/>
          </p:cNvSpPr>
          <p:nvPr>
            <p:ph type="title"/>
          </p:nvPr>
        </p:nvSpPr>
        <p:spPr/>
        <p:txBody>
          <a:bodyPr>
            <a:normAutofit fontScale="90000"/>
          </a:bodyPr>
          <a:lstStyle/>
          <a:p>
            <a:r>
              <a:rPr lang="en-US" sz="4400" b="0" i="0" dirty="0">
                <a:solidFill>
                  <a:srgbClr val="222222"/>
                </a:solidFill>
                <a:effectLst/>
                <a:latin typeface="Calibri" panose="020F0502020204030204" pitchFamily="34" charset="0"/>
              </a:rPr>
              <a:t> </a:t>
            </a:r>
            <a:br>
              <a:rPr lang="en-US" sz="4400" b="0" i="0" dirty="0">
                <a:solidFill>
                  <a:srgbClr val="222222"/>
                </a:solidFill>
                <a:effectLst/>
                <a:latin typeface="Calibri" panose="020F0502020204030204" pitchFamily="34" charset="0"/>
              </a:rPr>
            </a:br>
            <a:r>
              <a:rPr lang="en-US" sz="4400" b="0" i="0" dirty="0">
                <a:effectLst/>
                <a:latin typeface="Calibri" panose="020F0502020204030204" pitchFamily="34" charset="0"/>
              </a:rPr>
              <a:t>L</a:t>
            </a:r>
            <a:r>
              <a:rPr lang="en-US" dirty="0">
                <a:latin typeface="Calibri" panose="020F0502020204030204" pitchFamily="34" charset="0"/>
              </a:rPr>
              <a:t>iteracy and Math</a:t>
            </a:r>
            <a:br>
              <a:rPr lang="en-US" sz="4400" b="0" i="0" dirty="0">
                <a:solidFill>
                  <a:srgbClr val="222222"/>
                </a:solidFill>
                <a:effectLst/>
                <a:latin typeface="Calibri" panose="020F0502020204030204" pitchFamily="34" charset="0"/>
              </a:rPr>
            </a:br>
            <a:endParaRPr lang="en-US" dirty="0"/>
          </a:p>
        </p:txBody>
      </p:sp>
      <p:sp>
        <p:nvSpPr>
          <p:cNvPr id="5" name="Slide Number Placeholder 2">
            <a:extLst>
              <a:ext uri="{FF2B5EF4-FFF2-40B4-BE49-F238E27FC236}">
                <a16:creationId xmlns:a16="http://schemas.microsoft.com/office/drawing/2014/main" id="{4385610B-EF14-462D-8556-466EAA708899}"/>
              </a:ext>
            </a:extLst>
          </p:cNvPr>
          <p:cNvSpPr>
            <a:spLocks noGrp="1"/>
          </p:cNvSpPr>
          <p:nvPr>
            <p:ph type="sldNum" sz="quarter" idx="12"/>
          </p:nvPr>
        </p:nvSpPr>
        <p:spPr>
          <a:xfrm>
            <a:off x="9230662" y="6395774"/>
            <a:ext cx="2743200" cy="365125"/>
          </a:xfrm>
        </p:spPr>
        <p:txBody>
          <a:bodyPr/>
          <a:lstStyle/>
          <a:p>
            <a:r>
              <a:rPr lang="en-US" dirty="0"/>
              <a:t> Preschool Learning Kits Training | </a:t>
            </a:r>
            <a:fld id="{C26AAFF7-C4D7-4A72-B8FA-A17532192431}" type="slidenum">
              <a:rPr lang="en-US" smtClean="0"/>
              <a:pPr/>
              <a:t>11</a:t>
            </a:fld>
            <a:endParaRPr lang="en-US" dirty="0"/>
          </a:p>
        </p:txBody>
      </p:sp>
    </p:spTree>
    <p:extLst>
      <p:ext uri="{BB962C8B-B14F-4D97-AF65-F5344CB8AC3E}">
        <p14:creationId xmlns:p14="http://schemas.microsoft.com/office/powerpoint/2010/main" val="1253595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BFCB87-86B4-4177-977D-12AA263F9E4D}"/>
              </a:ext>
            </a:extLst>
          </p:cNvPr>
          <p:cNvSpPr>
            <a:spLocks noGrp="1"/>
          </p:cNvSpPr>
          <p:nvPr>
            <p:ph sz="half" idx="1"/>
          </p:nvPr>
        </p:nvSpPr>
        <p:spPr>
          <a:xfrm>
            <a:off x="5905500" y="1304925"/>
            <a:ext cx="5657849" cy="4876800"/>
          </a:xfrm>
        </p:spPr>
        <p:txBody>
          <a:bodyPr>
            <a:normAutofit fontScale="47500" lnSpcReduction="20000"/>
          </a:bodyPr>
          <a:lstStyle/>
          <a:p>
            <a:pPr marL="0" indent="0">
              <a:buNone/>
            </a:pPr>
            <a:r>
              <a:rPr lang="en-US" sz="6400" b="1" dirty="0"/>
              <a:t>Science, Technology, Engineering, and Math </a:t>
            </a:r>
          </a:p>
          <a:p>
            <a:pPr marL="0" indent="0">
              <a:buNone/>
            </a:pPr>
            <a:r>
              <a:rPr lang="en-US" sz="4400" dirty="0">
                <a:effectLst/>
                <a:latin typeface="Calibri" panose="020F0502020204030204" pitchFamily="34" charset="0"/>
                <a:ea typeface="Calibri" panose="020F0502020204030204" pitchFamily="34" charset="0"/>
                <a:cs typeface="Calibri" panose="020F0502020204030204" pitchFamily="34" charset="0"/>
              </a:rPr>
              <a:t>STEM is about exploration and children making their own discoveries.  </a:t>
            </a:r>
            <a:r>
              <a:rPr lang="en-US" sz="4400" dirty="0">
                <a:latin typeface="Calibri" panose="020F0502020204030204" pitchFamily="34" charset="0"/>
                <a:ea typeface="Calibri" panose="020F0502020204030204" pitchFamily="34" charset="0"/>
                <a:cs typeface="Calibri" panose="020F0502020204030204" pitchFamily="34" charset="0"/>
              </a:rPr>
              <a:t>T</a:t>
            </a:r>
            <a:r>
              <a:rPr lang="en-US" sz="4400" dirty="0">
                <a:effectLst/>
                <a:latin typeface="Calibri" panose="020F0502020204030204" pitchFamily="34" charset="0"/>
                <a:ea typeface="Calibri" panose="020F0502020204030204" pitchFamily="34" charset="0"/>
                <a:cs typeface="Calibri" panose="020F0502020204030204" pitchFamily="34" charset="0"/>
              </a:rPr>
              <a:t>hey are making guesses or hypotheses while learning to make sense of the world around them. This empowers them to continue this type of exploration outside of the classroom.</a:t>
            </a:r>
          </a:p>
          <a:p>
            <a:pPr marL="0" inden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571500" lvl="1" indent="-342900">
              <a:lnSpc>
                <a:spcPct val="107000"/>
              </a:lnSpc>
              <a:spcBef>
                <a:spcPts val="0"/>
              </a:spcBef>
              <a:buFont typeface="Symbol" panose="05050102010706020507" pitchFamily="18" charset="2"/>
              <a:buChar char=""/>
            </a:pPr>
            <a:r>
              <a:rPr lang="en-US" sz="3800" dirty="0">
                <a:effectLst/>
                <a:latin typeface="Calibri" panose="020F0502020204030204" pitchFamily="34" charset="0"/>
                <a:ea typeface="Calibri" panose="020F0502020204030204" pitchFamily="34" charset="0"/>
                <a:cs typeface="Calibri" panose="020F0502020204030204" pitchFamily="34" charset="0"/>
              </a:rPr>
              <a:t>Make  important connections between everyday life and the STEM disciplines</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571500" lvl="1" indent="-342900">
              <a:lnSpc>
                <a:spcPct val="107000"/>
              </a:lnSpc>
              <a:spcBef>
                <a:spcPts val="0"/>
              </a:spcBef>
              <a:buFont typeface="Symbol" panose="05050102010706020507" pitchFamily="18" charset="2"/>
              <a:buChar char=""/>
            </a:pPr>
            <a:r>
              <a:rPr lang="en-US" sz="3800" dirty="0">
                <a:latin typeface="Calibri" panose="020F0502020204030204" pitchFamily="34" charset="0"/>
                <a:ea typeface="Calibri" panose="020F0502020204030204" pitchFamily="34" charset="0"/>
                <a:cs typeface="Calibri" panose="020F0502020204030204" pitchFamily="34" charset="0"/>
              </a:rPr>
              <a:t>S</a:t>
            </a:r>
            <a:r>
              <a:rPr lang="en-US" sz="3800" dirty="0">
                <a:effectLst/>
                <a:latin typeface="Calibri" panose="020F0502020204030204" pitchFamily="34" charset="0"/>
                <a:ea typeface="Calibri" panose="020F0502020204030204" pitchFamily="34" charset="0"/>
                <a:cs typeface="Calibri" panose="020F0502020204030204" pitchFamily="34" charset="0"/>
              </a:rPr>
              <a:t>kills learned are transferable to other subjects</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571500" lvl="1" indent="-342900">
              <a:lnSpc>
                <a:spcPct val="107000"/>
              </a:lnSpc>
              <a:spcBef>
                <a:spcPts val="0"/>
              </a:spcBef>
              <a:buFont typeface="Symbol" panose="05050102010706020507" pitchFamily="18" charset="2"/>
              <a:buChar char=""/>
            </a:pPr>
            <a:r>
              <a:rPr lang="en-US" sz="3800" dirty="0">
                <a:latin typeface="Calibri" panose="020F0502020204030204" pitchFamily="34" charset="0"/>
                <a:ea typeface="Times New Roman" panose="02020603050405020304" pitchFamily="18" charset="0"/>
                <a:cs typeface="Calibri" panose="020F0502020204030204" pitchFamily="34" charset="0"/>
              </a:rPr>
              <a:t>D</a:t>
            </a:r>
            <a:r>
              <a:rPr lang="en-US" sz="3800" dirty="0">
                <a:effectLst/>
                <a:latin typeface="Calibri" panose="020F0502020204030204" pitchFamily="34" charset="0"/>
                <a:ea typeface="Times New Roman" panose="02020603050405020304" pitchFamily="18" charset="0"/>
                <a:cs typeface="Calibri" panose="020F0502020204030204" pitchFamily="34" charset="0"/>
              </a:rPr>
              <a:t>evelop their communication and problem-solving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571500" lvl="1" indent="-342900">
              <a:lnSpc>
                <a:spcPct val="107000"/>
              </a:lnSpc>
              <a:spcBef>
                <a:spcPts val="0"/>
              </a:spcBef>
              <a:buFont typeface="Symbol" panose="05050102010706020507" pitchFamily="18" charset="2"/>
              <a:buChar char=""/>
            </a:pPr>
            <a:r>
              <a:rPr lang="en-US" sz="3800" dirty="0">
                <a:latin typeface="Calibri" panose="020F0502020204030204" pitchFamily="34" charset="0"/>
                <a:ea typeface="Times New Roman" panose="02020603050405020304" pitchFamily="18" charset="0"/>
                <a:cs typeface="Calibri" panose="020F0502020204030204" pitchFamily="34" charset="0"/>
              </a:rPr>
              <a:t>E</a:t>
            </a:r>
            <a:r>
              <a:rPr lang="en-US" sz="3800" dirty="0">
                <a:effectLst/>
                <a:latin typeface="Calibri" panose="020F0502020204030204" pitchFamily="34" charset="0"/>
                <a:ea typeface="Times New Roman" panose="02020603050405020304" pitchFamily="18" charset="0"/>
                <a:cs typeface="Calibri" panose="020F0502020204030204" pitchFamily="34" charset="0"/>
              </a:rPr>
              <a:t>xplore and make sense of themselves and the environment in which they live</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571500" lvl="1" indent="-342900">
              <a:lnSpc>
                <a:spcPct val="107000"/>
              </a:lnSpc>
              <a:spcBef>
                <a:spcPts val="0"/>
              </a:spcBef>
              <a:spcAft>
                <a:spcPts val="800"/>
              </a:spcAft>
              <a:buFont typeface="Symbol" panose="05050102010706020507" pitchFamily="18" charset="2"/>
              <a:buChar char=""/>
            </a:pPr>
            <a:r>
              <a:rPr lang="en-US" sz="3800" dirty="0">
                <a:effectLst/>
                <a:latin typeface="Calibri" panose="020F0502020204030204" pitchFamily="34" charset="0"/>
                <a:ea typeface="Times New Roman" panose="02020603050405020304" pitchFamily="18" charset="0"/>
                <a:cs typeface="Calibri" panose="020F0502020204030204" pitchFamily="34" charset="0"/>
              </a:rPr>
              <a:t>Encourages non English-speaking children to benefit because they can participate in scientific explorations that do not demand a broad vocabulary.</a:t>
            </a:r>
            <a:endParaRPr lang="en-US" sz="4200" dirty="0"/>
          </a:p>
        </p:txBody>
      </p:sp>
      <p:sp>
        <p:nvSpPr>
          <p:cNvPr id="4" name="Content Placeholder 3">
            <a:extLst>
              <a:ext uri="{FF2B5EF4-FFF2-40B4-BE49-F238E27FC236}">
                <a16:creationId xmlns:a16="http://schemas.microsoft.com/office/drawing/2014/main" id="{9A720EA0-1B87-455A-A9D8-0EC8497B7BF1}"/>
              </a:ext>
            </a:extLst>
          </p:cNvPr>
          <p:cNvSpPr>
            <a:spLocks noGrp="1"/>
          </p:cNvSpPr>
          <p:nvPr>
            <p:ph sz="half" idx="2"/>
          </p:nvPr>
        </p:nvSpPr>
        <p:spPr>
          <a:xfrm>
            <a:off x="434304" y="1304924"/>
            <a:ext cx="5181600" cy="5057775"/>
          </a:xfrm>
        </p:spPr>
        <p:txBody>
          <a:bodyPr>
            <a:normAutofit fontScale="85000" lnSpcReduction="10000"/>
          </a:bodyPr>
          <a:lstStyle/>
          <a:p>
            <a:pPr marL="0" indent="0">
              <a:buNone/>
            </a:pPr>
            <a:r>
              <a:rPr lang="en-US" sz="4100" b="1" dirty="0"/>
              <a:t>Social Emotional Learning </a:t>
            </a:r>
          </a:p>
          <a:p>
            <a:pPr marL="0" indent="0">
              <a:buNone/>
            </a:pPr>
            <a:r>
              <a:rPr lang="en-US" sz="3300" dirty="0">
                <a:effectLst/>
                <a:latin typeface="Calibri" panose="020F0502020204030204" pitchFamily="34" charset="0"/>
                <a:ea typeface="Times New Roman" panose="02020603050405020304" pitchFamily="18" charset="0"/>
              </a:rPr>
              <a:t>Children need to develop </a:t>
            </a:r>
            <a:r>
              <a:rPr lang="en-US" sz="3300" dirty="0">
                <a:latin typeface="Calibri" panose="020F0502020204030204" pitchFamily="34" charset="0"/>
                <a:ea typeface="Times New Roman" panose="02020603050405020304" pitchFamily="18" charset="0"/>
              </a:rPr>
              <a:t>social and emotional </a:t>
            </a:r>
            <a:r>
              <a:rPr lang="en-US" sz="3300" dirty="0">
                <a:effectLst/>
                <a:latin typeface="Calibri" panose="020F0502020204030204" pitchFamily="34" charset="0"/>
                <a:ea typeface="Times New Roman" panose="02020603050405020304" pitchFamily="18" charset="0"/>
              </a:rPr>
              <a:t>skills during the preschool years because they help develop critical for long-term school and life success.</a:t>
            </a:r>
            <a:endParaRPr lang="en-US" sz="3300" dirty="0">
              <a:effectLst/>
              <a:latin typeface="Times New Roman" panose="02020603050405020304" pitchFamily="18" charset="0"/>
              <a:ea typeface="Times New Roman" panose="02020603050405020304" pitchFamily="18" charset="0"/>
            </a:endParaRPr>
          </a:p>
          <a:p>
            <a:pPr marL="571500" lvl="1" indent="-342900" fontAlgn="base">
              <a:lnSpc>
                <a:spcPct val="120000"/>
              </a:lnSpc>
              <a:spcBef>
                <a:spcPts val="1200"/>
              </a:spcBef>
              <a:spcAft>
                <a:spcPts val="500"/>
              </a:spcAft>
              <a:buFont typeface="Symbol" panose="05050102010706020507" pitchFamily="18" charset="2"/>
              <a:buChar char=""/>
            </a:pPr>
            <a:r>
              <a:rPr lang="en-US" sz="3100" dirty="0">
                <a:effectLst/>
                <a:latin typeface="Calibri" panose="020F0502020204030204" pitchFamily="34" charset="0"/>
                <a:ea typeface="Times New Roman" panose="02020603050405020304" pitchFamily="18" charset="0"/>
              </a:rPr>
              <a:t>Being able to get along and cooperate with others</a:t>
            </a:r>
            <a:endParaRPr lang="en-US" sz="3100" dirty="0">
              <a:effectLst/>
              <a:latin typeface="Times New Roman" panose="02020603050405020304" pitchFamily="18" charset="0"/>
              <a:ea typeface="Times New Roman" panose="02020603050405020304" pitchFamily="18" charset="0"/>
            </a:endParaRPr>
          </a:p>
          <a:p>
            <a:pPr marL="571500" lvl="1" indent="-342900" fontAlgn="base">
              <a:lnSpc>
                <a:spcPct val="120000"/>
              </a:lnSpc>
              <a:spcBef>
                <a:spcPts val="0"/>
              </a:spcBef>
              <a:spcAft>
                <a:spcPts val="500"/>
              </a:spcAft>
              <a:buFont typeface="Symbol" panose="05050102010706020507" pitchFamily="18" charset="2"/>
              <a:buChar char=""/>
            </a:pPr>
            <a:r>
              <a:rPr lang="en-US" sz="3100" dirty="0">
                <a:latin typeface="Calibri" panose="020F0502020204030204" pitchFamily="34" charset="0"/>
                <a:ea typeface="Times New Roman" panose="02020603050405020304" pitchFamily="18" charset="0"/>
              </a:rPr>
              <a:t>M</a:t>
            </a:r>
            <a:r>
              <a:rPr lang="en-US" sz="3100" dirty="0">
                <a:effectLst/>
                <a:latin typeface="Calibri" panose="020F0502020204030204" pitchFamily="34" charset="0"/>
                <a:ea typeface="Times New Roman" panose="02020603050405020304" pitchFamily="18" charset="0"/>
              </a:rPr>
              <a:t>anage strong feelings</a:t>
            </a:r>
            <a:endParaRPr lang="en-US" sz="3100" dirty="0">
              <a:effectLst/>
              <a:latin typeface="Times New Roman" panose="02020603050405020304" pitchFamily="18" charset="0"/>
              <a:ea typeface="Times New Roman" panose="02020603050405020304" pitchFamily="18" charset="0"/>
            </a:endParaRPr>
          </a:p>
          <a:p>
            <a:pPr marL="571500" lvl="1" indent="-342900" fontAlgn="base">
              <a:lnSpc>
                <a:spcPct val="120000"/>
              </a:lnSpc>
              <a:spcBef>
                <a:spcPts val="0"/>
              </a:spcBef>
              <a:spcAft>
                <a:spcPts val="500"/>
              </a:spcAft>
              <a:buFont typeface="Symbol" panose="05050102010706020507" pitchFamily="18" charset="2"/>
              <a:buChar char=""/>
            </a:pPr>
            <a:r>
              <a:rPr lang="en-US" sz="3100" dirty="0">
                <a:latin typeface="Calibri" panose="020F0502020204030204" pitchFamily="34" charset="0"/>
                <a:ea typeface="Times New Roman" panose="02020603050405020304" pitchFamily="18" charset="0"/>
              </a:rPr>
              <a:t>F</a:t>
            </a:r>
            <a:r>
              <a:rPr lang="en-US" sz="3100" dirty="0">
                <a:effectLst/>
                <a:latin typeface="Calibri" panose="020F0502020204030204" pitchFamily="34" charset="0"/>
                <a:ea typeface="Times New Roman" panose="02020603050405020304" pitchFamily="18" charset="0"/>
              </a:rPr>
              <a:t>ocus attention, and</a:t>
            </a:r>
            <a:endParaRPr lang="en-US" sz="3100" dirty="0">
              <a:effectLst/>
              <a:latin typeface="Times New Roman" panose="02020603050405020304" pitchFamily="18" charset="0"/>
              <a:ea typeface="Times New Roman" panose="02020603050405020304" pitchFamily="18" charset="0"/>
            </a:endParaRPr>
          </a:p>
          <a:p>
            <a:pPr marL="571500" lvl="1" indent="-342900" fontAlgn="base">
              <a:lnSpc>
                <a:spcPct val="120000"/>
              </a:lnSpc>
              <a:spcBef>
                <a:spcPts val="0"/>
              </a:spcBef>
              <a:spcAft>
                <a:spcPts val="500"/>
              </a:spcAft>
              <a:buFont typeface="Symbol" panose="05050102010706020507" pitchFamily="18" charset="2"/>
              <a:buChar char=""/>
            </a:pPr>
            <a:r>
              <a:rPr lang="en-US" sz="3100" dirty="0">
                <a:latin typeface="Calibri" panose="020F0502020204030204" pitchFamily="34" charset="0"/>
                <a:ea typeface="Times New Roman" panose="02020603050405020304" pitchFamily="18" charset="0"/>
              </a:rPr>
              <a:t>P</a:t>
            </a:r>
            <a:r>
              <a:rPr lang="en-US" sz="3100" dirty="0">
                <a:effectLst/>
                <a:latin typeface="Calibri" panose="020F0502020204030204" pitchFamily="34" charset="0"/>
                <a:ea typeface="Times New Roman" panose="02020603050405020304" pitchFamily="18" charset="0"/>
              </a:rPr>
              <a:t>ersist at challenging tasks </a:t>
            </a:r>
            <a:endParaRPr lang="en-US" sz="3100" dirty="0">
              <a:effectLst/>
              <a:latin typeface="Times New Roman" panose="02020603050405020304" pitchFamily="18" charset="0"/>
              <a:ea typeface="Times New Roman" panose="02020603050405020304" pitchFamily="18" charset="0"/>
            </a:endParaRPr>
          </a:p>
          <a:p>
            <a:pPr marL="0" indent="0">
              <a:buNone/>
            </a:pPr>
            <a:endParaRPr lang="en-US" sz="2000" dirty="0"/>
          </a:p>
        </p:txBody>
      </p:sp>
      <p:sp>
        <p:nvSpPr>
          <p:cNvPr id="2" name="Title 1">
            <a:extLst>
              <a:ext uri="{FF2B5EF4-FFF2-40B4-BE49-F238E27FC236}">
                <a16:creationId xmlns:a16="http://schemas.microsoft.com/office/drawing/2014/main" id="{80DF958A-6835-4041-BB7E-FC42D749750F}"/>
              </a:ext>
            </a:extLst>
          </p:cNvPr>
          <p:cNvSpPr>
            <a:spLocks noGrp="1"/>
          </p:cNvSpPr>
          <p:nvPr>
            <p:ph type="title"/>
          </p:nvPr>
        </p:nvSpPr>
        <p:spPr/>
        <p:txBody>
          <a:bodyPr/>
          <a:lstStyle/>
          <a:p>
            <a:r>
              <a:rPr lang="en-US" dirty="0" err="1">
                <a:latin typeface="Calibri" panose="020F0502020204030204" pitchFamily="34" charset="0"/>
              </a:rPr>
              <a:t>SEL</a:t>
            </a:r>
            <a:r>
              <a:rPr lang="en-US" dirty="0">
                <a:latin typeface="Calibri" panose="020F0502020204030204" pitchFamily="34" charset="0"/>
              </a:rPr>
              <a:t> and </a:t>
            </a:r>
            <a:r>
              <a:rPr lang="en-US" sz="4400" dirty="0">
                <a:latin typeface="Calibri" panose="020F0502020204030204" pitchFamily="34" charset="0"/>
              </a:rPr>
              <a:t>STEM</a:t>
            </a:r>
            <a:endParaRPr lang="en-US" dirty="0"/>
          </a:p>
        </p:txBody>
      </p:sp>
      <p:sp>
        <p:nvSpPr>
          <p:cNvPr id="5" name="Slide Number Placeholder 2">
            <a:extLst>
              <a:ext uri="{FF2B5EF4-FFF2-40B4-BE49-F238E27FC236}">
                <a16:creationId xmlns:a16="http://schemas.microsoft.com/office/drawing/2014/main" id="{11FA1EB1-AA47-410D-A1FA-4FFC068F746B}"/>
              </a:ext>
            </a:extLst>
          </p:cNvPr>
          <p:cNvSpPr>
            <a:spLocks noGrp="1"/>
          </p:cNvSpPr>
          <p:nvPr>
            <p:ph type="sldNum" sz="quarter" idx="12"/>
          </p:nvPr>
        </p:nvSpPr>
        <p:spPr>
          <a:xfrm>
            <a:off x="9230662" y="6395774"/>
            <a:ext cx="2743200" cy="365125"/>
          </a:xfrm>
        </p:spPr>
        <p:txBody>
          <a:bodyPr/>
          <a:lstStyle/>
          <a:p>
            <a:r>
              <a:rPr lang="en-US" dirty="0"/>
              <a:t> Preschool Learning Kits Training | </a:t>
            </a:r>
            <a:fld id="{C26AAFF7-C4D7-4A72-B8FA-A17532192431}" type="slidenum">
              <a:rPr lang="en-US" smtClean="0"/>
              <a:pPr/>
              <a:t>12</a:t>
            </a:fld>
            <a:endParaRPr lang="en-US" dirty="0"/>
          </a:p>
        </p:txBody>
      </p:sp>
    </p:spTree>
    <p:extLst>
      <p:ext uri="{BB962C8B-B14F-4D97-AF65-F5344CB8AC3E}">
        <p14:creationId xmlns:p14="http://schemas.microsoft.com/office/powerpoint/2010/main" val="2911600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F7759-3694-4727-82A5-FBD60DE6D2C1}"/>
              </a:ext>
            </a:extLst>
          </p:cNvPr>
          <p:cNvSpPr>
            <a:spLocks noGrp="1"/>
          </p:cNvSpPr>
          <p:nvPr>
            <p:ph type="ctrTitle"/>
          </p:nvPr>
        </p:nvSpPr>
        <p:spPr/>
        <p:txBody>
          <a:bodyPr/>
          <a:lstStyle/>
          <a:p>
            <a:r>
              <a:rPr lang="en-US" dirty="0"/>
              <a:t>Books and Lessons </a:t>
            </a:r>
          </a:p>
        </p:txBody>
      </p:sp>
      <p:sp>
        <p:nvSpPr>
          <p:cNvPr id="4" name="Slide Number Placeholder 2">
            <a:extLst>
              <a:ext uri="{FF2B5EF4-FFF2-40B4-BE49-F238E27FC236}">
                <a16:creationId xmlns:a16="http://schemas.microsoft.com/office/drawing/2014/main" id="{47EFFD8F-280C-45F6-A0D0-566E93836CBC}"/>
              </a:ext>
            </a:extLst>
          </p:cNvPr>
          <p:cNvSpPr>
            <a:spLocks noGrp="1"/>
          </p:cNvSpPr>
          <p:nvPr>
            <p:ph type="sldNum" sz="quarter" idx="12"/>
          </p:nvPr>
        </p:nvSpPr>
        <p:spPr>
          <a:xfrm>
            <a:off x="9230662" y="6395774"/>
            <a:ext cx="2743200" cy="365125"/>
          </a:xfrm>
        </p:spPr>
        <p:txBody>
          <a:bodyPr/>
          <a:lstStyle/>
          <a:p>
            <a:r>
              <a:rPr lang="en-US" dirty="0"/>
              <a:t> Preschool Learning Kits Training | </a:t>
            </a:r>
            <a:fld id="{C26AAFF7-C4D7-4A72-B8FA-A17532192431}" type="slidenum">
              <a:rPr lang="en-US" smtClean="0"/>
              <a:pPr/>
              <a:t>13</a:t>
            </a:fld>
            <a:endParaRPr lang="en-US" dirty="0"/>
          </a:p>
        </p:txBody>
      </p:sp>
    </p:spTree>
    <p:extLst>
      <p:ext uri="{BB962C8B-B14F-4D97-AF65-F5344CB8AC3E}">
        <p14:creationId xmlns:p14="http://schemas.microsoft.com/office/powerpoint/2010/main" val="4086843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Picture of Las Jirafas no pueden bailar book.">
            <a:extLst>
              <a:ext uri="{FF2B5EF4-FFF2-40B4-BE49-F238E27FC236}">
                <a16:creationId xmlns:a16="http://schemas.microsoft.com/office/drawing/2014/main" id="{4142E46D-643F-4E0C-8761-972CB168BF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4719" y="4049691"/>
            <a:ext cx="2742459" cy="26187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Picture of Giraffes Can't Dance book.">
            <a:extLst>
              <a:ext uri="{FF2B5EF4-FFF2-40B4-BE49-F238E27FC236}">
                <a16:creationId xmlns:a16="http://schemas.microsoft.com/office/drawing/2014/main" id="{30B68A19-7820-4ACD-ACE1-D0F1E1F8EC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0116" y="3796795"/>
            <a:ext cx="2904892" cy="25424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Picture of Tortillas Are Round / Las tortillas son redondas book.">
            <a:extLst>
              <a:ext uri="{FF2B5EF4-FFF2-40B4-BE49-F238E27FC236}">
                <a16:creationId xmlns:a16="http://schemas.microsoft.com/office/drawing/2014/main" id="{4D3BECFE-7ACD-4D8C-8D00-4259C368C7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5519" y="4167273"/>
            <a:ext cx="2502012" cy="238357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Picture of Con Mi Hermano/With My Brother book.">
            <a:extLst>
              <a:ext uri="{FF2B5EF4-FFF2-40B4-BE49-F238E27FC236}">
                <a16:creationId xmlns:a16="http://schemas.microsoft.com/office/drawing/2014/main" id="{B821421F-D87B-4C69-BB5F-09CA373AA8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243" y="4126850"/>
            <a:ext cx="2601952" cy="246442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Picture of El lion y el raton Spanish book.">
            <a:extLst>
              <a:ext uri="{FF2B5EF4-FFF2-40B4-BE49-F238E27FC236}">
                <a16:creationId xmlns:a16="http://schemas.microsoft.com/office/drawing/2014/main" id="{AA8437DA-B9CD-4266-81BA-DB14B4E727B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57830" y="1492259"/>
            <a:ext cx="2146495" cy="217808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cture of The Lion and the Mouse (Timeless Fables)">
            <a:extLst>
              <a:ext uri="{FF2B5EF4-FFF2-40B4-BE49-F238E27FC236}">
                <a16:creationId xmlns:a16="http://schemas.microsoft.com/office/drawing/2014/main" id="{B5A236CE-D47B-4E22-A1D0-B36CF5F9979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54482" y="927653"/>
            <a:ext cx="2192233" cy="204716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icture of Buenas Noches Luna Spanish book.">
            <a:extLst>
              <a:ext uri="{FF2B5EF4-FFF2-40B4-BE49-F238E27FC236}">
                <a16:creationId xmlns:a16="http://schemas.microsoft.com/office/drawing/2014/main" id="{3C25219E-8FF3-47BD-96E5-876C17F85FE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73877" y="1812573"/>
            <a:ext cx="2256666" cy="19181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icture of Good Night Moon book.">
            <a:extLst>
              <a:ext uri="{FF2B5EF4-FFF2-40B4-BE49-F238E27FC236}">
                <a16:creationId xmlns:a16="http://schemas.microsoft.com/office/drawing/2014/main" id="{C24B482E-C7B6-4848-AEF7-776E5BD324A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18276" y="934614"/>
            <a:ext cx="2358483" cy="204716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ture of La Semilla de Zanahoria [Spanish] Book">
            <a:extLst>
              <a:ext uri="{FF2B5EF4-FFF2-40B4-BE49-F238E27FC236}">
                <a16:creationId xmlns:a16="http://schemas.microsoft.com/office/drawing/2014/main" id="{9C207AC1-C689-49B0-82CB-350C4201A4A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00820" y="1928394"/>
            <a:ext cx="2195334" cy="210676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icture of The Carrot Seed book.">
            <a:extLst>
              <a:ext uri="{FF2B5EF4-FFF2-40B4-BE49-F238E27FC236}">
                <a16:creationId xmlns:a16="http://schemas.microsoft.com/office/drawing/2014/main" id="{661D9D84-12A7-4C0B-9F90-96D627726C5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7675" y="962220"/>
            <a:ext cx="2468137" cy="289687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767F5C64-A1CE-447B-83AF-D83AABDE8680}"/>
              </a:ext>
            </a:extLst>
          </p:cNvPr>
          <p:cNvSpPr>
            <a:spLocks noGrp="1"/>
          </p:cNvSpPr>
          <p:nvPr>
            <p:ph type="title"/>
          </p:nvPr>
        </p:nvSpPr>
        <p:spPr>
          <a:xfrm>
            <a:off x="677319" y="-165417"/>
            <a:ext cx="10515600" cy="1325563"/>
          </a:xfrm>
        </p:spPr>
        <p:txBody>
          <a:bodyPr/>
          <a:lstStyle/>
          <a:p>
            <a:r>
              <a:rPr lang="en-US" dirty="0"/>
              <a:t>Books in the Learning Kits</a:t>
            </a:r>
          </a:p>
        </p:txBody>
      </p:sp>
    </p:spTree>
    <p:extLst>
      <p:ext uri="{BB962C8B-B14F-4D97-AF65-F5344CB8AC3E}">
        <p14:creationId xmlns:p14="http://schemas.microsoft.com/office/powerpoint/2010/main" val="1073095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3"/>
          </p:nvPr>
        </p:nvSpPr>
        <p:spPr/>
        <p:txBody>
          <a:bodyPr>
            <a:normAutofit fontScale="92500" lnSpcReduction="20000"/>
          </a:bodyPr>
          <a:lstStyle/>
          <a:p>
            <a:r>
              <a:rPr lang="en-US" dirty="0"/>
              <a:t>2 literacy-language activities/lessons</a:t>
            </a:r>
          </a:p>
          <a:p>
            <a:r>
              <a:rPr lang="en-US" dirty="0"/>
              <a:t>2 numeracy-math activities/lessons</a:t>
            </a:r>
          </a:p>
          <a:p>
            <a:r>
              <a:rPr lang="en-US" dirty="0"/>
              <a:t>Materials to carry-out the lessons</a:t>
            </a:r>
          </a:p>
          <a:p>
            <a:endParaRPr lang="en-US" dirty="0"/>
          </a:p>
          <a:p>
            <a:pPr marL="114300" indent="0">
              <a:buNone/>
            </a:pPr>
            <a:r>
              <a:rPr lang="en-US" dirty="0"/>
              <a:t>*Intended to use for home-based/outreach sessions</a:t>
            </a:r>
          </a:p>
          <a:p>
            <a:pPr marL="114300" indent="0">
              <a:buNone/>
            </a:pPr>
            <a:r>
              <a:rPr lang="en-US" dirty="0"/>
              <a:t>*Easily executed with minimal training </a:t>
            </a:r>
          </a:p>
          <a:p>
            <a:pPr marL="114300" indent="0">
              <a:buNone/>
            </a:pPr>
            <a:r>
              <a:rPr lang="en-US" dirty="0"/>
              <a:t>*Parent user friendly </a:t>
            </a:r>
          </a:p>
          <a:p>
            <a:pPr marL="114300" indent="0">
              <a:buNone/>
            </a:pPr>
            <a:r>
              <a:rPr lang="en-US" dirty="0"/>
              <a:t>*Replicable</a:t>
            </a:r>
          </a:p>
          <a:p>
            <a:endParaRPr lang="en-US" dirty="0"/>
          </a:p>
          <a:p>
            <a:endParaRPr lang="en-US" dirty="0"/>
          </a:p>
          <a:p>
            <a:endParaRPr lang="en-US" dirty="0"/>
          </a:p>
          <a:p>
            <a:pPr marL="114300" indent="0">
              <a:buNone/>
            </a:pPr>
            <a:endParaRPr lang="en-US" dirty="0"/>
          </a:p>
          <a:p>
            <a:pPr marL="114300" indent="0">
              <a:buNone/>
            </a:pPr>
            <a:endParaRPr lang="en-US" dirty="0"/>
          </a:p>
          <a:p>
            <a:pPr marL="114300" indent="0">
              <a:buNone/>
            </a:pPr>
            <a:endParaRPr lang="en-US" sz="2000" dirty="0"/>
          </a:p>
          <a:p>
            <a:pPr marL="114300" indent="0">
              <a:buNone/>
            </a:pPr>
            <a:endParaRPr lang="en-US" sz="2000" dirty="0"/>
          </a:p>
          <a:p>
            <a:pPr marL="114300" indent="0">
              <a:buNone/>
            </a:pPr>
            <a:endParaRPr lang="en-US" sz="2000" dirty="0"/>
          </a:p>
          <a:p>
            <a:pPr marL="114300" indent="0">
              <a:buNone/>
            </a:pPr>
            <a:endParaRPr lang="en-US" dirty="0"/>
          </a:p>
        </p:txBody>
      </p:sp>
      <p:sp>
        <p:nvSpPr>
          <p:cNvPr id="2" name="Title 1"/>
          <p:cNvSpPr>
            <a:spLocks noGrp="1"/>
          </p:cNvSpPr>
          <p:nvPr>
            <p:ph type="title"/>
          </p:nvPr>
        </p:nvSpPr>
        <p:spPr/>
        <p:txBody>
          <a:bodyPr>
            <a:normAutofit/>
          </a:bodyPr>
          <a:lstStyle/>
          <a:p>
            <a:r>
              <a:rPr lang="en-US" b="1" dirty="0"/>
              <a:t>Activity Lessons for Each Book</a:t>
            </a:r>
          </a:p>
        </p:txBody>
      </p:sp>
      <p:sp>
        <p:nvSpPr>
          <p:cNvPr id="4" name="Slide Number Placeholder 2">
            <a:extLst>
              <a:ext uri="{FF2B5EF4-FFF2-40B4-BE49-F238E27FC236}">
                <a16:creationId xmlns:a16="http://schemas.microsoft.com/office/drawing/2014/main" id="{1787BFB6-3BA0-4BD7-B082-311623233579}"/>
              </a:ext>
            </a:extLst>
          </p:cNvPr>
          <p:cNvSpPr>
            <a:spLocks noGrp="1"/>
          </p:cNvSpPr>
          <p:nvPr>
            <p:ph type="sldNum" sz="quarter" idx="12"/>
          </p:nvPr>
        </p:nvSpPr>
        <p:spPr>
          <a:xfrm>
            <a:off x="9230662" y="6395774"/>
            <a:ext cx="2743200" cy="365125"/>
          </a:xfrm>
        </p:spPr>
        <p:txBody>
          <a:bodyPr/>
          <a:lstStyle/>
          <a:p>
            <a:r>
              <a:rPr lang="en-US" dirty="0"/>
              <a:t> Preschool Learning Kits Training | </a:t>
            </a:r>
            <a:fld id="{C26AAFF7-C4D7-4A72-B8FA-A17532192431}" type="slidenum">
              <a:rPr lang="en-US" smtClean="0"/>
              <a:pPr/>
              <a:t>15</a:t>
            </a:fld>
            <a:endParaRPr lang="en-US" dirty="0"/>
          </a:p>
        </p:txBody>
      </p:sp>
    </p:spTree>
    <p:extLst>
      <p:ext uri="{BB962C8B-B14F-4D97-AF65-F5344CB8AC3E}">
        <p14:creationId xmlns:p14="http://schemas.microsoft.com/office/powerpoint/2010/main" val="2805648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131B77-4F32-41CD-9CC4-9F865155CC54}"/>
              </a:ext>
            </a:extLst>
          </p:cNvPr>
          <p:cNvSpPr>
            <a:spLocks noGrp="1"/>
          </p:cNvSpPr>
          <p:nvPr>
            <p:ph idx="13"/>
          </p:nvPr>
        </p:nvSpPr>
        <p:spPr>
          <a:xfrm>
            <a:off x="751112" y="1457324"/>
            <a:ext cx="10515600" cy="4234137"/>
          </a:xfrm>
        </p:spPr>
        <p:txBody>
          <a:bodyPr>
            <a:normAutofit/>
          </a:bodyPr>
          <a:lstStyle/>
          <a:p>
            <a:pPr marL="0" indent="0">
              <a:buNone/>
            </a:pPr>
            <a:r>
              <a:rPr lang="en-US" dirty="0"/>
              <a:t>Literacy</a:t>
            </a:r>
            <a:r>
              <a:rPr lang="en-US" b="1" kern="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p>
          <a:p>
            <a:pPr marL="0" indent="0">
              <a:lnSpc>
                <a:spcPct val="117000"/>
              </a:lnSpc>
              <a:spcBef>
                <a:spcPts val="600"/>
              </a:spcBef>
              <a:buNone/>
            </a:pPr>
            <a:r>
              <a:rPr lang="en-US" sz="2800" b="1" kern="1400" dirty="0">
                <a:solidFill>
                  <a:srgbClr val="000000"/>
                </a:solidFill>
                <a:effectLst/>
                <a:ea typeface="Times New Roman" panose="02020603050405020304" pitchFamily="18" charset="0"/>
                <a:cs typeface="Calibri" panose="020F0502020204030204" pitchFamily="34" charset="0"/>
              </a:rPr>
              <a:t>Book Walk, Book Talk</a:t>
            </a:r>
          </a:p>
          <a:p>
            <a:pPr marL="1657350" indent="-1657350" hangingPunct="0">
              <a:lnSpc>
                <a:spcPct val="117000"/>
              </a:lnSpc>
              <a:spcBef>
                <a:spcPts val="600"/>
              </a:spcBef>
              <a:buNone/>
            </a:pPr>
            <a:r>
              <a:rPr lang="en-US" sz="2800" b="1" kern="1400" dirty="0">
                <a:solidFill>
                  <a:srgbClr val="000000"/>
                </a:solidFill>
                <a:ea typeface="Calibri" panose="020F0502020204030204" pitchFamily="34" charset="0"/>
              </a:rPr>
              <a:t>Objective:  </a:t>
            </a:r>
            <a:r>
              <a:rPr lang="en-US" sz="2800" kern="1400" dirty="0">
                <a:ea typeface="Calibri" panose="020F0502020204030204" pitchFamily="34" charset="0"/>
              </a:rPr>
              <a:t>The child will b</a:t>
            </a:r>
            <a:r>
              <a:rPr lang="en-US" sz="2800" dirty="0">
                <a:effectLst/>
                <a:ea typeface="Calibri" panose="020F0502020204030204" pitchFamily="34" charset="0"/>
                <a:cs typeface="Times New Roman" panose="02020603050405020304" pitchFamily="18" charset="0"/>
              </a:rPr>
              <a:t>uild background knowledge and comprehension skills prior to reading a book. </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1800"/>
              </a:spcBef>
              <a:buNone/>
            </a:pPr>
            <a:r>
              <a:rPr lang="en-US" dirty="0"/>
              <a:t>Math</a:t>
            </a:r>
            <a:r>
              <a:rPr lang="en-US" b="1"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17000"/>
              </a:lnSpc>
              <a:spcBef>
                <a:spcPts val="600"/>
              </a:spcBef>
              <a:buNone/>
            </a:pPr>
            <a:r>
              <a:rPr lang="en-US" sz="2800" b="1" kern="1400" dirty="0">
                <a:cs typeface="Calibri" panose="020F0502020204030204" pitchFamily="34" charset="0"/>
              </a:rPr>
              <a:t>Simple Patterns</a:t>
            </a:r>
          </a:p>
          <a:p>
            <a:pPr marL="0" marR="0" indent="0">
              <a:lnSpc>
                <a:spcPct val="117000"/>
              </a:lnSpc>
              <a:spcBef>
                <a:spcPts val="600"/>
              </a:spcBef>
              <a:buNone/>
            </a:pPr>
            <a:r>
              <a:rPr lang="en-US" sz="2800" b="1" kern="1400" dirty="0">
                <a:cs typeface="Calibri" panose="020F0502020204030204" pitchFamily="34" charset="0"/>
              </a:rPr>
              <a:t>Objective:   </a:t>
            </a:r>
            <a:r>
              <a:rPr lang="en-US" sz="2800" kern="1400" dirty="0">
                <a:cs typeface="Calibri" panose="020F0502020204030204" pitchFamily="34" charset="0"/>
              </a:rPr>
              <a:t>The child will make simple patterns, such as ABA and </a:t>
            </a:r>
            <a:r>
              <a:rPr lang="en-US" sz="2800" kern="1400" dirty="0" err="1">
                <a:cs typeface="Calibri" panose="020F0502020204030204" pitchFamily="34" charset="0"/>
              </a:rPr>
              <a:t>AABB</a:t>
            </a:r>
            <a:r>
              <a:rPr lang="en-US" sz="2800" kern="1400" dirty="0">
                <a:cs typeface="Calibri" panose="020F0502020204030204" pitchFamily="34" charset="0"/>
              </a:rPr>
              <a:t>. </a:t>
            </a:r>
          </a:p>
          <a:p>
            <a:pPr marL="0" indent="0">
              <a:buNone/>
            </a:pPr>
            <a:endParaRPr lang="en-US" dirty="0"/>
          </a:p>
          <a:p>
            <a:pPr marL="0" indent="0">
              <a:buNone/>
            </a:pPr>
            <a:endParaRPr lang="en-US" dirty="0"/>
          </a:p>
        </p:txBody>
      </p:sp>
      <p:sp>
        <p:nvSpPr>
          <p:cNvPr id="2" name="Title 1">
            <a:extLst>
              <a:ext uri="{FF2B5EF4-FFF2-40B4-BE49-F238E27FC236}">
                <a16:creationId xmlns:a16="http://schemas.microsoft.com/office/drawing/2014/main" id="{F02F1A3B-156B-4872-A7F7-82B6D4AA8AA0}"/>
              </a:ext>
            </a:extLst>
          </p:cNvPr>
          <p:cNvSpPr>
            <a:spLocks noGrp="1"/>
          </p:cNvSpPr>
          <p:nvPr>
            <p:ph type="title"/>
          </p:nvPr>
        </p:nvSpPr>
        <p:spPr/>
        <p:txBody>
          <a:bodyPr>
            <a:normAutofit fontScale="90000"/>
          </a:bodyPr>
          <a:lstStyle/>
          <a:p>
            <a:br>
              <a:rPr lang="en-US" b="1" dirty="0"/>
            </a:br>
            <a:r>
              <a:rPr lang="en-US" sz="4900" b="1" i="1" dirty="0"/>
              <a:t>The Carrot Seed </a:t>
            </a:r>
            <a:r>
              <a:rPr lang="en-US" i="1" dirty="0"/>
              <a:t>by Ruth Krauss</a:t>
            </a:r>
            <a:br>
              <a:rPr lang="en-US" sz="1800" i="1" dirty="0">
                <a:effectLst/>
                <a:latin typeface="Calibri" panose="020F0502020204030204" pitchFamily="34" charset="0"/>
                <a:ea typeface="Calibri" panose="020F0502020204030204" pitchFamily="34" charset="0"/>
                <a:cs typeface="Times New Roman" panose="02020603050405020304" pitchFamily="18" charset="0"/>
              </a:rPr>
            </a:br>
            <a:endParaRPr lang="en-US" i="1" dirty="0"/>
          </a:p>
        </p:txBody>
      </p:sp>
      <p:sp>
        <p:nvSpPr>
          <p:cNvPr id="4" name="Slide Number Placeholder 2">
            <a:extLst>
              <a:ext uri="{FF2B5EF4-FFF2-40B4-BE49-F238E27FC236}">
                <a16:creationId xmlns:a16="http://schemas.microsoft.com/office/drawing/2014/main" id="{ABCE2073-D2E9-4BA4-94FE-8F6C0C9AF267}"/>
              </a:ext>
            </a:extLst>
          </p:cNvPr>
          <p:cNvSpPr>
            <a:spLocks noGrp="1"/>
          </p:cNvSpPr>
          <p:nvPr>
            <p:ph type="sldNum" sz="quarter" idx="12"/>
          </p:nvPr>
        </p:nvSpPr>
        <p:spPr>
          <a:xfrm>
            <a:off x="9230662" y="6395774"/>
            <a:ext cx="2743200" cy="365125"/>
          </a:xfrm>
        </p:spPr>
        <p:txBody>
          <a:bodyPr/>
          <a:lstStyle/>
          <a:p>
            <a:r>
              <a:rPr lang="en-US" dirty="0"/>
              <a:t> Preschool Learning Kits Training | </a:t>
            </a:r>
            <a:fld id="{C26AAFF7-C4D7-4A72-B8FA-A17532192431}" type="slidenum">
              <a:rPr lang="en-US" smtClean="0"/>
              <a:pPr/>
              <a:t>16</a:t>
            </a:fld>
            <a:endParaRPr lang="en-US" dirty="0"/>
          </a:p>
        </p:txBody>
      </p:sp>
    </p:spTree>
    <p:extLst>
      <p:ext uri="{BB962C8B-B14F-4D97-AF65-F5344CB8AC3E}">
        <p14:creationId xmlns:p14="http://schemas.microsoft.com/office/powerpoint/2010/main" val="517100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E9DAB6-5444-45D6-84CF-1AA86FA8C824}"/>
              </a:ext>
            </a:extLst>
          </p:cNvPr>
          <p:cNvSpPr>
            <a:spLocks noGrp="1"/>
          </p:cNvSpPr>
          <p:nvPr>
            <p:ph idx="13"/>
          </p:nvPr>
        </p:nvSpPr>
        <p:spPr/>
        <p:txBody>
          <a:bodyPr>
            <a:normAutofit lnSpcReduction="10000"/>
          </a:bodyPr>
          <a:lstStyle/>
          <a:p>
            <a:pPr marL="0" indent="0">
              <a:buNone/>
            </a:pPr>
            <a:r>
              <a:rPr lang="en-US" dirty="0"/>
              <a:t>Literacy</a:t>
            </a:r>
          </a:p>
          <a:p>
            <a:pPr marL="0" indent="0">
              <a:buNone/>
            </a:pPr>
            <a:r>
              <a:rPr lang="en-US" sz="2800" b="1" dirty="0">
                <a:effectLst/>
                <a:latin typeface="Calibri" panose="020F0502020204030204" pitchFamily="34" charset="0"/>
                <a:ea typeface="Calibri" panose="020F0502020204030204" pitchFamily="34" charset="0"/>
                <a:cs typeface="Times New Roman" panose="02020603050405020304" pitchFamily="18" charset="0"/>
              </a:rPr>
              <a:t>Story Retelling/Order the Events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indent="-1600200">
              <a:lnSpc>
                <a:spcPct val="107000"/>
              </a:lnSpc>
              <a:spcBef>
                <a:spcPts val="600"/>
              </a:spcBef>
              <a:spcAft>
                <a:spcPts val="0"/>
              </a:spcAft>
              <a:buNone/>
            </a:pPr>
            <a:r>
              <a:rPr lang="en-US" sz="2800" b="1" dirty="0">
                <a:effectLst/>
                <a:latin typeface="Calibri" panose="020F0502020204030204" pitchFamily="34" charset="0"/>
                <a:ea typeface="Calibri" panose="020F0502020204030204" pitchFamily="34" charset="0"/>
                <a:cs typeface="Calibri" panose="020F0502020204030204" pitchFamily="34" charset="0"/>
              </a:rPr>
              <a:t>Objective: </a:t>
            </a:r>
            <a:r>
              <a:rPr lang="en-US" sz="2800" dirty="0">
                <a:effectLst/>
                <a:latin typeface="Calibri" panose="020F0502020204030204" pitchFamily="34" charset="0"/>
                <a:ea typeface="Calibri" panose="020F0502020204030204" pitchFamily="34" charset="0"/>
                <a:cs typeface="Calibri" panose="020F0502020204030204" pitchFamily="34" charset="0"/>
              </a:rPr>
              <a:t>The child will retell a story by sharing the important story parts in the right order.</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1800"/>
              </a:spcBef>
              <a:buNone/>
            </a:pPr>
            <a:r>
              <a:rPr lang="en-US" dirty="0"/>
              <a:t>Math </a:t>
            </a:r>
          </a:p>
          <a:p>
            <a:pPr marL="0" indent="0">
              <a:buNone/>
            </a:pPr>
            <a:r>
              <a:rPr lang="en-US" sz="2800" b="1" dirty="0">
                <a:effectLst/>
                <a:latin typeface="Calibri" panose="020F0502020204030204" pitchFamily="34" charset="0"/>
                <a:ea typeface="Calibri" panose="020F0502020204030204" pitchFamily="34" charset="0"/>
                <a:cs typeface="Times New Roman" panose="02020603050405020304" pitchFamily="18" charset="0"/>
              </a:rPr>
              <a:t>Identify and Describe Shapes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indent="-1600200">
              <a:lnSpc>
                <a:spcPct val="107000"/>
              </a:lnSpc>
              <a:spcBef>
                <a:spcPts val="0"/>
              </a:spcBef>
              <a:spcAft>
                <a:spcPts val="0"/>
              </a:spcAft>
              <a:buNone/>
            </a:pPr>
            <a:r>
              <a:rPr lang="en-US" sz="2800" b="1" dirty="0">
                <a:effectLst/>
                <a:latin typeface="Calibri" panose="020F0502020204030204" pitchFamily="34" charset="0"/>
                <a:ea typeface="Calibri" panose="020F0502020204030204" pitchFamily="34" charset="0"/>
                <a:cs typeface="Calibri" panose="020F0502020204030204" pitchFamily="34" charset="0"/>
              </a:rPr>
              <a:t>Objective: </a:t>
            </a:r>
            <a:r>
              <a:rPr lang="en-US" sz="2800" dirty="0">
                <a:effectLst/>
                <a:latin typeface="Calibri" panose="020F0502020204030204" pitchFamily="34" charset="0"/>
                <a:ea typeface="Calibri" panose="020F0502020204030204" pitchFamily="34" charset="0"/>
                <a:cs typeface="Calibri" panose="020F0502020204030204" pitchFamily="34" charset="0"/>
              </a:rPr>
              <a:t>The child will identify and describe shapes, which are early geometry skills.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60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2" name="Title 1">
            <a:extLst>
              <a:ext uri="{FF2B5EF4-FFF2-40B4-BE49-F238E27FC236}">
                <a16:creationId xmlns:a16="http://schemas.microsoft.com/office/drawing/2014/main" id="{809D217C-83EA-4321-A7BA-65C7F127C750}"/>
              </a:ext>
            </a:extLst>
          </p:cNvPr>
          <p:cNvSpPr>
            <a:spLocks noGrp="1"/>
          </p:cNvSpPr>
          <p:nvPr>
            <p:ph type="title"/>
          </p:nvPr>
        </p:nvSpPr>
        <p:spPr/>
        <p:txBody>
          <a:bodyPr>
            <a:normAutofit fontScale="90000"/>
          </a:bodyPr>
          <a:lstStyle/>
          <a:p>
            <a:br>
              <a:rPr lang="en-US" sz="4900" b="1" dirty="0"/>
            </a:br>
            <a:r>
              <a:rPr lang="en-US" sz="4900" b="1" i="1" dirty="0"/>
              <a:t>Giraffes Can’t Dance</a:t>
            </a:r>
            <a:r>
              <a:rPr lang="en-US" sz="4900" b="1" i="1" dirty="0">
                <a:effectLst/>
                <a:latin typeface="Calibri" panose="020F0502020204030204" pitchFamily="34" charset="0"/>
                <a:ea typeface="Calibri" panose="020F0502020204030204" pitchFamily="34" charset="0"/>
                <a:cs typeface="Calibri" panose="020F0502020204030204" pitchFamily="34" charset="0"/>
              </a:rPr>
              <a:t> </a:t>
            </a:r>
            <a:r>
              <a:rPr lang="en-US" dirty="0">
                <a:effectLst/>
                <a:latin typeface="Calibri" panose="020F0502020204030204" pitchFamily="34" charset="0"/>
                <a:ea typeface="Calibri" panose="020F0502020204030204" pitchFamily="34" charset="0"/>
                <a:cs typeface="Calibri" panose="020F0502020204030204" pitchFamily="34" charset="0"/>
              </a:rPr>
              <a:t>by Giles </a:t>
            </a:r>
            <a:r>
              <a:rPr lang="en-US" dirty="0" err="1">
                <a:effectLst/>
                <a:latin typeface="Calibri" panose="020F0502020204030204" pitchFamily="34" charset="0"/>
                <a:ea typeface="Calibri" panose="020F0502020204030204" pitchFamily="34" charset="0"/>
                <a:cs typeface="Calibri" panose="020F0502020204030204" pitchFamily="34" charset="0"/>
              </a:rPr>
              <a:t>Andreae</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4" name="Slide Number Placeholder 2">
            <a:extLst>
              <a:ext uri="{FF2B5EF4-FFF2-40B4-BE49-F238E27FC236}">
                <a16:creationId xmlns:a16="http://schemas.microsoft.com/office/drawing/2014/main" id="{E1B6890D-40D0-495B-A878-4A095F87A68C}"/>
              </a:ext>
            </a:extLst>
          </p:cNvPr>
          <p:cNvSpPr>
            <a:spLocks noGrp="1"/>
          </p:cNvSpPr>
          <p:nvPr>
            <p:ph type="sldNum" sz="quarter" idx="12"/>
          </p:nvPr>
        </p:nvSpPr>
        <p:spPr>
          <a:xfrm>
            <a:off x="9230662" y="6395774"/>
            <a:ext cx="2743200" cy="365125"/>
          </a:xfrm>
        </p:spPr>
        <p:txBody>
          <a:bodyPr/>
          <a:lstStyle/>
          <a:p>
            <a:r>
              <a:rPr lang="en-US" dirty="0"/>
              <a:t> Preschool Learning Kits Training | </a:t>
            </a:r>
            <a:fld id="{C26AAFF7-C4D7-4A72-B8FA-A17532192431}" type="slidenum">
              <a:rPr lang="en-US" smtClean="0"/>
              <a:pPr/>
              <a:t>17</a:t>
            </a:fld>
            <a:endParaRPr lang="en-US" dirty="0"/>
          </a:p>
        </p:txBody>
      </p:sp>
    </p:spTree>
    <p:extLst>
      <p:ext uri="{BB962C8B-B14F-4D97-AF65-F5344CB8AC3E}">
        <p14:creationId xmlns:p14="http://schemas.microsoft.com/office/powerpoint/2010/main" val="4238458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412016A-F228-4792-A61C-39DFF9DCA8AD}"/>
              </a:ext>
            </a:extLst>
          </p:cNvPr>
          <p:cNvSpPr>
            <a:spLocks noGrp="1"/>
          </p:cNvSpPr>
          <p:nvPr>
            <p:ph idx="13"/>
          </p:nvPr>
        </p:nvSpPr>
        <p:spPr>
          <a:xfrm>
            <a:off x="751112" y="1340124"/>
            <a:ext cx="10515600" cy="4603476"/>
          </a:xfrm>
        </p:spPr>
        <p:txBody>
          <a:bodyPr>
            <a:normAutofit/>
          </a:bodyPr>
          <a:lstStyle/>
          <a:p>
            <a:pPr marL="0" indent="0">
              <a:buNone/>
            </a:pPr>
            <a:r>
              <a:rPr lang="en-US" dirty="0"/>
              <a:t>Literacy </a:t>
            </a:r>
          </a:p>
          <a:p>
            <a:pPr marL="0" indent="0">
              <a:buNone/>
            </a:pPr>
            <a:r>
              <a:rPr lang="en-US" sz="2800" b="1" dirty="0">
                <a:effectLst/>
                <a:latin typeface="Calibri" panose="020F0502020204030204" pitchFamily="34" charset="0"/>
                <a:ea typeface="Calibri" panose="020F0502020204030204" pitchFamily="34" charset="0"/>
                <a:cs typeface="Times New Roman" panose="02020603050405020304" pitchFamily="18" charset="0"/>
              </a:rPr>
              <a:t>Story Retelling/Order the Events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1657350" marR="0" indent="-1657350">
              <a:lnSpc>
                <a:spcPct val="107000"/>
              </a:lnSpc>
              <a:spcBef>
                <a:spcPts val="600"/>
              </a:spcBef>
              <a:spcAft>
                <a:spcPts val="0"/>
              </a:spcAft>
              <a:buNone/>
            </a:pPr>
            <a:r>
              <a:rPr lang="en-US" sz="2800" b="1" dirty="0">
                <a:effectLst/>
                <a:latin typeface="Calibri" panose="020F0502020204030204" pitchFamily="34" charset="0"/>
                <a:ea typeface="Calibri" panose="020F0502020204030204" pitchFamily="34" charset="0"/>
                <a:cs typeface="Calibri" panose="020F0502020204030204" pitchFamily="34" charset="0"/>
              </a:rPr>
              <a:t>Objective:</a:t>
            </a:r>
            <a:r>
              <a:rPr lang="en-US" sz="2800" dirty="0">
                <a:effectLst/>
                <a:latin typeface="Calibri" panose="020F0502020204030204" pitchFamily="34" charset="0"/>
                <a:ea typeface="Calibri" panose="020F0502020204030204" pitchFamily="34" charset="0"/>
                <a:cs typeface="Calibri" panose="020F0502020204030204" pitchFamily="34" charset="0"/>
              </a:rPr>
              <a:t>  The child will learn to retell a story by sharing the important story parts in the right order.</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1200"/>
              </a:spcBef>
              <a:buNone/>
            </a:pPr>
            <a:r>
              <a:rPr lang="en-US" dirty="0"/>
              <a:t>Math </a:t>
            </a:r>
          </a:p>
          <a:p>
            <a:pPr marL="0" indent="0">
              <a:buNone/>
            </a:pPr>
            <a:r>
              <a:rPr lang="en-US" sz="2800" b="1" dirty="0">
                <a:effectLst/>
                <a:latin typeface="Calibri" panose="020F0502020204030204" pitchFamily="34" charset="0"/>
                <a:ea typeface="Calibri" panose="020F0502020204030204" pitchFamily="34" charset="0"/>
                <a:cs typeface="Calibri" panose="020F0502020204030204" pitchFamily="34" charset="0"/>
              </a:rPr>
              <a:t>Matching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1657350" marR="0" indent="-1657350">
              <a:lnSpc>
                <a:spcPct val="107000"/>
              </a:lnSpc>
              <a:spcBef>
                <a:spcPts val="600"/>
              </a:spcBef>
              <a:spcAft>
                <a:spcPts val="0"/>
              </a:spcAft>
              <a:buNone/>
            </a:pPr>
            <a:r>
              <a:rPr lang="en-US" sz="2800" b="1" dirty="0">
                <a:effectLst/>
                <a:latin typeface="Calibri" panose="020F0502020204030204" pitchFamily="34" charset="0"/>
                <a:ea typeface="Calibri" panose="020F0502020204030204" pitchFamily="34" charset="0"/>
                <a:cs typeface="Calibri" panose="020F0502020204030204" pitchFamily="34" charset="0"/>
              </a:rPr>
              <a:t>Objective:</a:t>
            </a:r>
            <a:r>
              <a:rPr lang="en-US"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The child will be able to match objects that are the same or similar.</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2" name="Title 1">
            <a:extLst>
              <a:ext uri="{FF2B5EF4-FFF2-40B4-BE49-F238E27FC236}">
                <a16:creationId xmlns:a16="http://schemas.microsoft.com/office/drawing/2014/main" id="{C5026CFB-3AC7-4B1E-8116-3A67CC3CB89D}"/>
              </a:ext>
            </a:extLst>
          </p:cNvPr>
          <p:cNvSpPr>
            <a:spLocks noGrp="1"/>
          </p:cNvSpPr>
          <p:nvPr>
            <p:ph type="title"/>
          </p:nvPr>
        </p:nvSpPr>
        <p:spPr/>
        <p:txBody>
          <a:bodyPr/>
          <a:lstStyle/>
          <a:p>
            <a:r>
              <a:rPr lang="en-US" b="1" i="1" dirty="0"/>
              <a:t>Good Night Moon </a:t>
            </a:r>
            <a:r>
              <a:rPr lang="en-US" b="1" dirty="0"/>
              <a:t>b</a:t>
            </a:r>
            <a:r>
              <a:rPr lang="en-US" sz="4000" dirty="0"/>
              <a:t>y Margaret Wise  </a:t>
            </a:r>
          </a:p>
        </p:txBody>
      </p:sp>
      <p:sp>
        <p:nvSpPr>
          <p:cNvPr id="4" name="Slide Number Placeholder 2">
            <a:extLst>
              <a:ext uri="{FF2B5EF4-FFF2-40B4-BE49-F238E27FC236}">
                <a16:creationId xmlns:a16="http://schemas.microsoft.com/office/drawing/2014/main" id="{DCF288C8-5877-4F97-8F17-D3A1963BAAE5}"/>
              </a:ext>
            </a:extLst>
          </p:cNvPr>
          <p:cNvSpPr>
            <a:spLocks noGrp="1"/>
          </p:cNvSpPr>
          <p:nvPr>
            <p:ph type="sldNum" sz="quarter" idx="12"/>
          </p:nvPr>
        </p:nvSpPr>
        <p:spPr>
          <a:xfrm>
            <a:off x="9230662" y="6395774"/>
            <a:ext cx="2743200" cy="365125"/>
          </a:xfrm>
        </p:spPr>
        <p:txBody>
          <a:bodyPr/>
          <a:lstStyle/>
          <a:p>
            <a:r>
              <a:rPr lang="en-US" dirty="0"/>
              <a:t> Preschool Learning Kits Training | </a:t>
            </a:r>
            <a:fld id="{C26AAFF7-C4D7-4A72-B8FA-A17532192431}" type="slidenum">
              <a:rPr lang="en-US" smtClean="0"/>
              <a:pPr/>
              <a:t>18</a:t>
            </a:fld>
            <a:endParaRPr lang="en-US" dirty="0"/>
          </a:p>
        </p:txBody>
      </p:sp>
    </p:spTree>
    <p:extLst>
      <p:ext uri="{BB962C8B-B14F-4D97-AF65-F5344CB8AC3E}">
        <p14:creationId xmlns:p14="http://schemas.microsoft.com/office/powerpoint/2010/main" val="8563771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CAA8B3-7EAA-44E9-B1C6-E9F45F2CAC80}"/>
              </a:ext>
            </a:extLst>
          </p:cNvPr>
          <p:cNvSpPr>
            <a:spLocks noGrp="1"/>
          </p:cNvSpPr>
          <p:nvPr>
            <p:ph idx="13"/>
          </p:nvPr>
        </p:nvSpPr>
        <p:spPr>
          <a:xfrm>
            <a:off x="751112" y="1340123"/>
            <a:ext cx="10515600" cy="4498701"/>
          </a:xfrm>
        </p:spPr>
        <p:txBody>
          <a:bodyPr>
            <a:normAutofit fontScale="92500" lnSpcReduction="20000"/>
          </a:bodyPr>
          <a:lstStyle/>
          <a:p>
            <a:pPr marL="0" marR="0" indent="0">
              <a:lnSpc>
                <a:spcPct val="107000"/>
              </a:lnSpc>
              <a:spcBef>
                <a:spcPts val="1200"/>
              </a:spcBef>
              <a:spcAft>
                <a:spcPts val="0"/>
              </a:spcAft>
              <a:buNone/>
            </a:pPr>
            <a:r>
              <a:rPr lang="en-US" dirty="0"/>
              <a:t>Literacy</a:t>
            </a:r>
          </a:p>
          <a:p>
            <a:pPr marL="0" marR="0" indent="0">
              <a:lnSpc>
                <a:spcPct val="107000"/>
              </a:lnSpc>
              <a:spcBef>
                <a:spcPts val="1200"/>
              </a:spcBef>
              <a:spcAft>
                <a:spcPts val="0"/>
              </a:spcAft>
              <a:buNone/>
            </a:pPr>
            <a:r>
              <a:rPr lang="en-US" sz="3000" b="1" dirty="0">
                <a:effectLst/>
                <a:latin typeface="Calibri" panose="020F0502020204030204" pitchFamily="34" charset="0"/>
                <a:ea typeface="Calibri" panose="020F0502020204030204" pitchFamily="34" charset="0"/>
                <a:cs typeface="Times New Roman" panose="02020603050405020304" pitchFamily="18" charset="0"/>
              </a:rPr>
              <a:t>Story Retelling/Order the Events</a:t>
            </a:r>
            <a:endParaRPr lang="en-US" sz="3000" dirty="0">
              <a:latin typeface="Calibri" panose="020F0502020204030204" pitchFamily="34" charset="0"/>
              <a:ea typeface="Calibri" panose="020F0502020204030204" pitchFamily="34" charset="0"/>
              <a:cs typeface="Times New Roman" panose="02020603050405020304" pitchFamily="18" charset="0"/>
            </a:endParaRPr>
          </a:p>
          <a:p>
            <a:pPr marL="1657350" marR="0" indent="-1657350">
              <a:lnSpc>
                <a:spcPct val="107000"/>
              </a:lnSpc>
              <a:spcBef>
                <a:spcPts val="600"/>
              </a:spcBef>
              <a:spcAft>
                <a:spcPts val="0"/>
              </a:spcAft>
              <a:buNone/>
            </a:pPr>
            <a:r>
              <a:rPr lang="en-US" sz="3000" b="1" dirty="0">
                <a:effectLst/>
                <a:latin typeface="Calibri" panose="020F0502020204030204" pitchFamily="34" charset="0"/>
                <a:ea typeface="Calibri" panose="020F0502020204030204" pitchFamily="34" charset="0"/>
                <a:cs typeface="Calibri" panose="020F0502020204030204" pitchFamily="34" charset="0"/>
              </a:rPr>
              <a:t>Objective: </a:t>
            </a:r>
            <a:r>
              <a:rPr lang="en-US" sz="3000" dirty="0">
                <a:effectLst/>
                <a:latin typeface="Calibri" panose="020F0502020204030204" pitchFamily="34" charset="0"/>
                <a:ea typeface="Calibri" panose="020F0502020204030204" pitchFamily="34" charset="0"/>
                <a:cs typeface="Calibri" panose="020F0502020204030204" pitchFamily="34" charset="0"/>
              </a:rPr>
              <a:t> The child will retell a story by sharing the important story parts in the right order.</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7000"/>
              </a:lnSpc>
              <a:spcBef>
                <a:spcPts val="1800"/>
              </a:spcBef>
              <a:spcAft>
                <a:spcPts val="600"/>
              </a:spcAft>
              <a:buNone/>
            </a:pPr>
            <a:r>
              <a:rPr lang="en-US" dirty="0"/>
              <a:t>Social-Emotional  </a:t>
            </a:r>
          </a:p>
          <a:p>
            <a:pPr marL="0" marR="0" indent="0">
              <a:spcBef>
                <a:spcPts val="1200"/>
              </a:spcBef>
              <a:spcAft>
                <a:spcPts val="600"/>
              </a:spcAft>
              <a:buNone/>
            </a:pPr>
            <a:r>
              <a:rPr lang="en-US" sz="3000" b="1" dirty="0">
                <a:effectLst/>
                <a:latin typeface="Calibri" panose="020F0502020204030204" pitchFamily="34" charset="0"/>
                <a:ea typeface="Calibri" panose="020F0502020204030204" pitchFamily="34" charset="0"/>
                <a:cs typeface="Times New Roman" panose="02020603050405020304" pitchFamily="18" charset="0"/>
              </a:rPr>
              <a:t>Working Together</a:t>
            </a:r>
          </a:p>
          <a:p>
            <a:pPr marL="1543050" marR="0" indent="-1543050">
              <a:lnSpc>
                <a:spcPct val="117000"/>
              </a:lnSpc>
              <a:spcBef>
                <a:spcPts val="600"/>
              </a:spcBef>
              <a:spcAft>
                <a:spcPts val="600"/>
              </a:spcAft>
              <a:buNone/>
            </a:pPr>
            <a:r>
              <a:rPr lang="en-US" sz="3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Objective:</a:t>
            </a:r>
            <a:r>
              <a:rPr lang="en-US" sz="3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The child will learn how working </a:t>
            </a:r>
            <a:r>
              <a:rPr lang="en-US" sz="3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together benefits everyone, even the strongest and most independent people.</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2" name="Title 1">
            <a:extLst>
              <a:ext uri="{FF2B5EF4-FFF2-40B4-BE49-F238E27FC236}">
                <a16:creationId xmlns:a16="http://schemas.microsoft.com/office/drawing/2014/main" id="{33849139-68DB-45AC-94F9-8A9266FEED39}"/>
              </a:ext>
            </a:extLst>
          </p:cNvPr>
          <p:cNvSpPr>
            <a:spLocks noGrp="1"/>
          </p:cNvSpPr>
          <p:nvPr>
            <p:ph type="title"/>
          </p:nvPr>
        </p:nvSpPr>
        <p:spPr/>
        <p:txBody>
          <a:bodyPr/>
          <a:lstStyle/>
          <a:p>
            <a:r>
              <a:rPr lang="en-US" b="1" i="1" dirty="0"/>
              <a:t>Lion and the Mouse </a:t>
            </a:r>
            <a:r>
              <a:rPr lang="en-US" sz="4000" b="1" dirty="0"/>
              <a:t>by Darice Bailer</a:t>
            </a:r>
          </a:p>
        </p:txBody>
      </p:sp>
      <p:sp>
        <p:nvSpPr>
          <p:cNvPr id="4" name="Slide Number Placeholder 2">
            <a:extLst>
              <a:ext uri="{FF2B5EF4-FFF2-40B4-BE49-F238E27FC236}">
                <a16:creationId xmlns:a16="http://schemas.microsoft.com/office/drawing/2014/main" id="{283F0996-1A75-4874-9B8F-D07AF394F10A}"/>
              </a:ext>
            </a:extLst>
          </p:cNvPr>
          <p:cNvSpPr>
            <a:spLocks noGrp="1"/>
          </p:cNvSpPr>
          <p:nvPr>
            <p:ph type="sldNum" sz="quarter" idx="12"/>
          </p:nvPr>
        </p:nvSpPr>
        <p:spPr>
          <a:xfrm>
            <a:off x="9230662" y="6395774"/>
            <a:ext cx="2743200" cy="365125"/>
          </a:xfrm>
        </p:spPr>
        <p:txBody>
          <a:bodyPr/>
          <a:lstStyle/>
          <a:p>
            <a:r>
              <a:rPr lang="en-US" dirty="0"/>
              <a:t> Preschool Learning Kits Training | </a:t>
            </a:r>
            <a:fld id="{C26AAFF7-C4D7-4A72-B8FA-A17532192431}" type="slidenum">
              <a:rPr lang="en-US" smtClean="0"/>
              <a:pPr/>
              <a:t>19</a:t>
            </a:fld>
            <a:endParaRPr lang="en-US" dirty="0"/>
          </a:p>
        </p:txBody>
      </p:sp>
    </p:spTree>
    <p:extLst>
      <p:ext uri="{BB962C8B-B14F-4D97-AF65-F5344CB8AC3E}">
        <p14:creationId xmlns:p14="http://schemas.microsoft.com/office/powerpoint/2010/main" val="3463384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F4FFF0-E9B9-4D78-AACD-500C49D56F4C}"/>
              </a:ext>
            </a:extLst>
          </p:cNvPr>
          <p:cNvSpPr>
            <a:spLocks noGrp="1"/>
          </p:cNvSpPr>
          <p:nvPr>
            <p:ph idx="13"/>
          </p:nvPr>
        </p:nvSpPr>
        <p:spPr/>
        <p:txBody>
          <a:bodyPr>
            <a:normAutofit fontScale="92500" lnSpcReduction="20000"/>
          </a:bodyPr>
          <a:lstStyle/>
          <a:p>
            <a:r>
              <a:rPr lang="en-US" sz="3600" dirty="0"/>
              <a:t>Idaho applied with 8 other states for the 3 year Preschool Initiative (PI) Consortium grant in 2014-2015.</a:t>
            </a:r>
          </a:p>
          <a:p>
            <a:r>
              <a:rPr lang="en-US" sz="3600" dirty="0"/>
              <a:t>Work with the consortium started with the 2015-2016 school year.</a:t>
            </a:r>
          </a:p>
          <a:p>
            <a:r>
              <a:rPr lang="en-US" sz="3600" dirty="0"/>
              <a:t>Idaho contracted with Irene </a:t>
            </a:r>
            <a:r>
              <a:rPr lang="en-US" sz="3600" dirty="0" err="1"/>
              <a:t>Chavolla</a:t>
            </a:r>
            <a:r>
              <a:rPr lang="en-US" sz="3600" dirty="0"/>
              <a:t> to complete tasks of the PI Consortium late in the first year.</a:t>
            </a:r>
          </a:p>
          <a:p>
            <a:r>
              <a:rPr lang="en-US" sz="3600" dirty="0"/>
              <a:t>She has been an integral part of the project and created all of the lessons that you will learn about here.</a:t>
            </a:r>
          </a:p>
          <a:p>
            <a:r>
              <a:rPr lang="en-US" sz="3600" dirty="0"/>
              <a:t>The grant itself ended up lasting 5 years instead of 3 and has just finished its last year. </a:t>
            </a:r>
          </a:p>
        </p:txBody>
      </p:sp>
      <p:sp>
        <p:nvSpPr>
          <p:cNvPr id="2" name="Title 1">
            <a:extLst>
              <a:ext uri="{FF2B5EF4-FFF2-40B4-BE49-F238E27FC236}">
                <a16:creationId xmlns:a16="http://schemas.microsoft.com/office/drawing/2014/main" id="{E69626E3-159B-4778-9EC3-5019D95203F6}"/>
              </a:ext>
            </a:extLst>
          </p:cNvPr>
          <p:cNvSpPr>
            <a:spLocks noGrp="1"/>
          </p:cNvSpPr>
          <p:nvPr>
            <p:ph type="title"/>
          </p:nvPr>
        </p:nvSpPr>
        <p:spPr/>
        <p:txBody>
          <a:bodyPr>
            <a:normAutofit/>
          </a:bodyPr>
          <a:lstStyle/>
          <a:p>
            <a:pPr marL="0" marR="0">
              <a:spcBef>
                <a:spcPts val="0"/>
              </a:spcBef>
              <a:spcAft>
                <a:spcPts val="0"/>
              </a:spcAft>
            </a:pPr>
            <a:r>
              <a:rPr lang="en-US" sz="4000" b="0" i="0" dirty="0">
                <a:effectLst/>
                <a:latin typeface="Calibri" panose="020F0502020204030204" pitchFamily="34" charset="0"/>
              </a:rPr>
              <a:t>Welcome and History of the </a:t>
            </a:r>
            <a:r>
              <a:rPr lang="en-US" b="0" dirty="0">
                <a:latin typeface="Calibri" panose="020F0502020204030204" pitchFamily="34" charset="0"/>
              </a:rPr>
              <a:t>P</a:t>
            </a:r>
            <a:r>
              <a:rPr lang="en-US" sz="4000" b="0" i="0" dirty="0">
                <a:effectLst/>
                <a:latin typeface="Calibri" panose="020F0502020204030204" pitchFamily="34" charset="0"/>
              </a:rPr>
              <a:t>roject</a:t>
            </a:r>
            <a:endParaRPr lang="en-US" sz="4000" dirty="0"/>
          </a:p>
        </p:txBody>
      </p:sp>
      <p:sp>
        <p:nvSpPr>
          <p:cNvPr id="4" name="Slide Number Placeholder 2">
            <a:extLst>
              <a:ext uri="{FF2B5EF4-FFF2-40B4-BE49-F238E27FC236}">
                <a16:creationId xmlns:a16="http://schemas.microsoft.com/office/drawing/2014/main" id="{E907CD5C-2C9A-431F-9A12-5BE7535477B6}"/>
              </a:ext>
            </a:extLst>
          </p:cNvPr>
          <p:cNvSpPr>
            <a:spLocks noGrp="1"/>
          </p:cNvSpPr>
          <p:nvPr>
            <p:ph type="sldNum" sz="quarter" idx="12"/>
          </p:nvPr>
        </p:nvSpPr>
        <p:spPr>
          <a:xfrm>
            <a:off x="9230662" y="6395774"/>
            <a:ext cx="2743200" cy="365125"/>
          </a:xfrm>
        </p:spPr>
        <p:txBody>
          <a:bodyPr/>
          <a:lstStyle/>
          <a:p>
            <a:r>
              <a:rPr lang="en-US" dirty="0"/>
              <a:t> Preschool Learning Kits Training | </a:t>
            </a:r>
            <a:fld id="{C26AAFF7-C4D7-4A72-B8FA-A17532192431}" type="slidenum">
              <a:rPr lang="en-US" smtClean="0"/>
              <a:pPr/>
              <a:t>2</a:t>
            </a:fld>
            <a:endParaRPr lang="en-US" dirty="0"/>
          </a:p>
        </p:txBody>
      </p:sp>
    </p:spTree>
    <p:extLst>
      <p:ext uri="{BB962C8B-B14F-4D97-AF65-F5344CB8AC3E}">
        <p14:creationId xmlns:p14="http://schemas.microsoft.com/office/powerpoint/2010/main" val="2019208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FE216A-D05D-440E-84EC-61DCA76C1A37}"/>
              </a:ext>
            </a:extLst>
          </p:cNvPr>
          <p:cNvSpPr>
            <a:spLocks noGrp="1"/>
          </p:cNvSpPr>
          <p:nvPr>
            <p:ph idx="13"/>
          </p:nvPr>
        </p:nvSpPr>
        <p:spPr>
          <a:xfrm>
            <a:off x="751112" y="1340123"/>
            <a:ext cx="10515600" cy="4813027"/>
          </a:xfrm>
        </p:spPr>
        <p:txBody>
          <a:bodyPr>
            <a:normAutofit fontScale="92500" lnSpcReduction="10000"/>
          </a:bodyPr>
          <a:lstStyle/>
          <a:p>
            <a:pPr marL="0" indent="0">
              <a:buNone/>
            </a:pPr>
            <a:r>
              <a:rPr lang="en-US" dirty="0"/>
              <a:t>Literacy</a:t>
            </a:r>
          </a:p>
          <a:p>
            <a:pPr marL="0" indent="0">
              <a:buNone/>
            </a:pPr>
            <a:r>
              <a:rPr lang="en-US" sz="3000" b="1" dirty="0">
                <a:effectLst/>
                <a:latin typeface="Calibri" panose="020F0502020204030204" pitchFamily="34" charset="0"/>
                <a:ea typeface="Calibri" panose="020F0502020204030204" pitchFamily="34" charset="0"/>
                <a:cs typeface="Calibri" panose="020F0502020204030204" pitchFamily="34" charset="0"/>
              </a:rPr>
              <a:t>Story Retelling/Order the Events</a:t>
            </a:r>
            <a:endParaRPr lang="en-US" sz="3000" dirty="0">
              <a:latin typeface="Calibri" panose="020F0502020204030204" pitchFamily="34" charset="0"/>
              <a:ea typeface="Calibri" panose="020F0502020204030204" pitchFamily="34" charset="0"/>
              <a:cs typeface="Times New Roman" panose="02020603050405020304" pitchFamily="18" charset="0"/>
            </a:endParaRPr>
          </a:p>
          <a:p>
            <a:pPr marL="1657350" indent="-1657350">
              <a:buNone/>
            </a:pPr>
            <a:r>
              <a:rPr lang="en-US" sz="3000" b="1" dirty="0">
                <a:effectLst/>
                <a:latin typeface="Calibri" panose="020F0502020204030204" pitchFamily="34" charset="0"/>
                <a:ea typeface="Calibri" panose="020F0502020204030204" pitchFamily="34" charset="0"/>
                <a:cs typeface="Calibri" panose="020F0502020204030204" pitchFamily="34" charset="0"/>
              </a:rPr>
              <a:t>Objective: </a:t>
            </a:r>
            <a:r>
              <a:rPr lang="en-US" sz="3000" dirty="0">
                <a:effectLst/>
                <a:latin typeface="Calibri" panose="020F0502020204030204" pitchFamily="34" charset="0"/>
                <a:ea typeface="Calibri" panose="020F0502020204030204" pitchFamily="34" charset="0"/>
                <a:cs typeface="Calibri" panose="020F0502020204030204" pitchFamily="34" charset="0"/>
              </a:rPr>
              <a:t> The child will retell a story by sharing the important story parts in the right order.</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1800"/>
              </a:spcBef>
              <a:buNone/>
            </a:pPr>
            <a:r>
              <a:rPr lang="en-US" dirty="0"/>
              <a:t>Math activity</a:t>
            </a:r>
          </a:p>
          <a:p>
            <a:pPr marL="0" indent="0">
              <a:lnSpc>
                <a:spcPct val="117000"/>
              </a:lnSpc>
              <a:buNone/>
            </a:pPr>
            <a:r>
              <a:rPr lang="en-US" sz="3000" b="1" dirty="0">
                <a:effectLst/>
                <a:latin typeface="Calibri" panose="020F0502020204030204" pitchFamily="34" charset="0"/>
                <a:ea typeface="Calibri" panose="020F0502020204030204" pitchFamily="34" charset="0"/>
                <a:cs typeface="Times New Roman" panose="02020603050405020304" pitchFamily="18" charset="0"/>
              </a:rPr>
              <a:t>Shapes, Geometry and Spatial Sense</a:t>
            </a:r>
          </a:p>
          <a:p>
            <a:pPr marL="1657350" indent="-1657350">
              <a:lnSpc>
                <a:spcPct val="117000"/>
              </a:lnSpc>
              <a:buNone/>
            </a:pPr>
            <a:r>
              <a:rPr lang="en-US" sz="3000" b="1" dirty="0">
                <a:effectLst/>
                <a:latin typeface="Calibri" panose="020F0502020204030204" pitchFamily="34" charset="0"/>
                <a:ea typeface="Calibri" panose="020F0502020204030204" pitchFamily="34" charset="0"/>
                <a:cs typeface="Times New Roman" panose="02020603050405020304" pitchFamily="18" charset="0"/>
              </a:rPr>
              <a:t>Objective:</a:t>
            </a:r>
            <a:r>
              <a:rPr lang="en-US" sz="3000" dirty="0">
                <a:effectLst/>
                <a:latin typeface="Calibri" panose="020F0502020204030204" pitchFamily="34" charset="0"/>
                <a:ea typeface="Calibri" panose="020F0502020204030204" pitchFamily="34" charset="0"/>
                <a:cs typeface="Times New Roman" panose="02020603050405020304" pitchFamily="18" charset="0"/>
              </a:rPr>
              <a:t>  Child will learn how to recognize, identify and analyze the characteristics of geometric shapes.  The child will discover what makes each shape unique.</a:t>
            </a:r>
          </a:p>
          <a:p>
            <a:endParaRPr lang="en-US" dirty="0"/>
          </a:p>
          <a:p>
            <a:endParaRPr lang="en-US" dirty="0"/>
          </a:p>
        </p:txBody>
      </p:sp>
      <p:sp>
        <p:nvSpPr>
          <p:cNvPr id="2" name="Title 1">
            <a:extLst>
              <a:ext uri="{FF2B5EF4-FFF2-40B4-BE49-F238E27FC236}">
                <a16:creationId xmlns:a16="http://schemas.microsoft.com/office/drawing/2014/main" id="{383DD94B-3C26-4252-B25F-CDC2BADD85B8}"/>
              </a:ext>
            </a:extLst>
          </p:cNvPr>
          <p:cNvSpPr>
            <a:spLocks noGrp="1"/>
          </p:cNvSpPr>
          <p:nvPr>
            <p:ph type="title"/>
          </p:nvPr>
        </p:nvSpPr>
        <p:spPr/>
        <p:txBody>
          <a:bodyPr>
            <a:normAutofit fontScale="90000"/>
          </a:bodyPr>
          <a:lstStyle/>
          <a:p>
            <a:r>
              <a:rPr lang="en-US" b="1" i="1" dirty="0"/>
              <a:t>Tortillas are Round</a:t>
            </a:r>
            <a:r>
              <a:rPr lang="en-US" b="1" dirty="0"/>
              <a:t> </a:t>
            </a:r>
            <a:r>
              <a:rPr lang="en-US" sz="3600" dirty="0"/>
              <a:t>by John Parra and Roseanne Greenfield Thong </a:t>
            </a:r>
            <a:endParaRPr lang="en-US" sz="4000" dirty="0"/>
          </a:p>
        </p:txBody>
      </p:sp>
      <p:sp>
        <p:nvSpPr>
          <p:cNvPr id="4" name="Slide Number Placeholder 2">
            <a:extLst>
              <a:ext uri="{FF2B5EF4-FFF2-40B4-BE49-F238E27FC236}">
                <a16:creationId xmlns:a16="http://schemas.microsoft.com/office/drawing/2014/main" id="{6B40FB29-43A1-491F-8B01-54978717995A}"/>
              </a:ext>
            </a:extLst>
          </p:cNvPr>
          <p:cNvSpPr>
            <a:spLocks noGrp="1"/>
          </p:cNvSpPr>
          <p:nvPr>
            <p:ph type="sldNum" sz="quarter" idx="12"/>
          </p:nvPr>
        </p:nvSpPr>
        <p:spPr>
          <a:xfrm>
            <a:off x="9230662" y="6395774"/>
            <a:ext cx="2743200" cy="365125"/>
          </a:xfrm>
        </p:spPr>
        <p:txBody>
          <a:bodyPr/>
          <a:lstStyle/>
          <a:p>
            <a:r>
              <a:rPr lang="en-US" dirty="0"/>
              <a:t> Preschool Learning Kits Training | </a:t>
            </a:r>
            <a:fld id="{C26AAFF7-C4D7-4A72-B8FA-A17532192431}" type="slidenum">
              <a:rPr lang="en-US" smtClean="0"/>
              <a:pPr/>
              <a:t>20</a:t>
            </a:fld>
            <a:endParaRPr lang="en-US" dirty="0"/>
          </a:p>
        </p:txBody>
      </p:sp>
    </p:spTree>
    <p:extLst>
      <p:ext uri="{BB962C8B-B14F-4D97-AF65-F5344CB8AC3E}">
        <p14:creationId xmlns:p14="http://schemas.microsoft.com/office/powerpoint/2010/main" val="30983182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531E4B-BF73-4CB4-B04D-273106C8C5E3}"/>
              </a:ext>
            </a:extLst>
          </p:cNvPr>
          <p:cNvSpPr>
            <a:spLocks noGrp="1"/>
          </p:cNvSpPr>
          <p:nvPr>
            <p:ph idx="13"/>
          </p:nvPr>
        </p:nvSpPr>
        <p:spPr/>
        <p:txBody>
          <a:bodyPr>
            <a:normAutofit lnSpcReduction="10000"/>
          </a:bodyPr>
          <a:lstStyle/>
          <a:p>
            <a:pPr marL="0" indent="0">
              <a:buNone/>
            </a:pPr>
            <a:r>
              <a:rPr lang="en-US" dirty="0"/>
              <a:t>Literacy </a:t>
            </a:r>
          </a:p>
          <a:p>
            <a:pPr marL="0" indent="0">
              <a:lnSpc>
                <a:spcPct val="107000"/>
              </a:lnSpc>
              <a:spcBef>
                <a:spcPts val="600"/>
              </a:spcBef>
              <a:buNone/>
            </a:pPr>
            <a:r>
              <a:rPr lang="en-US" sz="2800" b="1" dirty="0">
                <a:effectLst/>
                <a:latin typeface="Calibri" panose="020F0502020204030204" pitchFamily="34" charset="0"/>
                <a:ea typeface="Calibri" panose="020F0502020204030204" pitchFamily="34" charset="0"/>
                <a:cs typeface="Times New Roman" panose="02020603050405020304" pitchFamily="18" charset="0"/>
              </a:rPr>
              <a:t>Story Retelling/Order the Events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indent="-1600200">
              <a:lnSpc>
                <a:spcPct val="107000"/>
              </a:lnSpc>
              <a:spcBef>
                <a:spcPts val="600"/>
              </a:spcBef>
              <a:spcAft>
                <a:spcPts val="0"/>
              </a:spcAft>
              <a:buNone/>
            </a:pPr>
            <a:r>
              <a:rPr lang="en-US" sz="2800" b="1" dirty="0">
                <a:effectLst/>
                <a:latin typeface="Calibri" panose="020F0502020204030204" pitchFamily="34" charset="0"/>
                <a:ea typeface="Calibri" panose="020F0502020204030204" pitchFamily="34" charset="0"/>
                <a:cs typeface="Times New Roman" panose="02020603050405020304" pitchFamily="18" charset="0"/>
              </a:rPr>
              <a:t>Objective: </a:t>
            </a:r>
            <a:r>
              <a:rPr lang="en-US" sz="2800" dirty="0">
                <a:effectLst/>
                <a:latin typeface="Calibri" panose="020F0502020204030204" pitchFamily="34" charset="0"/>
                <a:ea typeface="Calibri" panose="020F0502020204030204" pitchFamily="34" charset="0"/>
                <a:cs typeface="Times New Roman" panose="02020603050405020304" pitchFamily="18" charset="0"/>
              </a:rPr>
              <a:t>The child will retell a story by sharing the important story parts in the right order.</a:t>
            </a:r>
          </a:p>
          <a:p>
            <a:pPr marL="0" indent="0">
              <a:lnSpc>
                <a:spcPct val="107000"/>
              </a:lnSpc>
              <a:spcBef>
                <a:spcPts val="1800"/>
              </a:spcBef>
              <a:buNone/>
            </a:pPr>
            <a:r>
              <a:rPr lang="en-US" dirty="0"/>
              <a:t>Math</a:t>
            </a:r>
          </a:p>
          <a:p>
            <a:pPr marL="0" indent="0">
              <a:buNone/>
            </a:pPr>
            <a:r>
              <a:rPr lang="en-US" sz="2800" b="1" dirty="0">
                <a:effectLst/>
                <a:latin typeface="Calibri" panose="020F0502020204030204" pitchFamily="34" charset="0"/>
                <a:ea typeface="Calibri" panose="020F0502020204030204" pitchFamily="34" charset="0"/>
                <a:cs typeface="Times New Roman" panose="02020603050405020304" pitchFamily="18" charset="0"/>
              </a:rPr>
              <a:t>Big or small</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indent="-1600200">
              <a:lnSpc>
                <a:spcPct val="107000"/>
              </a:lnSpc>
              <a:spcBef>
                <a:spcPts val="600"/>
              </a:spcBef>
              <a:spcAft>
                <a:spcPts val="0"/>
              </a:spcAft>
              <a:buNone/>
            </a:pPr>
            <a:r>
              <a:rPr lang="en-US" sz="2800" b="1" dirty="0">
                <a:effectLst/>
                <a:latin typeface="Calibri" panose="020F0502020204030204" pitchFamily="34" charset="0"/>
                <a:ea typeface="Calibri" panose="020F0502020204030204" pitchFamily="34" charset="0"/>
                <a:cs typeface="Times New Roman" panose="02020603050405020304" pitchFamily="18" charset="0"/>
              </a:rPr>
              <a:t>Objective:</a:t>
            </a:r>
            <a:r>
              <a:rPr lang="en-US" sz="2800" dirty="0">
                <a:effectLst/>
                <a:latin typeface="Calibri" panose="020F0502020204030204" pitchFamily="34" charset="0"/>
                <a:ea typeface="Calibri" panose="020F0502020204030204" pitchFamily="34" charset="0"/>
                <a:cs typeface="Times New Roman" panose="02020603050405020304" pitchFamily="18" charset="0"/>
              </a:rPr>
              <a:t> The child will differentiate  between big and small by sorting big and small items.</a:t>
            </a:r>
          </a:p>
          <a:p>
            <a:pPr marL="0" indent="0">
              <a:buNone/>
            </a:pPr>
            <a:endParaRPr lang="en-US" dirty="0"/>
          </a:p>
        </p:txBody>
      </p:sp>
      <p:sp>
        <p:nvSpPr>
          <p:cNvPr id="2" name="Title 1">
            <a:extLst>
              <a:ext uri="{FF2B5EF4-FFF2-40B4-BE49-F238E27FC236}">
                <a16:creationId xmlns:a16="http://schemas.microsoft.com/office/drawing/2014/main" id="{61E97A75-E515-4B40-AD7E-0EA7AAD058CC}"/>
              </a:ext>
            </a:extLst>
          </p:cNvPr>
          <p:cNvSpPr>
            <a:spLocks noGrp="1"/>
          </p:cNvSpPr>
          <p:nvPr>
            <p:ph type="title"/>
          </p:nvPr>
        </p:nvSpPr>
        <p:spPr/>
        <p:txBody>
          <a:bodyPr/>
          <a:lstStyle/>
          <a:p>
            <a:r>
              <a:rPr lang="en-US" b="1" i="1" dirty="0"/>
              <a:t>Con Mi Hermano </a:t>
            </a:r>
            <a:r>
              <a:rPr lang="en-US" dirty="0"/>
              <a:t>by Eileen Roe </a:t>
            </a:r>
          </a:p>
        </p:txBody>
      </p:sp>
      <p:sp>
        <p:nvSpPr>
          <p:cNvPr id="4" name="Slide Number Placeholder 2">
            <a:extLst>
              <a:ext uri="{FF2B5EF4-FFF2-40B4-BE49-F238E27FC236}">
                <a16:creationId xmlns:a16="http://schemas.microsoft.com/office/drawing/2014/main" id="{C9AF1B22-FEF2-462A-BD99-AF1C137082E7}"/>
              </a:ext>
            </a:extLst>
          </p:cNvPr>
          <p:cNvSpPr>
            <a:spLocks noGrp="1"/>
          </p:cNvSpPr>
          <p:nvPr>
            <p:ph type="sldNum" sz="quarter" idx="12"/>
          </p:nvPr>
        </p:nvSpPr>
        <p:spPr>
          <a:xfrm>
            <a:off x="9230662" y="6395774"/>
            <a:ext cx="2743200" cy="365125"/>
          </a:xfrm>
        </p:spPr>
        <p:txBody>
          <a:bodyPr/>
          <a:lstStyle/>
          <a:p>
            <a:r>
              <a:rPr lang="en-US" dirty="0"/>
              <a:t> Preschool Learning Kits Training | </a:t>
            </a:r>
            <a:fld id="{C26AAFF7-C4D7-4A72-B8FA-A17532192431}" type="slidenum">
              <a:rPr lang="en-US" smtClean="0"/>
              <a:pPr/>
              <a:t>21</a:t>
            </a:fld>
            <a:endParaRPr lang="en-US" dirty="0"/>
          </a:p>
        </p:txBody>
      </p:sp>
    </p:spTree>
    <p:extLst>
      <p:ext uri="{BB962C8B-B14F-4D97-AF65-F5344CB8AC3E}">
        <p14:creationId xmlns:p14="http://schemas.microsoft.com/office/powerpoint/2010/main" val="3699782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6DB4D-7721-41AA-BC88-16B5408780FB}"/>
              </a:ext>
            </a:extLst>
          </p:cNvPr>
          <p:cNvSpPr>
            <a:spLocks noGrp="1"/>
          </p:cNvSpPr>
          <p:nvPr>
            <p:ph type="ctrTitle"/>
          </p:nvPr>
        </p:nvSpPr>
        <p:spPr>
          <a:xfrm>
            <a:off x="354485" y="2076215"/>
            <a:ext cx="9144000" cy="1876899"/>
          </a:xfrm>
        </p:spPr>
        <p:txBody>
          <a:bodyPr/>
          <a:lstStyle/>
          <a:p>
            <a:r>
              <a:rPr lang="en-US" dirty="0"/>
              <a:t>Break out groups – 15 minutes </a:t>
            </a:r>
          </a:p>
        </p:txBody>
      </p:sp>
      <p:sp>
        <p:nvSpPr>
          <p:cNvPr id="3" name="Slide Number Placeholder 2">
            <a:extLst>
              <a:ext uri="{FF2B5EF4-FFF2-40B4-BE49-F238E27FC236}">
                <a16:creationId xmlns:a16="http://schemas.microsoft.com/office/drawing/2014/main" id="{BBC1DAD1-7588-46F5-A5D5-683B533A8A0F}"/>
              </a:ext>
            </a:extLst>
          </p:cNvPr>
          <p:cNvSpPr>
            <a:spLocks noGrp="1"/>
          </p:cNvSpPr>
          <p:nvPr>
            <p:ph type="sldNum" sz="quarter" idx="12"/>
          </p:nvPr>
        </p:nvSpPr>
        <p:spPr>
          <a:xfrm>
            <a:off x="9230662" y="6395774"/>
            <a:ext cx="2743200" cy="365125"/>
          </a:xfrm>
        </p:spPr>
        <p:txBody>
          <a:bodyPr/>
          <a:lstStyle/>
          <a:p>
            <a:r>
              <a:rPr lang="en-US" dirty="0"/>
              <a:t> Preschool Learning Kits Training | </a:t>
            </a:r>
            <a:fld id="{C26AAFF7-C4D7-4A72-B8FA-A17532192431}" type="slidenum">
              <a:rPr lang="en-US" smtClean="0"/>
              <a:pPr/>
              <a:t>22</a:t>
            </a:fld>
            <a:endParaRPr lang="en-US" dirty="0"/>
          </a:p>
        </p:txBody>
      </p:sp>
    </p:spTree>
    <p:extLst>
      <p:ext uri="{BB962C8B-B14F-4D97-AF65-F5344CB8AC3E}">
        <p14:creationId xmlns:p14="http://schemas.microsoft.com/office/powerpoint/2010/main" val="22765792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91454562-8DFA-4C71-BFF0-68A8C618CC8D}"/>
              </a:ext>
            </a:extLst>
          </p:cNvPr>
          <p:cNvSpPr>
            <a:spLocks noGrp="1"/>
          </p:cNvSpPr>
          <p:nvPr>
            <p:ph type="sldNum" sz="quarter" idx="12"/>
          </p:nvPr>
        </p:nvSpPr>
        <p:spPr>
          <a:xfrm>
            <a:off x="9230662" y="6395774"/>
            <a:ext cx="2743200" cy="365125"/>
          </a:xfrm>
        </p:spPr>
        <p:txBody>
          <a:bodyPr/>
          <a:lstStyle/>
          <a:p>
            <a:r>
              <a:rPr lang="en-US" dirty="0"/>
              <a:t> Preschool Learning Kits Training | </a:t>
            </a:r>
            <a:fld id="{C26AAFF7-C4D7-4A72-B8FA-A17532192431}" type="slidenum">
              <a:rPr lang="en-US" smtClean="0"/>
              <a:pPr/>
              <a:t>23</a:t>
            </a:fld>
            <a:endParaRPr lang="en-US" dirty="0"/>
          </a:p>
        </p:txBody>
      </p:sp>
      <p:sp>
        <p:nvSpPr>
          <p:cNvPr id="3" name="Content Placeholder 2"/>
          <p:cNvSpPr>
            <a:spLocks noGrp="1"/>
          </p:cNvSpPr>
          <p:nvPr>
            <p:ph sz="half" idx="1"/>
          </p:nvPr>
        </p:nvSpPr>
        <p:spPr>
          <a:xfrm>
            <a:off x="5400136" y="1510990"/>
            <a:ext cx="5811456" cy="4728164"/>
          </a:xfrm>
        </p:spPr>
        <p:txBody>
          <a:bodyPr>
            <a:normAutofit lnSpcReduction="10000"/>
          </a:bodyPr>
          <a:lstStyle/>
          <a:p>
            <a:pPr marL="857250" indent="-742950">
              <a:buAutoNum type="arabicPeriod"/>
            </a:pPr>
            <a:r>
              <a:rPr lang="en-US" sz="3900" dirty="0"/>
              <a:t>Select one of the 6 books</a:t>
            </a:r>
          </a:p>
          <a:p>
            <a:pPr marL="857250" indent="-742950">
              <a:buAutoNum type="arabicPeriod"/>
            </a:pPr>
            <a:r>
              <a:rPr lang="en-US" sz="3900" dirty="0"/>
              <a:t>Look at </a:t>
            </a:r>
            <a:r>
              <a:rPr lang="en-US" sz="3900" dirty="0">
                <a:solidFill>
                  <a:schemeClr val="accent2"/>
                </a:solidFill>
              </a:rPr>
              <a:t>math</a:t>
            </a:r>
            <a:r>
              <a:rPr lang="en-US" sz="3900" dirty="0"/>
              <a:t> lessons</a:t>
            </a:r>
          </a:p>
          <a:p>
            <a:pPr marL="857250" indent="-742950">
              <a:buAutoNum type="arabicPeriod"/>
            </a:pPr>
            <a:r>
              <a:rPr lang="en-US" sz="3900" dirty="0"/>
              <a:t>Select a general math lesson that can be used with your book  </a:t>
            </a:r>
          </a:p>
          <a:p>
            <a:pPr marL="857250" indent="-742950">
              <a:buAutoNum type="arabicPeriod"/>
            </a:pPr>
            <a:r>
              <a:rPr lang="en-US" sz="3900" dirty="0"/>
              <a:t>Present the lesson to the group </a:t>
            </a:r>
          </a:p>
        </p:txBody>
      </p:sp>
      <p:pic>
        <p:nvPicPr>
          <p:cNvPr id="9" name="Picture 8">
            <a:extLst>
              <a:ext uri="{FF2B5EF4-FFF2-40B4-BE49-F238E27FC236}">
                <a16:creationId xmlns:a16="http://schemas.microsoft.com/office/drawing/2014/main" id="{B3032D10-1E2B-4F68-8F4F-494ADE06E60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50032" y="1572341"/>
            <a:ext cx="2639797" cy="3731075"/>
          </a:xfrm>
          <a:prstGeom prst="rect">
            <a:avLst/>
          </a:prstGeom>
        </p:spPr>
      </p:pic>
      <p:sp>
        <p:nvSpPr>
          <p:cNvPr id="2" name="Title 1"/>
          <p:cNvSpPr>
            <a:spLocks noGrp="1"/>
          </p:cNvSpPr>
          <p:nvPr>
            <p:ph type="title"/>
          </p:nvPr>
        </p:nvSpPr>
        <p:spPr>
          <a:xfrm>
            <a:off x="434689" y="97101"/>
            <a:ext cx="8916838" cy="873938"/>
          </a:xfrm>
        </p:spPr>
        <p:txBody>
          <a:bodyPr/>
          <a:lstStyle/>
          <a:p>
            <a:r>
              <a:rPr lang="en-US" dirty="0"/>
              <a:t>Group work :  Group 1 </a:t>
            </a:r>
          </a:p>
        </p:txBody>
      </p:sp>
    </p:spTree>
    <p:extLst>
      <p:ext uri="{BB962C8B-B14F-4D97-AF65-F5344CB8AC3E}">
        <p14:creationId xmlns:p14="http://schemas.microsoft.com/office/powerpoint/2010/main" val="10746198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C0F55573-4E76-4095-97D7-06187840CCF3}"/>
              </a:ext>
            </a:extLst>
          </p:cNvPr>
          <p:cNvSpPr>
            <a:spLocks noGrp="1"/>
          </p:cNvSpPr>
          <p:nvPr>
            <p:ph type="sldNum" sz="quarter" idx="12"/>
          </p:nvPr>
        </p:nvSpPr>
        <p:spPr>
          <a:xfrm>
            <a:off x="9230662" y="6395774"/>
            <a:ext cx="2743200" cy="365125"/>
          </a:xfrm>
        </p:spPr>
        <p:txBody>
          <a:bodyPr/>
          <a:lstStyle/>
          <a:p>
            <a:r>
              <a:rPr lang="en-US" dirty="0"/>
              <a:t> Preschool Learning Kits Training | </a:t>
            </a:r>
            <a:fld id="{C26AAFF7-C4D7-4A72-B8FA-A17532192431}" type="slidenum">
              <a:rPr lang="en-US" smtClean="0"/>
              <a:pPr/>
              <a:t>24</a:t>
            </a:fld>
            <a:endParaRPr lang="en-US" dirty="0"/>
          </a:p>
        </p:txBody>
      </p:sp>
      <p:sp>
        <p:nvSpPr>
          <p:cNvPr id="3" name="Content Placeholder 2"/>
          <p:cNvSpPr>
            <a:spLocks noGrp="1"/>
          </p:cNvSpPr>
          <p:nvPr>
            <p:ph sz="half" idx="1"/>
          </p:nvPr>
        </p:nvSpPr>
        <p:spPr>
          <a:xfrm>
            <a:off x="5400136" y="1510990"/>
            <a:ext cx="5811456" cy="4728164"/>
          </a:xfrm>
        </p:spPr>
        <p:txBody>
          <a:bodyPr>
            <a:normAutofit lnSpcReduction="10000"/>
          </a:bodyPr>
          <a:lstStyle/>
          <a:p>
            <a:pPr marL="857250" indent="-742950">
              <a:buAutoNum type="arabicPeriod"/>
            </a:pPr>
            <a:r>
              <a:rPr lang="en-US" sz="3900" dirty="0"/>
              <a:t>Select one of the 6 books</a:t>
            </a:r>
          </a:p>
          <a:p>
            <a:pPr marL="857250" indent="-742950">
              <a:buAutoNum type="arabicPeriod"/>
            </a:pPr>
            <a:r>
              <a:rPr lang="en-US" sz="3900" dirty="0"/>
              <a:t>Look at </a:t>
            </a:r>
            <a:r>
              <a:rPr lang="en-US" sz="3900" dirty="0">
                <a:solidFill>
                  <a:schemeClr val="accent2"/>
                </a:solidFill>
              </a:rPr>
              <a:t>literacy</a:t>
            </a:r>
            <a:r>
              <a:rPr lang="en-US" sz="3900" dirty="0"/>
              <a:t> lessons</a:t>
            </a:r>
          </a:p>
          <a:p>
            <a:pPr marL="857250" indent="-742950">
              <a:buAutoNum type="arabicPeriod"/>
            </a:pPr>
            <a:r>
              <a:rPr lang="en-US" sz="3900" dirty="0"/>
              <a:t>Select a general literacy lesson that can be used with your book  </a:t>
            </a:r>
          </a:p>
          <a:p>
            <a:pPr marL="857250" indent="-742950">
              <a:buAutoNum type="arabicPeriod"/>
            </a:pPr>
            <a:r>
              <a:rPr lang="en-US" sz="3900" dirty="0"/>
              <a:t>Present the lesson to the group </a:t>
            </a:r>
          </a:p>
        </p:txBody>
      </p:sp>
      <p:pic>
        <p:nvPicPr>
          <p:cNvPr id="10" name="Picture 9">
            <a:extLst>
              <a:ext uri="{FF2B5EF4-FFF2-40B4-BE49-F238E27FC236}">
                <a16:creationId xmlns:a16="http://schemas.microsoft.com/office/drawing/2014/main" id="{AE531F3E-15E0-4B67-9DCA-3900022332D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45463" y="1754735"/>
            <a:ext cx="2642008" cy="3732361"/>
          </a:xfrm>
          <a:prstGeom prst="rect">
            <a:avLst/>
          </a:prstGeom>
        </p:spPr>
      </p:pic>
      <p:sp>
        <p:nvSpPr>
          <p:cNvPr id="2" name="Title 1"/>
          <p:cNvSpPr>
            <a:spLocks noGrp="1"/>
          </p:cNvSpPr>
          <p:nvPr>
            <p:ph type="title"/>
          </p:nvPr>
        </p:nvSpPr>
        <p:spPr>
          <a:xfrm>
            <a:off x="313824" y="97101"/>
            <a:ext cx="8916838" cy="873938"/>
          </a:xfrm>
        </p:spPr>
        <p:txBody>
          <a:bodyPr/>
          <a:lstStyle/>
          <a:p>
            <a:r>
              <a:rPr lang="en-US" dirty="0"/>
              <a:t>Group work :  Group 2</a:t>
            </a:r>
          </a:p>
        </p:txBody>
      </p:sp>
    </p:spTree>
    <p:extLst>
      <p:ext uri="{BB962C8B-B14F-4D97-AF65-F5344CB8AC3E}">
        <p14:creationId xmlns:p14="http://schemas.microsoft.com/office/powerpoint/2010/main" val="32176326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7F851CB-020C-46E1-B4AD-0BC57C483ABD}"/>
              </a:ext>
            </a:extLst>
          </p:cNvPr>
          <p:cNvSpPr>
            <a:spLocks noGrp="1"/>
          </p:cNvSpPr>
          <p:nvPr>
            <p:ph idx="13"/>
          </p:nvPr>
        </p:nvSpPr>
        <p:spPr/>
        <p:txBody>
          <a:bodyPr/>
          <a:lstStyle/>
          <a:p>
            <a:pPr marL="1200150" lvl="1" indent="-742950">
              <a:lnSpc>
                <a:spcPct val="200000"/>
              </a:lnSpc>
              <a:spcBef>
                <a:spcPts val="1800"/>
              </a:spcBef>
              <a:buFont typeface="+mj-lt"/>
              <a:buAutoNum type="arabicPeriod"/>
            </a:pPr>
            <a:r>
              <a:rPr lang="en-US" sz="4000" dirty="0"/>
              <a:t>Tell why you selected lesson activity. </a:t>
            </a:r>
          </a:p>
          <a:p>
            <a:pPr marL="1200150" lvl="1" indent="-742950">
              <a:lnSpc>
                <a:spcPct val="200000"/>
              </a:lnSpc>
              <a:spcBef>
                <a:spcPts val="1800"/>
              </a:spcBef>
              <a:buFont typeface="+mj-lt"/>
              <a:buAutoNum type="arabicPeriod"/>
            </a:pPr>
            <a:r>
              <a:rPr lang="en-US" sz="4000" dirty="0"/>
              <a:t>Briefly model teaching lesson.</a:t>
            </a:r>
          </a:p>
          <a:p>
            <a:pPr lvl="1"/>
            <a:endParaRPr lang="en-US" dirty="0"/>
          </a:p>
          <a:p>
            <a:pPr marL="457200" lvl="1" indent="0">
              <a:buNone/>
            </a:pPr>
            <a:endParaRPr lang="en-US" dirty="0"/>
          </a:p>
        </p:txBody>
      </p:sp>
      <p:sp>
        <p:nvSpPr>
          <p:cNvPr id="3" name="Title 2">
            <a:extLst>
              <a:ext uri="{FF2B5EF4-FFF2-40B4-BE49-F238E27FC236}">
                <a16:creationId xmlns:a16="http://schemas.microsoft.com/office/drawing/2014/main" id="{9B0AB100-9F7B-41FD-A07B-B46E60F0CD58}"/>
              </a:ext>
            </a:extLst>
          </p:cNvPr>
          <p:cNvSpPr>
            <a:spLocks noGrp="1"/>
          </p:cNvSpPr>
          <p:nvPr>
            <p:ph type="title"/>
          </p:nvPr>
        </p:nvSpPr>
        <p:spPr/>
        <p:txBody>
          <a:bodyPr/>
          <a:lstStyle/>
          <a:p>
            <a:r>
              <a:rPr lang="en-US" dirty="0"/>
              <a:t> </a:t>
            </a:r>
            <a:r>
              <a:rPr lang="en-US" b="1" dirty="0"/>
              <a:t>Group Presentations</a:t>
            </a:r>
          </a:p>
        </p:txBody>
      </p:sp>
      <p:sp>
        <p:nvSpPr>
          <p:cNvPr id="5" name="Slide Number Placeholder 2">
            <a:extLst>
              <a:ext uri="{FF2B5EF4-FFF2-40B4-BE49-F238E27FC236}">
                <a16:creationId xmlns:a16="http://schemas.microsoft.com/office/drawing/2014/main" id="{442A4DBF-345F-42F6-9F2E-7251671B2AC7}"/>
              </a:ext>
            </a:extLst>
          </p:cNvPr>
          <p:cNvSpPr>
            <a:spLocks noGrp="1"/>
          </p:cNvSpPr>
          <p:nvPr>
            <p:ph type="sldNum" sz="quarter" idx="12"/>
          </p:nvPr>
        </p:nvSpPr>
        <p:spPr>
          <a:xfrm>
            <a:off x="9230662" y="6395774"/>
            <a:ext cx="2743200" cy="365125"/>
          </a:xfrm>
        </p:spPr>
        <p:txBody>
          <a:bodyPr/>
          <a:lstStyle/>
          <a:p>
            <a:r>
              <a:rPr lang="en-US" dirty="0"/>
              <a:t> Preschool Learning Kits Training | </a:t>
            </a:r>
            <a:fld id="{C26AAFF7-C4D7-4A72-B8FA-A17532192431}" type="slidenum">
              <a:rPr lang="en-US" smtClean="0"/>
              <a:pPr/>
              <a:t>25</a:t>
            </a:fld>
            <a:endParaRPr lang="en-US" dirty="0"/>
          </a:p>
        </p:txBody>
      </p:sp>
    </p:spTree>
    <p:extLst>
      <p:ext uri="{BB962C8B-B14F-4D97-AF65-F5344CB8AC3E}">
        <p14:creationId xmlns:p14="http://schemas.microsoft.com/office/powerpoint/2010/main" val="21656710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3B8384-7657-409F-82AA-D98CF1300D0C}"/>
              </a:ext>
            </a:extLst>
          </p:cNvPr>
          <p:cNvSpPr>
            <a:spLocks noGrp="1"/>
          </p:cNvSpPr>
          <p:nvPr>
            <p:ph idx="13"/>
          </p:nvPr>
        </p:nvSpPr>
        <p:spPr/>
        <p:txBody>
          <a:bodyPr>
            <a:normAutofit/>
          </a:bodyPr>
          <a:lstStyle/>
          <a:p>
            <a:pPr marL="571500" indent="-457200">
              <a:lnSpc>
                <a:spcPct val="107000"/>
              </a:lnSpc>
              <a:spcBef>
                <a:spcPts val="1800"/>
              </a:spcBef>
            </a:pPr>
            <a:r>
              <a:rPr lang="en-US" sz="3600" dirty="0"/>
              <a:t>What will be challenging about the activities for parents?</a:t>
            </a:r>
          </a:p>
          <a:p>
            <a:pPr marL="571500" indent="-457200">
              <a:lnSpc>
                <a:spcPct val="107000"/>
              </a:lnSpc>
              <a:spcBef>
                <a:spcPts val="1800"/>
              </a:spcBef>
            </a:pPr>
            <a:r>
              <a:rPr lang="en-US" sz="3600" dirty="0"/>
              <a:t>What will parents need in order to successfully carry out the various activities? </a:t>
            </a:r>
          </a:p>
          <a:p>
            <a:pPr marL="571500" indent="-457200">
              <a:lnSpc>
                <a:spcPct val="107000"/>
              </a:lnSpc>
              <a:spcBef>
                <a:spcPts val="1800"/>
              </a:spcBef>
            </a:pPr>
            <a:r>
              <a:rPr lang="en-US" sz="3600" dirty="0"/>
              <a:t>What can you do help parents?</a:t>
            </a:r>
          </a:p>
        </p:txBody>
      </p:sp>
      <p:sp>
        <p:nvSpPr>
          <p:cNvPr id="2" name="Title 1">
            <a:extLst>
              <a:ext uri="{FF2B5EF4-FFF2-40B4-BE49-F238E27FC236}">
                <a16:creationId xmlns:a16="http://schemas.microsoft.com/office/drawing/2014/main" id="{3D84C305-9245-4476-8B33-67594876B5B3}"/>
              </a:ext>
            </a:extLst>
          </p:cNvPr>
          <p:cNvSpPr>
            <a:spLocks noGrp="1"/>
          </p:cNvSpPr>
          <p:nvPr>
            <p:ph type="title"/>
          </p:nvPr>
        </p:nvSpPr>
        <p:spPr/>
        <p:txBody>
          <a:bodyPr/>
          <a:lstStyle/>
          <a:p>
            <a:pPr marL="114300">
              <a:lnSpc>
                <a:spcPct val="107000"/>
              </a:lnSpc>
              <a:spcBef>
                <a:spcPts val="1800"/>
              </a:spcBef>
            </a:pPr>
            <a:r>
              <a:rPr lang="en-US" dirty="0"/>
              <a:t>Reflection on Lesson Activities</a:t>
            </a:r>
          </a:p>
        </p:txBody>
      </p:sp>
      <p:sp>
        <p:nvSpPr>
          <p:cNvPr id="4" name="Slide Number Placeholder 2">
            <a:extLst>
              <a:ext uri="{FF2B5EF4-FFF2-40B4-BE49-F238E27FC236}">
                <a16:creationId xmlns:a16="http://schemas.microsoft.com/office/drawing/2014/main" id="{A8D862E4-27ED-42FB-8FC8-30FB38FD8D4C}"/>
              </a:ext>
            </a:extLst>
          </p:cNvPr>
          <p:cNvSpPr>
            <a:spLocks noGrp="1"/>
          </p:cNvSpPr>
          <p:nvPr>
            <p:ph type="sldNum" sz="quarter" idx="12"/>
          </p:nvPr>
        </p:nvSpPr>
        <p:spPr>
          <a:xfrm>
            <a:off x="9230662" y="6395774"/>
            <a:ext cx="2743200" cy="365125"/>
          </a:xfrm>
        </p:spPr>
        <p:txBody>
          <a:bodyPr/>
          <a:lstStyle/>
          <a:p>
            <a:r>
              <a:rPr lang="en-US" dirty="0"/>
              <a:t> Preschool Learning Kits Training | </a:t>
            </a:r>
            <a:fld id="{C26AAFF7-C4D7-4A72-B8FA-A17532192431}" type="slidenum">
              <a:rPr lang="en-US" smtClean="0"/>
              <a:pPr/>
              <a:t>26</a:t>
            </a:fld>
            <a:endParaRPr lang="en-US" dirty="0"/>
          </a:p>
        </p:txBody>
      </p:sp>
    </p:spTree>
    <p:extLst>
      <p:ext uri="{BB962C8B-B14F-4D97-AF65-F5344CB8AC3E}">
        <p14:creationId xmlns:p14="http://schemas.microsoft.com/office/powerpoint/2010/main" val="22964102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E67DBE-1083-4183-A5E5-CC5EA6352881}"/>
              </a:ext>
            </a:extLst>
          </p:cNvPr>
          <p:cNvSpPr>
            <a:spLocks noGrp="1"/>
          </p:cNvSpPr>
          <p:nvPr>
            <p:ph idx="13"/>
          </p:nvPr>
        </p:nvSpPr>
        <p:spPr/>
        <p:txBody>
          <a:bodyPr>
            <a:normAutofit/>
          </a:bodyPr>
          <a:lstStyle/>
          <a:p>
            <a:pPr marL="0" indent="0">
              <a:buNone/>
            </a:pPr>
            <a:r>
              <a:rPr lang="en-US" sz="4000" dirty="0"/>
              <a:t>In the chat, write one word to describe how you’re </a:t>
            </a:r>
            <a:r>
              <a:rPr lang="en-US" sz="4000" dirty="0">
                <a:solidFill>
                  <a:srgbClr val="C00000"/>
                </a:solidFill>
              </a:rPr>
              <a:t>feeling</a:t>
            </a:r>
            <a:r>
              <a:rPr lang="en-US" sz="4000" dirty="0"/>
              <a:t> about the  </a:t>
            </a:r>
          </a:p>
          <a:p>
            <a:r>
              <a:rPr lang="en-US" sz="4000" dirty="0"/>
              <a:t>Learning Kits  </a:t>
            </a:r>
          </a:p>
          <a:p>
            <a:r>
              <a:rPr lang="en-US" sz="4000" dirty="0"/>
              <a:t>Preschool Lesson Book </a:t>
            </a:r>
          </a:p>
        </p:txBody>
      </p:sp>
      <p:sp>
        <p:nvSpPr>
          <p:cNvPr id="2" name="Title 1">
            <a:extLst>
              <a:ext uri="{FF2B5EF4-FFF2-40B4-BE49-F238E27FC236}">
                <a16:creationId xmlns:a16="http://schemas.microsoft.com/office/drawing/2014/main" id="{03F15480-FC66-4FFF-A628-14913795AE77}"/>
              </a:ext>
            </a:extLst>
          </p:cNvPr>
          <p:cNvSpPr>
            <a:spLocks noGrp="1"/>
          </p:cNvSpPr>
          <p:nvPr>
            <p:ph type="title"/>
          </p:nvPr>
        </p:nvSpPr>
        <p:spPr/>
        <p:txBody>
          <a:bodyPr/>
          <a:lstStyle/>
          <a:p>
            <a:r>
              <a:rPr lang="en-US" dirty="0"/>
              <a:t>Reflection</a:t>
            </a:r>
          </a:p>
        </p:txBody>
      </p:sp>
      <p:sp>
        <p:nvSpPr>
          <p:cNvPr id="5" name="Slide Number Placeholder 2">
            <a:extLst>
              <a:ext uri="{FF2B5EF4-FFF2-40B4-BE49-F238E27FC236}">
                <a16:creationId xmlns:a16="http://schemas.microsoft.com/office/drawing/2014/main" id="{2CD7F379-6F15-46FE-A13E-1680FC84BE5D}"/>
              </a:ext>
            </a:extLst>
          </p:cNvPr>
          <p:cNvSpPr>
            <a:spLocks noGrp="1"/>
          </p:cNvSpPr>
          <p:nvPr>
            <p:ph type="sldNum" sz="quarter" idx="12"/>
          </p:nvPr>
        </p:nvSpPr>
        <p:spPr>
          <a:xfrm>
            <a:off x="9230662" y="6395774"/>
            <a:ext cx="2743200" cy="365125"/>
          </a:xfrm>
        </p:spPr>
        <p:txBody>
          <a:bodyPr/>
          <a:lstStyle/>
          <a:p>
            <a:r>
              <a:rPr lang="en-US" dirty="0"/>
              <a:t> Preschool Learning Kits Training | </a:t>
            </a:r>
            <a:fld id="{C26AAFF7-C4D7-4A72-B8FA-A17532192431}" type="slidenum">
              <a:rPr lang="en-US" smtClean="0"/>
              <a:pPr/>
              <a:t>27</a:t>
            </a:fld>
            <a:endParaRPr lang="en-US" dirty="0"/>
          </a:p>
        </p:txBody>
      </p:sp>
    </p:spTree>
    <p:extLst>
      <p:ext uri="{BB962C8B-B14F-4D97-AF65-F5344CB8AC3E}">
        <p14:creationId xmlns:p14="http://schemas.microsoft.com/office/powerpoint/2010/main" val="34517609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D0C47BB-3E71-4ACA-B2FB-1BF11B5AA952}"/>
              </a:ext>
            </a:extLst>
          </p:cNvPr>
          <p:cNvSpPr>
            <a:spLocks noGrp="1"/>
          </p:cNvSpPr>
          <p:nvPr>
            <p:ph type="sldNum" sz="quarter" idx="12"/>
          </p:nvPr>
        </p:nvSpPr>
        <p:spPr/>
        <p:txBody>
          <a:bodyPr/>
          <a:lstStyle/>
          <a:p>
            <a:r>
              <a:rPr lang="en-US" dirty="0"/>
              <a:t> Preschool Learning Kit Training | </a:t>
            </a:r>
            <a:fld id="{C26AAFF7-C4D7-4A72-B8FA-A17532192431}" type="slidenum">
              <a:rPr lang="en-US" smtClean="0"/>
              <a:pPr/>
              <a:t>28</a:t>
            </a:fld>
            <a:endParaRPr lang="en-US" dirty="0"/>
          </a:p>
        </p:txBody>
      </p:sp>
      <p:sp>
        <p:nvSpPr>
          <p:cNvPr id="5" name="Title 4">
            <a:extLst>
              <a:ext uri="{FF2B5EF4-FFF2-40B4-BE49-F238E27FC236}">
                <a16:creationId xmlns:a16="http://schemas.microsoft.com/office/drawing/2014/main" id="{6A564D4A-511C-4A47-8678-F4473369EE2E}"/>
              </a:ext>
            </a:extLst>
          </p:cNvPr>
          <p:cNvSpPr>
            <a:spLocks noGrp="1"/>
          </p:cNvSpPr>
          <p:nvPr>
            <p:ph type="ctrTitle"/>
          </p:nvPr>
        </p:nvSpPr>
        <p:spPr/>
        <p:txBody>
          <a:bodyPr/>
          <a:lstStyle/>
          <a:p>
            <a:r>
              <a:rPr lang="en-US" dirty="0"/>
              <a:t>Where to from Here?</a:t>
            </a:r>
          </a:p>
        </p:txBody>
      </p:sp>
      <p:sp>
        <p:nvSpPr>
          <p:cNvPr id="6" name="Subtitle 5">
            <a:extLst>
              <a:ext uri="{FF2B5EF4-FFF2-40B4-BE49-F238E27FC236}">
                <a16:creationId xmlns:a16="http://schemas.microsoft.com/office/drawing/2014/main" id="{DBB17232-22EF-4BB8-8339-3DBFEFD4F2B2}"/>
              </a:ext>
            </a:extLst>
          </p:cNvPr>
          <p:cNvSpPr>
            <a:spLocks noGrp="1"/>
          </p:cNvSpPr>
          <p:nvPr>
            <p:ph type="subTitle" idx="1"/>
          </p:nvPr>
        </p:nvSpPr>
        <p:spPr/>
        <p:txBody>
          <a:bodyPr/>
          <a:lstStyle/>
          <a:p>
            <a:r>
              <a:rPr lang="en-US" dirty="0"/>
              <a:t>The Future of the Learning Kits</a:t>
            </a:r>
          </a:p>
        </p:txBody>
      </p:sp>
    </p:spTree>
    <p:extLst>
      <p:ext uri="{BB962C8B-B14F-4D97-AF65-F5344CB8AC3E}">
        <p14:creationId xmlns:p14="http://schemas.microsoft.com/office/powerpoint/2010/main" val="19565312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D85492-CBA3-4651-8E9E-08136460600F}"/>
              </a:ext>
            </a:extLst>
          </p:cNvPr>
          <p:cNvSpPr>
            <a:spLocks noGrp="1"/>
          </p:cNvSpPr>
          <p:nvPr>
            <p:ph type="sldNum" sz="quarter" idx="12"/>
          </p:nvPr>
        </p:nvSpPr>
        <p:spPr/>
        <p:txBody>
          <a:bodyPr/>
          <a:lstStyle/>
          <a:p>
            <a:r>
              <a:rPr lang="en-US"/>
              <a:t> Preschool Learning Kit Training | </a:t>
            </a:r>
            <a:fld id="{C26AAFF7-C4D7-4A72-B8FA-A17532192431}" type="slidenum">
              <a:rPr lang="en-US" smtClean="0"/>
              <a:pPr/>
              <a:t>29</a:t>
            </a:fld>
            <a:endParaRPr lang="en-US" dirty="0"/>
          </a:p>
        </p:txBody>
      </p:sp>
      <p:pic>
        <p:nvPicPr>
          <p:cNvPr id="11" name="Picture 10" descr="Picture of Lesson Plan book.">
            <a:extLst>
              <a:ext uri="{FF2B5EF4-FFF2-40B4-BE49-F238E27FC236}">
                <a16:creationId xmlns:a16="http://schemas.microsoft.com/office/drawing/2014/main" id="{EA02E247-405B-421E-A96E-AD3EF0A677C1}"/>
              </a:ext>
            </a:extLst>
          </p:cNvPr>
          <p:cNvPicPr>
            <a:picLocks noChangeAspect="1"/>
          </p:cNvPicPr>
          <p:nvPr/>
        </p:nvPicPr>
        <p:blipFill>
          <a:blip r:embed="rId2"/>
          <a:stretch>
            <a:fillRect/>
          </a:stretch>
        </p:blipFill>
        <p:spPr>
          <a:xfrm>
            <a:off x="9112222" y="3309940"/>
            <a:ext cx="2241578" cy="2886075"/>
          </a:xfrm>
          <a:prstGeom prst="rect">
            <a:avLst/>
          </a:prstGeom>
        </p:spPr>
      </p:pic>
      <p:pic>
        <p:nvPicPr>
          <p:cNvPr id="9" name="Content Placeholder 8" descr="Picture of contents of Learning Kits">
            <a:extLst>
              <a:ext uri="{FF2B5EF4-FFF2-40B4-BE49-F238E27FC236}">
                <a16:creationId xmlns:a16="http://schemas.microsoft.com/office/drawing/2014/main" id="{443CA5B9-1EA5-4C79-8A62-8C6979B2D053}"/>
              </a:ext>
            </a:extLst>
          </p:cNvPr>
          <p:cNvPicPr>
            <a:picLocks noGrp="1" noChangeAspect="1"/>
          </p:cNvPicPr>
          <p:nvPr>
            <p:ph sz="half" idx="2"/>
          </p:nvPr>
        </p:nvPicPr>
        <p:blipFill rotWithShape="1">
          <a:blip r:embed="rId3"/>
          <a:srcRect l="6913" t="11450" r="12751"/>
          <a:stretch/>
        </p:blipFill>
        <p:spPr>
          <a:xfrm rot="5400000">
            <a:off x="6141738" y="1865018"/>
            <a:ext cx="3495679" cy="2889844"/>
          </a:xfrm>
        </p:spPr>
      </p:pic>
      <p:sp>
        <p:nvSpPr>
          <p:cNvPr id="6" name="Content Placeholder 5">
            <a:extLst>
              <a:ext uri="{FF2B5EF4-FFF2-40B4-BE49-F238E27FC236}">
                <a16:creationId xmlns:a16="http://schemas.microsoft.com/office/drawing/2014/main" id="{E50AA4B6-0FF0-4F3D-9588-C034F14207FB}"/>
              </a:ext>
            </a:extLst>
          </p:cNvPr>
          <p:cNvSpPr>
            <a:spLocks noGrp="1"/>
          </p:cNvSpPr>
          <p:nvPr>
            <p:ph sz="half" idx="1"/>
          </p:nvPr>
        </p:nvSpPr>
        <p:spPr>
          <a:xfrm>
            <a:off x="838200" y="1262210"/>
            <a:ext cx="5181600" cy="4795690"/>
          </a:xfrm>
        </p:spPr>
        <p:txBody>
          <a:bodyPr>
            <a:normAutofit fontScale="92500" lnSpcReduction="10000"/>
          </a:bodyPr>
          <a:lstStyle/>
          <a:p>
            <a:pPr marL="0" indent="0">
              <a:buNone/>
            </a:pPr>
            <a:r>
              <a:rPr lang="en-US" dirty="0"/>
              <a:t>For districts to continue making Learning kits, we will provide:</a:t>
            </a:r>
          </a:p>
          <a:p>
            <a:r>
              <a:rPr lang="en-US" dirty="0"/>
              <a:t>List of books</a:t>
            </a:r>
          </a:p>
          <a:p>
            <a:r>
              <a:rPr lang="en-US" dirty="0"/>
              <a:t>List of items</a:t>
            </a:r>
          </a:p>
          <a:p>
            <a:r>
              <a:rPr lang="en-US" dirty="0"/>
              <a:t>Backpack contents</a:t>
            </a:r>
          </a:p>
          <a:p>
            <a:r>
              <a:rPr lang="en-US" dirty="0"/>
              <a:t>Vendors used</a:t>
            </a:r>
          </a:p>
          <a:p>
            <a:r>
              <a:rPr lang="en-US" dirty="0"/>
              <a:t>Lesson Plan book PDF</a:t>
            </a:r>
          </a:p>
          <a:p>
            <a:r>
              <a:rPr lang="en-US" dirty="0"/>
              <a:t>Practice Pre-Writing Pages</a:t>
            </a:r>
          </a:p>
        </p:txBody>
      </p:sp>
      <p:sp>
        <p:nvSpPr>
          <p:cNvPr id="5" name="Title 4">
            <a:extLst>
              <a:ext uri="{FF2B5EF4-FFF2-40B4-BE49-F238E27FC236}">
                <a16:creationId xmlns:a16="http://schemas.microsoft.com/office/drawing/2014/main" id="{4835A364-A67B-4B66-81C5-18E834493281}"/>
              </a:ext>
            </a:extLst>
          </p:cNvPr>
          <p:cNvSpPr>
            <a:spLocks noGrp="1"/>
          </p:cNvSpPr>
          <p:nvPr>
            <p:ph type="title"/>
          </p:nvPr>
        </p:nvSpPr>
        <p:spPr/>
        <p:txBody>
          <a:bodyPr/>
          <a:lstStyle/>
          <a:p>
            <a:r>
              <a:rPr lang="en-US" dirty="0"/>
              <a:t>Learning Kits for and by Districts</a:t>
            </a:r>
          </a:p>
        </p:txBody>
      </p:sp>
    </p:spTree>
    <p:extLst>
      <p:ext uri="{BB962C8B-B14F-4D97-AF65-F5344CB8AC3E}">
        <p14:creationId xmlns:p14="http://schemas.microsoft.com/office/powerpoint/2010/main" val="1071253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1BE1DB-38B7-4775-84AE-879EAAF3CB88}"/>
              </a:ext>
            </a:extLst>
          </p:cNvPr>
          <p:cNvSpPr>
            <a:spLocks noGrp="1"/>
          </p:cNvSpPr>
          <p:nvPr>
            <p:ph idx="13"/>
          </p:nvPr>
        </p:nvSpPr>
        <p:spPr>
          <a:xfrm>
            <a:off x="751112" y="1340123"/>
            <a:ext cx="10515600" cy="4689201"/>
          </a:xfrm>
        </p:spPr>
        <p:txBody>
          <a:bodyPr>
            <a:normAutofit fontScale="77500" lnSpcReduction="20000"/>
          </a:bodyPr>
          <a:lstStyle/>
          <a:p>
            <a:pPr marL="0" indent="0">
              <a:lnSpc>
                <a:spcPct val="120000"/>
              </a:lnSpc>
              <a:spcBef>
                <a:spcPts val="0"/>
              </a:spcBef>
              <a:buNone/>
            </a:pPr>
            <a:r>
              <a:rPr lang="en-US" sz="3800" dirty="0"/>
              <a:t>Year 1: Townhall meeting</a:t>
            </a:r>
          </a:p>
          <a:p>
            <a:pPr lvl="1">
              <a:lnSpc>
                <a:spcPct val="120000"/>
              </a:lnSpc>
              <a:spcBef>
                <a:spcPts val="0"/>
              </a:spcBef>
            </a:pPr>
            <a:r>
              <a:rPr lang="en-US" sz="3800" dirty="0"/>
              <a:t>Networking locally, regional and statewide</a:t>
            </a:r>
          </a:p>
          <a:p>
            <a:pPr marL="0" indent="0">
              <a:lnSpc>
                <a:spcPct val="120000"/>
              </a:lnSpc>
              <a:spcBef>
                <a:spcPts val="600"/>
              </a:spcBef>
              <a:buNone/>
            </a:pPr>
            <a:r>
              <a:rPr lang="en-US" sz="3800" dirty="0"/>
              <a:t>Year 2:  Preschool Field Tests</a:t>
            </a:r>
            <a:r>
              <a:rPr lang="en-US" sz="3800" b="0" i="0" u="sng" strike="noStrike" dirty="0">
                <a:solidFill>
                  <a:srgbClr val="0563C1"/>
                </a:solidFill>
                <a:effectLst/>
                <a:latin typeface="adobe-garamond-pro"/>
                <a:hlinkClick r:id="rId2">
                  <a:extLst>
                    <a:ext uri="{A12FA001-AC4F-418D-AE19-62706E023703}">
                      <ahyp:hlinkClr xmlns:ahyp="http://schemas.microsoft.com/office/drawing/2018/hyperlinkcolor" val="tx"/>
                    </a:ext>
                  </a:extLst>
                </a:hlinkClick>
              </a:rPr>
              <a:t> </a:t>
            </a:r>
          </a:p>
          <a:p>
            <a:pPr lvl="1">
              <a:lnSpc>
                <a:spcPct val="120000"/>
              </a:lnSpc>
              <a:spcBef>
                <a:spcPts val="0"/>
              </a:spcBef>
            </a:pPr>
            <a:r>
              <a:rPr lang="en-US" sz="3800" dirty="0">
                <a:latin typeface="adobe-garamond-pro"/>
                <a:hlinkClick r:id="rId2">
                  <a:extLst>
                    <a:ext uri="{A12FA001-AC4F-418D-AE19-62706E023703}">
                      <ahyp:hlinkClr xmlns:ahyp="http://schemas.microsoft.com/office/drawing/2018/hyperlinkcolor" val="tx"/>
                    </a:ext>
                  </a:extLst>
                </a:hlinkClick>
              </a:rPr>
              <a:t>Assessments</a:t>
            </a:r>
          </a:p>
          <a:p>
            <a:pPr lvl="1">
              <a:lnSpc>
                <a:spcPct val="120000"/>
              </a:lnSpc>
              <a:spcBef>
                <a:spcPts val="0"/>
              </a:spcBef>
            </a:pPr>
            <a:r>
              <a:rPr lang="en-US" sz="3800" b="0" i="0" strike="noStrike" dirty="0">
                <a:effectLst/>
                <a:latin typeface="adobe-garamond-pro"/>
                <a:hlinkClick r:id="rId2">
                  <a:extLst>
                    <a:ext uri="{A12FA001-AC4F-418D-AE19-62706E023703}">
                      <ahyp:hlinkClr xmlns:ahyp="http://schemas.microsoft.com/office/drawing/2018/hyperlinkcolor" val="tx"/>
                    </a:ext>
                  </a:extLst>
                </a:hlinkClick>
              </a:rPr>
              <a:t>Instruction</a:t>
            </a:r>
            <a:r>
              <a:rPr lang="en-US" sz="3800" dirty="0">
                <a:latin typeface="adobe-garamond-pro"/>
                <a:hlinkClick r:id="rId2">
                  <a:extLst>
                    <a:ext uri="{A12FA001-AC4F-418D-AE19-62706E023703}">
                      <ahyp:hlinkClr xmlns:ahyp="http://schemas.microsoft.com/office/drawing/2018/hyperlinkcolor" val="tx"/>
                    </a:ext>
                  </a:extLst>
                </a:hlinkClick>
              </a:rPr>
              <a:t> </a:t>
            </a:r>
            <a:endParaRPr lang="en-US" sz="3800" dirty="0">
              <a:latin typeface="adobe-garamond-pro"/>
            </a:endParaRPr>
          </a:p>
          <a:p>
            <a:pPr marL="0" indent="0">
              <a:lnSpc>
                <a:spcPct val="120000"/>
              </a:lnSpc>
              <a:spcBef>
                <a:spcPts val="600"/>
              </a:spcBef>
              <a:buNone/>
            </a:pPr>
            <a:r>
              <a:rPr lang="en-US" sz="3800" dirty="0"/>
              <a:t>Year 3: Professional Development</a:t>
            </a:r>
            <a:endParaRPr lang="en-US" sz="3800" b="0" i="0" dirty="0">
              <a:effectLst/>
              <a:latin typeface="adobe-garamond-pro"/>
            </a:endParaRPr>
          </a:p>
          <a:p>
            <a:pPr lvl="1">
              <a:lnSpc>
                <a:spcPct val="120000"/>
              </a:lnSpc>
              <a:spcBef>
                <a:spcPts val="0"/>
              </a:spcBef>
            </a:pPr>
            <a:r>
              <a:rPr lang="en-US" sz="3800" b="0" i="0" u="none" strike="noStrike" dirty="0">
                <a:solidFill>
                  <a:srgbClr val="3D9991"/>
                </a:solidFill>
                <a:effectLst/>
                <a:latin typeface="adobe-garamond-pro"/>
                <a:hlinkClick r:id="rId3"/>
              </a:rPr>
              <a:t>Early Childhood Development Milestones</a:t>
            </a:r>
            <a:endParaRPr lang="en-US" sz="3800" b="0" i="0" dirty="0">
              <a:effectLst/>
              <a:latin typeface="adobe-garamond-pro"/>
            </a:endParaRPr>
          </a:p>
          <a:p>
            <a:pPr lvl="1">
              <a:lnSpc>
                <a:spcPct val="120000"/>
              </a:lnSpc>
              <a:spcBef>
                <a:spcPts val="0"/>
              </a:spcBef>
            </a:pPr>
            <a:r>
              <a:rPr lang="en-US" sz="3800" b="0" i="0" u="none" strike="noStrike" dirty="0">
                <a:solidFill>
                  <a:srgbClr val="3D9991"/>
                </a:solidFill>
                <a:effectLst/>
                <a:latin typeface="adobe-garamond-pro"/>
                <a:hlinkClick r:id="rId4"/>
              </a:rPr>
              <a:t>Educating the Educator: Effective Lesson Planning and Tips for Parents of Early Learners</a:t>
            </a:r>
            <a:r>
              <a:rPr lang="en-US" sz="3800" b="0" i="0" dirty="0">
                <a:effectLst/>
                <a:latin typeface="adobe-garamond-pro"/>
              </a:rPr>
              <a:t> </a:t>
            </a:r>
          </a:p>
          <a:p>
            <a:pPr lvl="1">
              <a:lnSpc>
                <a:spcPct val="120000"/>
              </a:lnSpc>
              <a:spcBef>
                <a:spcPts val="0"/>
              </a:spcBef>
            </a:pPr>
            <a:r>
              <a:rPr lang="en-US" sz="3800" b="0" i="0" u="none" strike="noStrike" dirty="0">
                <a:solidFill>
                  <a:srgbClr val="3D9991"/>
                </a:solidFill>
                <a:effectLst/>
                <a:latin typeface="adobe-garamond-pro"/>
                <a:hlinkClick r:id="rId5"/>
              </a:rPr>
              <a:t>PI Lesson Plan Template</a:t>
            </a:r>
            <a:r>
              <a:rPr lang="en-US" sz="3800" b="0" i="0" dirty="0">
                <a:effectLst/>
                <a:latin typeface="adobe-garamond-pro"/>
              </a:rPr>
              <a:t> </a:t>
            </a:r>
            <a:endParaRPr lang="en-US" sz="3800" dirty="0">
              <a:latin typeface="adobe-garamond-pro"/>
            </a:endParaRPr>
          </a:p>
          <a:p>
            <a:pPr marL="457200" lvl="1" indent="0">
              <a:lnSpc>
                <a:spcPct val="120000"/>
              </a:lnSpc>
              <a:spcBef>
                <a:spcPts val="0"/>
              </a:spcBef>
              <a:buNone/>
            </a:pPr>
            <a:endParaRPr lang="en-US" sz="3200" dirty="0">
              <a:latin typeface="adobe-garamond-pro"/>
            </a:endParaRPr>
          </a:p>
          <a:p>
            <a:pPr lvl="1">
              <a:lnSpc>
                <a:spcPct val="120000"/>
              </a:lnSpc>
              <a:spcBef>
                <a:spcPts val="0"/>
              </a:spcBef>
            </a:pPr>
            <a:endParaRPr lang="en-US" sz="12400" dirty="0">
              <a:latin typeface="adobe-garamond-pro"/>
            </a:endParaRPr>
          </a:p>
          <a:p>
            <a:pPr lvl="1">
              <a:lnSpc>
                <a:spcPct val="120000"/>
              </a:lnSpc>
              <a:spcBef>
                <a:spcPts val="0"/>
              </a:spcBef>
            </a:pPr>
            <a:endParaRPr lang="en-US" sz="12400" dirty="0">
              <a:latin typeface="adobe-garamond-pro"/>
            </a:endParaRPr>
          </a:p>
          <a:p>
            <a:pPr lvl="1">
              <a:lnSpc>
                <a:spcPct val="120000"/>
              </a:lnSpc>
              <a:spcBef>
                <a:spcPts val="0"/>
              </a:spcBef>
            </a:pPr>
            <a:endParaRPr lang="en-US" sz="12400" dirty="0">
              <a:latin typeface="adobe-garamond-pro"/>
            </a:endParaRPr>
          </a:p>
          <a:p>
            <a:pPr marL="457200" lvl="1" indent="0">
              <a:lnSpc>
                <a:spcPct val="120000"/>
              </a:lnSpc>
              <a:spcBef>
                <a:spcPts val="0"/>
              </a:spcBef>
              <a:buNone/>
            </a:pPr>
            <a:endParaRPr lang="en-US" sz="12400" b="0" i="0" dirty="0">
              <a:effectLst/>
              <a:latin typeface="adobe-garamond-pro"/>
            </a:endParaRPr>
          </a:p>
          <a:p>
            <a:pPr marL="914400" lvl="2" indent="0">
              <a:lnSpc>
                <a:spcPct val="120000"/>
              </a:lnSpc>
              <a:spcBef>
                <a:spcPts val="0"/>
              </a:spcBef>
              <a:buNone/>
            </a:pPr>
            <a:endParaRPr lang="en-US" dirty="0"/>
          </a:p>
        </p:txBody>
      </p:sp>
      <p:sp>
        <p:nvSpPr>
          <p:cNvPr id="2" name="Title 1">
            <a:extLst>
              <a:ext uri="{FF2B5EF4-FFF2-40B4-BE49-F238E27FC236}">
                <a16:creationId xmlns:a16="http://schemas.microsoft.com/office/drawing/2014/main" id="{817143C2-750E-488D-AD60-C18CBE3E40B1}"/>
              </a:ext>
            </a:extLst>
          </p:cNvPr>
          <p:cNvSpPr>
            <a:spLocks noGrp="1"/>
          </p:cNvSpPr>
          <p:nvPr>
            <p:ph type="title"/>
          </p:nvPr>
        </p:nvSpPr>
        <p:spPr/>
        <p:txBody>
          <a:bodyPr>
            <a:normAutofit/>
          </a:bodyPr>
          <a:lstStyle/>
          <a:p>
            <a:r>
              <a:rPr lang="en-US" sz="4800" b="1" dirty="0"/>
              <a:t>PI Consortium History</a:t>
            </a:r>
          </a:p>
        </p:txBody>
      </p:sp>
      <p:sp>
        <p:nvSpPr>
          <p:cNvPr id="4" name="Slide Number Placeholder 2">
            <a:extLst>
              <a:ext uri="{FF2B5EF4-FFF2-40B4-BE49-F238E27FC236}">
                <a16:creationId xmlns:a16="http://schemas.microsoft.com/office/drawing/2014/main" id="{064F30FF-DA3B-42A7-BB55-A19504906E27}"/>
              </a:ext>
            </a:extLst>
          </p:cNvPr>
          <p:cNvSpPr>
            <a:spLocks noGrp="1"/>
          </p:cNvSpPr>
          <p:nvPr>
            <p:ph type="sldNum" sz="quarter" idx="12"/>
          </p:nvPr>
        </p:nvSpPr>
        <p:spPr>
          <a:xfrm>
            <a:off x="9230662" y="6395774"/>
            <a:ext cx="2743200" cy="365125"/>
          </a:xfrm>
        </p:spPr>
        <p:txBody>
          <a:bodyPr/>
          <a:lstStyle/>
          <a:p>
            <a:r>
              <a:rPr lang="en-US" dirty="0"/>
              <a:t> Preschool Learning Kits Training | </a:t>
            </a:r>
            <a:fld id="{C26AAFF7-C4D7-4A72-B8FA-A17532192431}" type="slidenum">
              <a:rPr lang="en-US" smtClean="0"/>
              <a:pPr/>
              <a:t>3</a:t>
            </a:fld>
            <a:endParaRPr lang="en-US" dirty="0"/>
          </a:p>
        </p:txBody>
      </p:sp>
    </p:spTree>
    <p:extLst>
      <p:ext uri="{BB962C8B-B14F-4D97-AF65-F5344CB8AC3E}">
        <p14:creationId xmlns:p14="http://schemas.microsoft.com/office/powerpoint/2010/main" val="14026139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D599E-C6E9-4E1F-A808-5C3B18D1BA43}"/>
              </a:ext>
            </a:extLst>
          </p:cNvPr>
          <p:cNvSpPr>
            <a:spLocks noGrp="1"/>
          </p:cNvSpPr>
          <p:nvPr>
            <p:ph type="ctrTitle"/>
          </p:nvPr>
        </p:nvSpPr>
        <p:spPr/>
        <p:txBody>
          <a:bodyPr/>
          <a:lstStyle/>
          <a:p>
            <a:r>
              <a:rPr lang="en-US" dirty="0"/>
              <a:t>Preschool Resources</a:t>
            </a:r>
          </a:p>
        </p:txBody>
      </p:sp>
      <p:sp>
        <p:nvSpPr>
          <p:cNvPr id="4" name="Slide Number Placeholder 2">
            <a:extLst>
              <a:ext uri="{FF2B5EF4-FFF2-40B4-BE49-F238E27FC236}">
                <a16:creationId xmlns:a16="http://schemas.microsoft.com/office/drawing/2014/main" id="{6C492B43-B90B-4A88-A1F4-62CB4FF50CD4}"/>
              </a:ext>
            </a:extLst>
          </p:cNvPr>
          <p:cNvSpPr>
            <a:spLocks noGrp="1"/>
          </p:cNvSpPr>
          <p:nvPr>
            <p:ph type="sldNum" sz="quarter" idx="12"/>
          </p:nvPr>
        </p:nvSpPr>
        <p:spPr>
          <a:xfrm>
            <a:off x="9230662" y="6395774"/>
            <a:ext cx="2743200" cy="365125"/>
          </a:xfrm>
        </p:spPr>
        <p:txBody>
          <a:bodyPr/>
          <a:lstStyle/>
          <a:p>
            <a:r>
              <a:rPr lang="en-US" dirty="0"/>
              <a:t> Preschool Learning Kits Training | </a:t>
            </a:r>
            <a:fld id="{C26AAFF7-C4D7-4A72-B8FA-A17532192431}" type="slidenum">
              <a:rPr lang="en-US" smtClean="0"/>
              <a:pPr/>
              <a:t>30</a:t>
            </a:fld>
            <a:endParaRPr lang="en-US" dirty="0"/>
          </a:p>
        </p:txBody>
      </p:sp>
    </p:spTree>
    <p:extLst>
      <p:ext uri="{BB962C8B-B14F-4D97-AF65-F5344CB8AC3E}">
        <p14:creationId xmlns:p14="http://schemas.microsoft.com/office/powerpoint/2010/main" val="40232222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6AF34C82-8672-40CC-8409-1558AD51AAD3}"/>
              </a:ext>
            </a:extLst>
          </p:cNvPr>
          <p:cNvSpPr>
            <a:spLocks noGrp="1"/>
          </p:cNvSpPr>
          <p:nvPr>
            <p:ph type="sldNum" sz="quarter" idx="12"/>
          </p:nvPr>
        </p:nvSpPr>
        <p:spPr>
          <a:xfrm>
            <a:off x="9230662" y="6395774"/>
            <a:ext cx="2743200" cy="365125"/>
          </a:xfrm>
        </p:spPr>
        <p:txBody>
          <a:bodyPr/>
          <a:lstStyle/>
          <a:p>
            <a:r>
              <a:rPr lang="en-US" dirty="0"/>
              <a:t> Preschool Learning Kits Training | </a:t>
            </a:r>
            <a:fld id="{C26AAFF7-C4D7-4A72-B8FA-A17532192431}" type="slidenum">
              <a:rPr lang="en-US" smtClean="0"/>
              <a:pPr/>
              <a:t>31</a:t>
            </a:fld>
            <a:endParaRPr lang="en-US" dirty="0"/>
          </a:p>
        </p:txBody>
      </p:sp>
      <p:pic>
        <p:nvPicPr>
          <p:cNvPr id="2" name="Picture 1" descr="Picture of PI Consortium logo.">
            <a:extLst>
              <a:ext uri="{FF2B5EF4-FFF2-40B4-BE49-F238E27FC236}">
                <a16:creationId xmlns:a16="http://schemas.microsoft.com/office/drawing/2014/main" id="{C4335F95-0CDE-4567-B0CD-79DC1964FD12}"/>
              </a:ext>
            </a:extLst>
          </p:cNvPr>
          <p:cNvPicPr>
            <a:picLocks noChangeAspect="1"/>
          </p:cNvPicPr>
          <p:nvPr/>
        </p:nvPicPr>
        <p:blipFill>
          <a:blip r:embed="rId2"/>
          <a:stretch>
            <a:fillRect/>
          </a:stretch>
        </p:blipFill>
        <p:spPr>
          <a:xfrm>
            <a:off x="8667687" y="3118458"/>
            <a:ext cx="2129817" cy="2129817"/>
          </a:xfrm>
          <a:prstGeom prst="rect">
            <a:avLst/>
          </a:prstGeom>
        </p:spPr>
      </p:pic>
      <p:pic>
        <p:nvPicPr>
          <p:cNvPr id="1026" name="Picture 2" descr="Picture of Escort.org logo">
            <a:extLst>
              <a:ext uri="{FF2B5EF4-FFF2-40B4-BE49-F238E27FC236}">
                <a16:creationId xmlns:a16="http://schemas.microsoft.com/office/drawing/2014/main" id="{336924C9-FB0C-4B2A-BA84-32E5A61EE8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1011" y="1716999"/>
            <a:ext cx="3666893" cy="770810"/>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7B38E8AB-B596-441D-87E9-A2EC1D726BCF}"/>
              </a:ext>
            </a:extLst>
          </p:cNvPr>
          <p:cNvSpPr>
            <a:spLocks noGrp="1"/>
          </p:cNvSpPr>
          <p:nvPr>
            <p:ph idx="13"/>
          </p:nvPr>
        </p:nvSpPr>
        <p:spPr>
          <a:xfrm>
            <a:off x="751112" y="1504950"/>
            <a:ext cx="10515600" cy="4648200"/>
          </a:xfrm>
        </p:spPr>
        <p:txBody>
          <a:bodyPr>
            <a:normAutofit fontScale="70000" lnSpcReduction="20000"/>
          </a:bodyPr>
          <a:lstStyle/>
          <a:p>
            <a:r>
              <a:rPr lang="en-US" sz="5100" dirty="0">
                <a:solidFill>
                  <a:schemeClr val="tx1"/>
                </a:solidFill>
              </a:rPr>
              <a:t>ESCORT.org</a:t>
            </a:r>
          </a:p>
          <a:p>
            <a:pPr lvl="1"/>
            <a:r>
              <a:rPr lang="en-US" sz="4700" dirty="0">
                <a:solidFill>
                  <a:schemeClr val="tx1"/>
                </a:solidFill>
              </a:rPr>
              <a:t>Projects</a:t>
            </a:r>
          </a:p>
          <a:p>
            <a:pPr lvl="2"/>
            <a:r>
              <a:rPr lang="en-US" sz="4300" dirty="0">
                <a:solidFill>
                  <a:schemeClr val="tx1"/>
                </a:solidFill>
                <a:hlinkClick r:id="rId4"/>
              </a:rPr>
              <a:t>Preschool initiative</a:t>
            </a:r>
            <a:endParaRPr lang="en-US" sz="4300" dirty="0">
              <a:solidFill>
                <a:schemeClr val="tx1"/>
              </a:solidFill>
            </a:endParaRPr>
          </a:p>
          <a:p>
            <a:pPr lvl="3"/>
            <a:r>
              <a:rPr lang="en-US" sz="3900" dirty="0">
                <a:solidFill>
                  <a:schemeClr val="tx1"/>
                </a:solidFill>
              </a:rPr>
              <a:t>Resources </a:t>
            </a:r>
          </a:p>
          <a:p>
            <a:pPr lvl="4"/>
            <a:r>
              <a:rPr lang="en-US" sz="3000" b="1" i="0" u="none" strike="noStrike" cap="all" dirty="0">
                <a:solidFill>
                  <a:srgbClr val="1A1A1A"/>
                </a:solidFill>
                <a:effectLst/>
                <a:latin typeface="proxima-nova"/>
                <a:hlinkClick r:id="rId5"/>
              </a:rPr>
              <a:t>FOR PARENTS</a:t>
            </a:r>
            <a:endParaRPr lang="en-US" sz="3000" b="0" i="0" dirty="0">
              <a:effectLst/>
              <a:latin typeface="adobe-garamond-pro"/>
            </a:endParaRPr>
          </a:p>
          <a:p>
            <a:pPr lvl="4"/>
            <a:r>
              <a:rPr lang="en-US" sz="3000" i="0" u="none" strike="noStrike" cap="all" dirty="0">
                <a:effectLst/>
                <a:latin typeface="proxima-nova"/>
                <a:hlinkClick r:id="rId6"/>
              </a:rPr>
              <a:t>PRESCHOOL RESOURCES</a:t>
            </a:r>
            <a:endParaRPr lang="en-US" sz="3000" i="0" dirty="0">
              <a:effectLst/>
              <a:latin typeface="adobe-garamond-pro"/>
            </a:endParaRPr>
          </a:p>
          <a:p>
            <a:pPr lvl="4"/>
            <a:r>
              <a:rPr lang="en-US" sz="3000" b="1" i="0" u="none" strike="noStrike" cap="all" dirty="0">
                <a:effectLst/>
                <a:latin typeface="proxima-nova"/>
                <a:hlinkClick r:id="rId7"/>
              </a:rPr>
              <a:t>ASSESSMENT TOOLS</a:t>
            </a:r>
            <a:endParaRPr lang="en-US" sz="3000" b="0" i="0" dirty="0">
              <a:effectLst/>
              <a:latin typeface="adobe-garamond-pro"/>
            </a:endParaRPr>
          </a:p>
          <a:p>
            <a:pPr lvl="4"/>
            <a:r>
              <a:rPr lang="en-US" sz="3000" b="1" i="0" u="none" strike="noStrike" cap="all" dirty="0">
                <a:effectLst/>
                <a:latin typeface="proxima-nova"/>
                <a:hlinkClick r:id="rId8"/>
              </a:rPr>
              <a:t>COORDINATION &amp; COLLABORATION</a:t>
            </a:r>
            <a:endParaRPr lang="en-US" sz="3000" b="0" i="0" dirty="0">
              <a:effectLst/>
              <a:latin typeface="adobe-garamond-pro"/>
            </a:endParaRPr>
          </a:p>
          <a:p>
            <a:pPr lvl="4"/>
            <a:r>
              <a:rPr lang="en-US" sz="3000" b="1" i="0" u="none" strike="noStrike" cap="all" dirty="0">
                <a:solidFill>
                  <a:srgbClr val="1A1A1A"/>
                </a:solidFill>
                <a:effectLst/>
                <a:latin typeface="proxima-nova"/>
                <a:hlinkClick r:id="rId9"/>
              </a:rPr>
              <a:t>CURRICULA/LEARNING MATERIALS</a:t>
            </a:r>
            <a:endParaRPr lang="en-US" sz="3000" b="0" i="0" dirty="0">
              <a:effectLst/>
              <a:latin typeface="adobe-garamond-pro"/>
            </a:endParaRPr>
          </a:p>
          <a:p>
            <a:pPr lvl="4"/>
            <a:r>
              <a:rPr lang="en-US" sz="3000" b="1" i="0" u="none" strike="noStrike" cap="all" dirty="0">
                <a:effectLst/>
                <a:latin typeface="proxima-nova"/>
                <a:hlinkClick r:id="rId10"/>
              </a:rPr>
              <a:t>MIGRANT EDUCATION PROGRAM</a:t>
            </a:r>
            <a:endParaRPr lang="en-US" sz="3000" b="0" i="0" dirty="0">
              <a:effectLst/>
              <a:latin typeface="adobe-garamond-pro"/>
            </a:endParaRPr>
          </a:p>
          <a:p>
            <a:pPr lvl="4"/>
            <a:r>
              <a:rPr lang="en-US" sz="3000" b="1" i="0" u="none" strike="noStrike" cap="all" dirty="0">
                <a:effectLst/>
                <a:latin typeface="proxima-nova"/>
                <a:hlinkClick r:id="rId11"/>
              </a:rPr>
              <a:t>PARENT ENGAGEMENT</a:t>
            </a:r>
            <a:endParaRPr lang="en-US" sz="3000" b="0" i="0" dirty="0">
              <a:effectLst/>
              <a:latin typeface="adobe-garamond-pro"/>
            </a:endParaRPr>
          </a:p>
          <a:p>
            <a:pPr lvl="4"/>
            <a:r>
              <a:rPr lang="en-US" sz="3000" b="1" i="0" u="none" strike="noStrike" cap="all" dirty="0">
                <a:effectLst/>
                <a:latin typeface="proxima-nova"/>
                <a:hlinkClick r:id="rId12"/>
              </a:rPr>
              <a:t>PROFESSIONAL DEVELOPMENT</a:t>
            </a:r>
            <a:endParaRPr lang="en-US" sz="3000" b="0" i="0" dirty="0">
              <a:effectLst/>
              <a:latin typeface="adobe-garamond-pro"/>
            </a:endParaRPr>
          </a:p>
          <a:p>
            <a:pPr lvl="4"/>
            <a:r>
              <a:rPr lang="en-US" sz="3000" b="1" i="0" u="none" strike="noStrike" cap="all" dirty="0">
                <a:effectLst/>
                <a:latin typeface="proxima-nova"/>
                <a:hlinkClick r:id="rId13"/>
              </a:rPr>
              <a:t>CULTURAL AWARENESS</a:t>
            </a:r>
            <a:endParaRPr lang="en-US" sz="3000" b="0" i="0" dirty="0">
              <a:effectLst/>
              <a:latin typeface="adobe-garamond-pro"/>
            </a:endParaRPr>
          </a:p>
          <a:p>
            <a:pPr lvl="4"/>
            <a:r>
              <a:rPr lang="en-US" sz="3000" b="1" i="0" u="none" strike="noStrike" cap="all" dirty="0">
                <a:effectLst/>
                <a:latin typeface="proxima-nova"/>
                <a:hlinkClick r:id="rId14"/>
              </a:rPr>
              <a:t>LINKS</a:t>
            </a:r>
            <a:endParaRPr lang="en-US" dirty="0"/>
          </a:p>
        </p:txBody>
      </p:sp>
      <p:sp>
        <p:nvSpPr>
          <p:cNvPr id="5" name="Title 4">
            <a:extLst>
              <a:ext uri="{FF2B5EF4-FFF2-40B4-BE49-F238E27FC236}">
                <a16:creationId xmlns:a16="http://schemas.microsoft.com/office/drawing/2014/main" id="{6F546858-0839-409A-99B0-908D367BF345}"/>
              </a:ext>
            </a:extLst>
          </p:cNvPr>
          <p:cNvSpPr>
            <a:spLocks noGrp="1"/>
          </p:cNvSpPr>
          <p:nvPr>
            <p:ph type="title"/>
          </p:nvPr>
        </p:nvSpPr>
        <p:spPr/>
        <p:txBody>
          <a:bodyPr/>
          <a:lstStyle/>
          <a:p>
            <a:r>
              <a:rPr lang="en-US" dirty="0"/>
              <a:t>Resources</a:t>
            </a:r>
          </a:p>
        </p:txBody>
      </p:sp>
    </p:spTree>
    <p:extLst>
      <p:ext uri="{BB962C8B-B14F-4D97-AF65-F5344CB8AC3E}">
        <p14:creationId xmlns:p14="http://schemas.microsoft.com/office/powerpoint/2010/main" val="15266945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EFFC5-8FFA-4CB8-B7BD-D5366EE3B84D}"/>
              </a:ext>
            </a:extLst>
          </p:cNvPr>
          <p:cNvSpPr>
            <a:spLocks noGrp="1"/>
          </p:cNvSpPr>
          <p:nvPr>
            <p:ph type="title"/>
          </p:nvPr>
        </p:nvSpPr>
        <p:spPr/>
        <p:txBody>
          <a:bodyPr/>
          <a:lstStyle/>
          <a:p>
            <a:r>
              <a:rPr lang="en-US" b="1" dirty="0"/>
              <a:t>Questions?</a:t>
            </a:r>
          </a:p>
        </p:txBody>
      </p:sp>
      <p:sp>
        <p:nvSpPr>
          <p:cNvPr id="3" name="Content Placeholder 2">
            <a:extLst>
              <a:ext uri="{FF2B5EF4-FFF2-40B4-BE49-F238E27FC236}">
                <a16:creationId xmlns:a16="http://schemas.microsoft.com/office/drawing/2014/main" id="{16FC0260-5055-4F66-9006-69DFDDBE8374}"/>
              </a:ext>
            </a:extLst>
          </p:cNvPr>
          <p:cNvSpPr>
            <a:spLocks noGrp="1"/>
          </p:cNvSpPr>
          <p:nvPr>
            <p:ph sz="half" idx="4294967295"/>
          </p:nvPr>
        </p:nvSpPr>
        <p:spPr>
          <a:xfrm>
            <a:off x="6515100" y="2273300"/>
            <a:ext cx="5100638" cy="3671888"/>
          </a:xfrm>
        </p:spPr>
        <p:txBody>
          <a:bodyPr/>
          <a:lstStyle/>
          <a:p>
            <a:pPr marL="0" indent="0">
              <a:lnSpc>
                <a:spcPct val="110000"/>
              </a:lnSpc>
              <a:buNone/>
            </a:pPr>
            <a:r>
              <a:rPr lang="en-US" sz="2200" b="1" dirty="0">
                <a:solidFill>
                  <a:srgbClr val="000000"/>
                </a:solidFill>
              </a:rPr>
              <a:t>Irene </a:t>
            </a:r>
            <a:r>
              <a:rPr lang="en-US" sz="2200" b="1" dirty="0" err="1">
                <a:solidFill>
                  <a:srgbClr val="000000"/>
                </a:solidFill>
              </a:rPr>
              <a:t>Chavolla</a:t>
            </a:r>
            <a:r>
              <a:rPr lang="en-US" sz="2200" b="1" dirty="0">
                <a:solidFill>
                  <a:srgbClr val="000000"/>
                </a:solidFill>
              </a:rPr>
              <a:t> </a:t>
            </a:r>
            <a:r>
              <a:rPr lang="en-US" sz="2200" dirty="0">
                <a:solidFill>
                  <a:srgbClr val="000000"/>
                </a:solidFill>
              </a:rPr>
              <a:t>| PI Consortium Consultant</a:t>
            </a:r>
          </a:p>
          <a:p>
            <a:pPr marL="0" indent="0">
              <a:lnSpc>
                <a:spcPct val="110000"/>
              </a:lnSpc>
              <a:spcBef>
                <a:spcPts val="0"/>
              </a:spcBef>
              <a:buNone/>
            </a:pPr>
            <a:r>
              <a:rPr lang="en-US" sz="2200" dirty="0">
                <a:solidFill>
                  <a:srgbClr val="000000"/>
                </a:solidFill>
              </a:rPr>
              <a:t>208.863.3770</a:t>
            </a:r>
          </a:p>
          <a:p>
            <a:pPr marL="0" indent="0">
              <a:spcBef>
                <a:spcPts val="0"/>
              </a:spcBef>
              <a:buNone/>
            </a:pPr>
            <a:r>
              <a:rPr lang="en-US" sz="2200" dirty="0">
                <a:solidFill>
                  <a:schemeClr val="bg2">
                    <a:lumMod val="50000"/>
                  </a:schemeClr>
                </a:solidFill>
                <a:hlinkClick r:id="rId2">
                  <a:extLst>
                    <a:ext uri="{A12FA001-AC4F-418D-AE19-62706E023703}">
                      <ahyp:hlinkClr xmlns:ahyp="http://schemas.microsoft.com/office/drawing/2018/hyperlinkcolor" val="tx"/>
                    </a:ext>
                  </a:extLst>
                </a:hlinkClick>
              </a:rPr>
              <a:t>igchavolla@gmail.com</a:t>
            </a:r>
            <a:r>
              <a:rPr lang="en-US" sz="2200" dirty="0">
                <a:solidFill>
                  <a:schemeClr val="bg2">
                    <a:lumMod val="50000"/>
                  </a:schemeClr>
                </a:solidFill>
              </a:rPr>
              <a:t>  </a:t>
            </a:r>
          </a:p>
          <a:p>
            <a:pPr marL="0" indent="0">
              <a:buNone/>
            </a:pPr>
            <a:endParaRPr lang="en-US" dirty="0"/>
          </a:p>
          <a:p>
            <a:endParaRPr lang="en-US" dirty="0"/>
          </a:p>
          <a:p>
            <a:endParaRPr lang="en-US" dirty="0"/>
          </a:p>
          <a:p>
            <a:pPr marL="0" indent="0">
              <a:buNone/>
            </a:pPr>
            <a:endParaRPr lang="en-US" dirty="0"/>
          </a:p>
        </p:txBody>
      </p:sp>
      <p:sp>
        <p:nvSpPr>
          <p:cNvPr id="4" name="Content Placeholder 3">
            <a:extLst>
              <a:ext uri="{FF2B5EF4-FFF2-40B4-BE49-F238E27FC236}">
                <a16:creationId xmlns:a16="http://schemas.microsoft.com/office/drawing/2014/main" id="{4EC0CF3B-B320-4747-9F1B-ADC4C2A10E80}"/>
              </a:ext>
            </a:extLst>
          </p:cNvPr>
          <p:cNvSpPr>
            <a:spLocks noGrp="1"/>
          </p:cNvSpPr>
          <p:nvPr>
            <p:ph sz="half" idx="4294967295"/>
          </p:nvPr>
        </p:nvSpPr>
        <p:spPr>
          <a:xfrm>
            <a:off x="276225" y="2273300"/>
            <a:ext cx="5962650" cy="2536825"/>
          </a:xfrm>
        </p:spPr>
        <p:txBody>
          <a:bodyPr>
            <a:normAutofit fontScale="77500" lnSpcReduction="20000"/>
          </a:bodyPr>
          <a:lstStyle/>
          <a:p>
            <a:pPr marL="0" indent="0">
              <a:lnSpc>
                <a:spcPct val="150000"/>
              </a:lnSpc>
              <a:buNone/>
            </a:pPr>
            <a:r>
              <a:rPr lang="en-US" b="1" dirty="0">
                <a:solidFill>
                  <a:srgbClr val="000000"/>
                </a:solidFill>
              </a:rPr>
              <a:t>Sarah Seamount </a:t>
            </a:r>
            <a:r>
              <a:rPr lang="en-US" dirty="0">
                <a:solidFill>
                  <a:srgbClr val="000000"/>
                </a:solidFill>
              </a:rPr>
              <a:t>| Migrant Education Coordinator</a:t>
            </a:r>
          </a:p>
          <a:p>
            <a:pPr marL="0" indent="0">
              <a:lnSpc>
                <a:spcPct val="110000"/>
              </a:lnSpc>
              <a:spcBef>
                <a:spcPts val="0"/>
              </a:spcBef>
              <a:buNone/>
            </a:pPr>
            <a:r>
              <a:rPr lang="en-US" dirty="0">
                <a:solidFill>
                  <a:srgbClr val="000000"/>
                </a:solidFill>
              </a:rPr>
              <a:t>Idaho State Department of Education</a:t>
            </a:r>
          </a:p>
          <a:p>
            <a:pPr marL="0" indent="0">
              <a:lnSpc>
                <a:spcPct val="110000"/>
              </a:lnSpc>
              <a:spcBef>
                <a:spcPts val="0"/>
              </a:spcBef>
              <a:buNone/>
            </a:pPr>
            <a:r>
              <a:rPr lang="en-US" dirty="0">
                <a:solidFill>
                  <a:srgbClr val="000000"/>
                </a:solidFill>
              </a:rPr>
              <a:t>650 W State Street, Boise, ID 83702</a:t>
            </a:r>
          </a:p>
          <a:p>
            <a:pPr marL="0" indent="0">
              <a:lnSpc>
                <a:spcPct val="110000"/>
              </a:lnSpc>
              <a:spcBef>
                <a:spcPts val="0"/>
              </a:spcBef>
              <a:buNone/>
            </a:pPr>
            <a:r>
              <a:rPr lang="en-US" dirty="0">
                <a:solidFill>
                  <a:srgbClr val="000000"/>
                </a:solidFill>
              </a:rPr>
              <a:t>208.332.6958 </a:t>
            </a:r>
          </a:p>
          <a:p>
            <a:pPr marL="0" indent="0">
              <a:lnSpc>
                <a:spcPct val="110000"/>
              </a:lnSpc>
              <a:spcBef>
                <a:spcPts val="0"/>
              </a:spcBef>
              <a:buNone/>
            </a:pPr>
            <a:r>
              <a:rPr lang="en-US" dirty="0">
                <a:solidFill>
                  <a:schemeClr val="tx1">
                    <a:lumMod val="90000"/>
                    <a:lumOff val="10000"/>
                  </a:schemeClr>
                </a:solidFill>
                <a:hlinkClick r:id="rId3" tooltip="email address"/>
              </a:rPr>
              <a:t>sseamount@sde.idaho.gov</a:t>
            </a:r>
            <a:endParaRPr lang="en-US" dirty="0">
              <a:solidFill>
                <a:schemeClr val="tx1">
                  <a:lumMod val="90000"/>
                  <a:lumOff val="10000"/>
                </a:schemeClr>
              </a:solidFill>
            </a:endParaRPr>
          </a:p>
          <a:p>
            <a:pPr marL="0" indent="0">
              <a:lnSpc>
                <a:spcPct val="110000"/>
              </a:lnSpc>
              <a:spcBef>
                <a:spcPts val="0"/>
              </a:spcBef>
              <a:buNone/>
            </a:pPr>
            <a:r>
              <a:rPr lang="en-US" dirty="0">
                <a:solidFill>
                  <a:schemeClr val="tx1">
                    <a:lumMod val="90000"/>
                    <a:lumOff val="10000"/>
                  </a:schemeClr>
                </a:solidFill>
                <a:hlinkClick r:id="rId4" tooltip="Idaho State Department of Education Website"/>
              </a:rPr>
              <a:t>www.sde.idaho.gov </a:t>
            </a:r>
            <a:endParaRPr lang="en-US" dirty="0">
              <a:solidFill>
                <a:schemeClr val="tx1">
                  <a:lumMod val="90000"/>
                  <a:lumOff val="10000"/>
                </a:schemeClr>
              </a:solidFill>
            </a:endParaRPr>
          </a:p>
          <a:p>
            <a:pPr marL="0" indent="0">
              <a:buNone/>
            </a:pPr>
            <a:endParaRPr lang="en-US" dirty="0"/>
          </a:p>
        </p:txBody>
      </p:sp>
    </p:spTree>
    <p:extLst>
      <p:ext uri="{BB962C8B-B14F-4D97-AF65-F5344CB8AC3E}">
        <p14:creationId xmlns:p14="http://schemas.microsoft.com/office/powerpoint/2010/main" val="2209841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4DC1CA-B818-474D-9A64-ED15E3DFAF37}"/>
              </a:ext>
            </a:extLst>
          </p:cNvPr>
          <p:cNvSpPr>
            <a:spLocks noGrp="1"/>
          </p:cNvSpPr>
          <p:nvPr>
            <p:ph idx="13"/>
          </p:nvPr>
        </p:nvSpPr>
        <p:spPr/>
        <p:txBody>
          <a:bodyPr>
            <a:normAutofit/>
          </a:bodyPr>
          <a:lstStyle/>
          <a:p>
            <a:pPr marL="0" lvl="1" indent="0">
              <a:buNone/>
            </a:pPr>
            <a:r>
              <a:rPr lang="en-US" dirty="0"/>
              <a:t>Year 4:  </a:t>
            </a:r>
          </a:p>
          <a:p>
            <a:pPr marL="1028700" lvl="2" indent="-571500"/>
            <a:r>
              <a:rPr lang="en-US" dirty="0"/>
              <a:t>Learning Kit Backpacks</a:t>
            </a:r>
          </a:p>
          <a:p>
            <a:pPr marL="0" lvl="1" indent="0">
              <a:buNone/>
            </a:pPr>
            <a:r>
              <a:rPr lang="en-US" dirty="0"/>
              <a:t>Year 5:  </a:t>
            </a:r>
          </a:p>
          <a:p>
            <a:pPr marL="1028700" lvl="2" indent="-571500"/>
            <a:r>
              <a:rPr lang="en-US" dirty="0"/>
              <a:t>Instructional Units (STEM)</a:t>
            </a:r>
          </a:p>
          <a:p>
            <a:pPr marL="1028700" lvl="2" indent="-571500"/>
            <a:r>
              <a:rPr lang="en-US" dirty="0"/>
              <a:t>Preschool Initiative website (</a:t>
            </a:r>
            <a:r>
              <a:rPr lang="en-US" sz="3600" dirty="0">
                <a:solidFill>
                  <a:schemeClr val="tx1"/>
                </a:solidFill>
              </a:rPr>
              <a:t>ESCORT.org)</a:t>
            </a:r>
          </a:p>
        </p:txBody>
      </p:sp>
      <p:sp>
        <p:nvSpPr>
          <p:cNvPr id="4" name="Title 3">
            <a:extLst>
              <a:ext uri="{FF2B5EF4-FFF2-40B4-BE49-F238E27FC236}">
                <a16:creationId xmlns:a16="http://schemas.microsoft.com/office/drawing/2014/main" id="{642B0D74-7BB3-46A0-863B-70B013B24367}"/>
              </a:ext>
            </a:extLst>
          </p:cNvPr>
          <p:cNvSpPr>
            <a:spLocks noGrp="1"/>
          </p:cNvSpPr>
          <p:nvPr>
            <p:ph type="title"/>
          </p:nvPr>
        </p:nvSpPr>
        <p:spPr/>
        <p:txBody>
          <a:bodyPr>
            <a:normAutofit/>
          </a:bodyPr>
          <a:lstStyle/>
          <a:p>
            <a:r>
              <a:rPr lang="en-US" dirty="0"/>
              <a:t>PI Consortium History (Continued)</a:t>
            </a:r>
            <a:endParaRPr lang="en-US" dirty="0">
              <a:solidFill>
                <a:srgbClr val="000000"/>
              </a:solidFill>
            </a:endParaRPr>
          </a:p>
        </p:txBody>
      </p:sp>
      <p:sp>
        <p:nvSpPr>
          <p:cNvPr id="5" name="Slide Number Placeholder 2">
            <a:extLst>
              <a:ext uri="{FF2B5EF4-FFF2-40B4-BE49-F238E27FC236}">
                <a16:creationId xmlns:a16="http://schemas.microsoft.com/office/drawing/2014/main" id="{515F243D-DE02-46DC-91B5-AEB3EADF990C}"/>
              </a:ext>
            </a:extLst>
          </p:cNvPr>
          <p:cNvSpPr>
            <a:spLocks noGrp="1"/>
          </p:cNvSpPr>
          <p:nvPr>
            <p:ph type="sldNum" sz="quarter" idx="12"/>
          </p:nvPr>
        </p:nvSpPr>
        <p:spPr>
          <a:xfrm>
            <a:off x="9230662" y="6395774"/>
            <a:ext cx="2743200" cy="365125"/>
          </a:xfrm>
        </p:spPr>
        <p:txBody>
          <a:bodyPr/>
          <a:lstStyle/>
          <a:p>
            <a:r>
              <a:rPr lang="en-US" dirty="0"/>
              <a:t> Preschool Learning Kits Training | </a:t>
            </a:r>
            <a:fld id="{C26AAFF7-C4D7-4A72-B8FA-A17532192431}" type="slidenum">
              <a:rPr lang="en-US" smtClean="0"/>
              <a:pPr/>
              <a:t>4</a:t>
            </a:fld>
            <a:endParaRPr lang="en-US" dirty="0"/>
          </a:p>
        </p:txBody>
      </p:sp>
    </p:spTree>
    <p:extLst>
      <p:ext uri="{BB962C8B-B14F-4D97-AF65-F5344CB8AC3E}">
        <p14:creationId xmlns:p14="http://schemas.microsoft.com/office/powerpoint/2010/main" val="1577615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92B8086-63D1-4A45-8985-7635992CCD53}"/>
              </a:ext>
            </a:extLst>
          </p:cNvPr>
          <p:cNvSpPr>
            <a:spLocks noGrp="1"/>
          </p:cNvSpPr>
          <p:nvPr>
            <p:ph type="sldNum" sz="quarter" idx="12"/>
          </p:nvPr>
        </p:nvSpPr>
        <p:spPr/>
        <p:txBody>
          <a:bodyPr/>
          <a:lstStyle/>
          <a:p>
            <a:r>
              <a:rPr lang="en-US" dirty="0"/>
              <a:t> Preschool Learning Kits Training | </a:t>
            </a:r>
            <a:fld id="{C26AAFF7-C4D7-4A72-B8FA-A17532192431}" type="slidenum">
              <a:rPr lang="en-US" smtClean="0"/>
              <a:pPr/>
              <a:t>5</a:t>
            </a:fld>
            <a:endParaRPr lang="en-US" dirty="0"/>
          </a:p>
        </p:txBody>
      </p:sp>
      <p:sp>
        <p:nvSpPr>
          <p:cNvPr id="5" name="Title 4">
            <a:extLst>
              <a:ext uri="{FF2B5EF4-FFF2-40B4-BE49-F238E27FC236}">
                <a16:creationId xmlns:a16="http://schemas.microsoft.com/office/drawing/2014/main" id="{9A627C4E-2FA8-4FB9-850C-3E57FACA3FE3}"/>
              </a:ext>
            </a:extLst>
          </p:cNvPr>
          <p:cNvSpPr>
            <a:spLocks noGrp="1"/>
          </p:cNvSpPr>
          <p:nvPr>
            <p:ph type="ctrTitle"/>
          </p:nvPr>
        </p:nvSpPr>
        <p:spPr/>
        <p:txBody>
          <a:bodyPr/>
          <a:lstStyle/>
          <a:p>
            <a:r>
              <a:rPr lang="en-US" dirty="0"/>
              <a:t>Learning Kits</a:t>
            </a:r>
          </a:p>
        </p:txBody>
      </p:sp>
      <p:sp>
        <p:nvSpPr>
          <p:cNvPr id="6" name="Subtitle 5">
            <a:extLst>
              <a:ext uri="{FF2B5EF4-FFF2-40B4-BE49-F238E27FC236}">
                <a16:creationId xmlns:a16="http://schemas.microsoft.com/office/drawing/2014/main" id="{81C5CEFD-5A80-4FA2-A98C-558453068F15}"/>
              </a:ext>
            </a:extLst>
          </p:cNvPr>
          <p:cNvSpPr>
            <a:spLocks noGrp="1"/>
          </p:cNvSpPr>
          <p:nvPr>
            <p:ph type="subTitle" idx="1"/>
          </p:nvPr>
        </p:nvSpPr>
        <p:spPr/>
        <p:txBody>
          <a:bodyPr/>
          <a:lstStyle/>
          <a:p>
            <a:r>
              <a:rPr lang="en-US" dirty="0"/>
              <a:t>Idaho’s Extension of the PI Consortium Concept</a:t>
            </a:r>
          </a:p>
        </p:txBody>
      </p:sp>
    </p:spTree>
    <p:extLst>
      <p:ext uri="{BB962C8B-B14F-4D97-AF65-F5344CB8AC3E}">
        <p14:creationId xmlns:p14="http://schemas.microsoft.com/office/powerpoint/2010/main" val="3692754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911C1B8-6ECD-48D5-BF37-364235482A50}"/>
              </a:ext>
            </a:extLst>
          </p:cNvPr>
          <p:cNvSpPr>
            <a:spLocks noGrp="1"/>
          </p:cNvSpPr>
          <p:nvPr>
            <p:ph idx="13"/>
          </p:nvPr>
        </p:nvSpPr>
        <p:spPr/>
        <p:txBody>
          <a:bodyPr/>
          <a:lstStyle/>
          <a:p>
            <a:r>
              <a:rPr lang="en-US" dirty="0"/>
              <a:t>The PI Consortium concentrated on STEM lessons .</a:t>
            </a:r>
          </a:p>
          <a:p>
            <a:r>
              <a:rPr lang="en-US" dirty="0"/>
              <a:t>Idaho added additional literacy, math, and social emotion learning lessons (as well as STEM lessons).</a:t>
            </a:r>
          </a:p>
          <a:p>
            <a:r>
              <a:rPr lang="en-US" dirty="0"/>
              <a:t>Expanded kits to include 6 books and all materials.</a:t>
            </a:r>
          </a:p>
        </p:txBody>
      </p:sp>
      <p:sp>
        <p:nvSpPr>
          <p:cNvPr id="2" name="Slide Number Placeholder 1">
            <a:extLst>
              <a:ext uri="{FF2B5EF4-FFF2-40B4-BE49-F238E27FC236}">
                <a16:creationId xmlns:a16="http://schemas.microsoft.com/office/drawing/2014/main" id="{8984B34C-6EB8-49FA-A3D9-A98688C6020E}"/>
              </a:ext>
            </a:extLst>
          </p:cNvPr>
          <p:cNvSpPr>
            <a:spLocks noGrp="1"/>
          </p:cNvSpPr>
          <p:nvPr>
            <p:ph type="sldNum" sz="quarter" idx="12"/>
          </p:nvPr>
        </p:nvSpPr>
        <p:spPr/>
        <p:txBody>
          <a:bodyPr/>
          <a:lstStyle/>
          <a:p>
            <a:r>
              <a:rPr lang="en-US" dirty="0"/>
              <a:t> Preschool Learning Kit Training | </a:t>
            </a:r>
            <a:fld id="{C26AAFF7-C4D7-4A72-B8FA-A17532192431}" type="slidenum">
              <a:rPr lang="en-US" smtClean="0"/>
              <a:pPr/>
              <a:t>6</a:t>
            </a:fld>
            <a:endParaRPr lang="en-US" dirty="0"/>
          </a:p>
        </p:txBody>
      </p:sp>
      <p:sp>
        <p:nvSpPr>
          <p:cNvPr id="5" name="Title 4">
            <a:extLst>
              <a:ext uri="{FF2B5EF4-FFF2-40B4-BE49-F238E27FC236}">
                <a16:creationId xmlns:a16="http://schemas.microsoft.com/office/drawing/2014/main" id="{CEFA51FC-2672-40C8-B676-48105879B8C1}"/>
              </a:ext>
            </a:extLst>
          </p:cNvPr>
          <p:cNvSpPr>
            <a:spLocks noGrp="1"/>
          </p:cNvSpPr>
          <p:nvPr>
            <p:ph type="title"/>
          </p:nvPr>
        </p:nvSpPr>
        <p:spPr/>
        <p:txBody>
          <a:bodyPr/>
          <a:lstStyle/>
          <a:p>
            <a:r>
              <a:rPr lang="en-US" dirty="0"/>
              <a:t>Enhancing the PI Learning Kits</a:t>
            </a:r>
          </a:p>
        </p:txBody>
      </p:sp>
    </p:spTree>
    <p:extLst>
      <p:ext uri="{BB962C8B-B14F-4D97-AF65-F5344CB8AC3E}">
        <p14:creationId xmlns:p14="http://schemas.microsoft.com/office/powerpoint/2010/main" val="636910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03535A-986A-4911-9098-3EAC38B1242F}"/>
              </a:ext>
            </a:extLst>
          </p:cNvPr>
          <p:cNvSpPr>
            <a:spLocks noGrp="1"/>
          </p:cNvSpPr>
          <p:nvPr>
            <p:ph idx="13"/>
          </p:nvPr>
        </p:nvSpPr>
        <p:spPr>
          <a:xfrm>
            <a:off x="751112" y="1340124"/>
            <a:ext cx="10515600" cy="4793976"/>
          </a:xfrm>
        </p:spPr>
        <p:txBody>
          <a:bodyPr>
            <a:normAutofit fontScale="92500" lnSpcReduction="20000"/>
          </a:bodyPr>
          <a:lstStyle/>
          <a:p>
            <a:pPr marL="0" indent="0">
              <a:buNone/>
            </a:pPr>
            <a:r>
              <a:rPr lang="en-US" dirty="0"/>
              <a:t>Migrant family liaison will:</a:t>
            </a:r>
          </a:p>
          <a:p>
            <a:r>
              <a:rPr lang="en-US" dirty="0"/>
              <a:t>Meet with parent and child 6 times in one year.</a:t>
            </a:r>
          </a:p>
          <a:p>
            <a:r>
              <a:rPr lang="en-US" dirty="0"/>
              <a:t>Model the 2 lesson activities for one book at each visit.</a:t>
            </a:r>
          </a:p>
          <a:p>
            <a:r>
              <a:rPr lang="en-US" dirty="0"/>
              <a:t>Encourage parents to repeat activities with other books or materials regularly between visits.</a:t>
            </a:r>
          </a:p>
          <a:p>
            <a:r>
              <a:rPr lang="en-US" dirty="0"/>
              <a:t>Gradually let the parent take the lead in teaching the child.</a:t>
            </a:r>
          </a:p>
          <a:p>
            <a:r>
              <a:rPr lang="en-US" dirty="0"/>
              <a:t>Provide a “Graduation” certificate and a copy of, </a:t>
            </a:r>
            <a:r>
              <a:rPr lang="en-US" i="1" dirty="0"/>
              <a:t>Don’t Say a Word Mama/</a:t>
            </a:r>
            <a:r>
              <a:rPr lang="es-MX" i="1" dirty="0"/>
              <a:t>No Digas Nada, Mama. </a:t>
            </a:r>
          </a:p>
        </p:txBody>
      </p:sp>
      <p:sp>
        <p:nvSpPr>
          <p:cNvPr id="3" name="Slide Number Placeholder 2">
            <a:extLst>
              <a:ext uri="{FF2B5EF4-FFF2-40B4-BE49-F238E27FC236}">
                <a16:creationId xmlns:a16="http://schemas.microsoft.com/office/drawing/2014/main" id="{413DDF6B-9715-46B5-BBDE-B47B2D9AF8E3}"/>
              </a:ext>
            </a:extLst>
          </p:cNvPr>
          <p:cNvSpPr>
            <a:spLocks noGrp="1"/>
          </p:cNvSpPr>
          <p:nvPr>
            <p:ph type="sldNum" sz="quarter" idx="12"/>
          </p:nvPr>
        </p:nvSpPr>
        <p:spPr/>
        <p:txBody>
          <a:bodyPr/>
          <a:lstStyle/>
          <a:p>
            <a:r>
              <a:rPr lang="en-US" dirty="0"/>
              <a:t> Preschool Learning Kit Training | </a:t>
            </a:r>
            <a:fld id="{C26AAFF7-C4D7-4A72-B8FA-A17532192431}" type="slidenum">
              <a:rPr lang="en-US" smtClean="0"/>
              <a:pPr/>
              <a:t>7</a:t>
            </a:fld>
            <a:endParaRPr lang="en-US" dirty="0"/>
          </a:p>
        </p:txBody>
      </p:sp>
      <p:sp>
        <p:nvSpPr>
          <p:cNvPr id="4" name="Title 3">
            <a:extLst>
              <a:ext uri="{FF2B5EF4-FFF2-40B4-BE49-F238E27FC236}">
                <a16:creationId xmlns:a16="http://schemas.microsoft.com/office/drawing/2014/main" id="{9056DE23-02A9-4EA0-9BA2-344CAF18AB08}"/>
              </a:ext>
            </a:extLst>
          </p:cNvPr>
          <p:cNvSpPr>
            <a:spLocks noGrp="1"/>
          </p:cNvSpPr>
          <p:nvPr>
            <p:ph type="title"/>
          </p:nvPr>
        </p:nvSpPr>
        <p:spPr/>
        <p:txBody>
          <a:bodyPr/>
          <a:lstStyle/>
          <a:p>
            <a:r>
              <a:rPr lang="en-US" dirty="0"/>
              <a:t>Learning Kit Expectations</a:t>
            </a:r>
          </a:p>
        </p:txBody>
      </p:sp>
    </p:spTree>
    <p:extLst>
      <p:ext uri="{BB962C8B-B14F-4D97-AF65-F5344CB8AC3E}">
        <p14:creationId xmlns:p14="http://schemas.microsoft.com/office/powerpoint/2010/main" val="376159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95AD8D5-4223-4180-BE37-BC717969A1B9}"/>
              </a:ext>
            </a:extLst>
          </p:cNvPr>
          <p:cNvSpPr>
            <a:spLocks noGrp="1"/>
          </p:cNvSpPr>
          <p:nvPr>
            <p:ph idx="13"/>
          </p:nvPr>
        </p:nvSpPr>
        <p:spPr/>
        <p:txBody>
          <a:bodyPr>
            <a:normAutofit/>
          </a:bodyPr>
          <a:lstStyle/>
          <a:p>
            <a:r>
              <a:rPr lang="en-US" dirty="0"/>
              <a:t>Gross/large: </a:t>
            </a:r>
            <a:r>
              <a:rPr lang="en-US" sz="2800" dirty="0">
                <a:effectLst/>
                <a:latin typeface="Calibri" panose="020F0502020204030204" pitchFamily="34" charset="0"/>
                <a:ea typeface="Calibri" panose="020F0502020204030204" pitchFamily="34" charset="0"/>
                <a:cs typeface="Times New Roman" panose="02020603050405020304" pitchFamily="18" charset="0"/>
              </a:rPr>
              <a:t>are the ability to use the larger muscles of your legs, arms, and torso. </a:t>
            </a:r>
            <a:r>
              <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Giving your child the space and opportunities to run, jump, throw, catch, climb, hop, skip, etc. will increase your child’s balance, coordination, body awareness, physical strength, and reaction time. </a:t>
            </a:r>
            <a:endParaRPr lang="en-US" sz="2800" dirty="0"/>
          </a:p>
          <a:p>
            <a:pPr>
              <a:spcBef>
                <a:spcPts val="1200"/>
              </a:spcBef>
            </a:pPr>
            <a:r>
              <a:rPr lang="en-US" dirty="0"/>
              <a:t>Fine/small:  </a:t>
            </a:r>
            <a:r>
              <a:rPr lang="en-US" sz="2800" dirty="0"/>
              <a:t>are ability to coordinate the brain and fine muscles in our hands and wrists or hand eye coordination. It's important to know that kids need to use gross muscles before they can use fine muscles.</a:t>
            </a:r>
          </a:p>
          <a:p>
            <a:endParaRPr lang="en-US" sz="2400" dirty="0"/>
          </a:p>
          <a:p>
            <a:endParaRPr lang="en-US" dirty="0"/>
          </a:p>
          <a:p>
            <a:endParaRPr lang="en-US" dirty="0"/>
          </a:p>
        </p:txBody>
      </p:sp>
      <p:sp>
        <p:nvSpPr>
          <p:cNvPr id="3" name="Title 2">
            <a:extLst>
              <a:ext uri="{FF2B5EF4-FFF2-40B4-BE49-F238E27FC236}">
                <a16:creationId xmlns:a16="http://schemas.microsoft.com/office/drawing/2014/main" id="{621F8305-ADDE-4B70-8D55-C37FAAFFD173}"/>
              </a:ext>
            </a:extLst>
          </p:cNvPr>
          <p:cNvSpPr>
            <a:spLocks noGrp="1"/>
          </p:cNvSpPr>
          <p:nvPr>
            <p:ph type="title"/>
          </p:nvPr>
        </p:nvSpPr>
        <p:spPr/>
        <p:txBody>
          <a:bodyPr/>
          <a:lstStyle/>
          <a:p>
            <a:r>
              <a:rPr lang="en-US" dirty="0"/>
              <a:t> </a:t>
            </a:r>
            <a:r>
              <a:rPr lang="en-US" b="1" dirty="0"/>
              <a:t>Developing Gross and </a:t>
            </a:r>
            <a:r>
              <a:rPr lang="en-US" dirty="0"/>
              <a:t>F</a:t>
            </a:r>
            <a:r>
              <a:rPr lang="en-US" b="1" dirty="0"/>
              <a:t>ine Motor Skills </a:t>
            </a:r>
          </a:p>
        </p:txBody>
      </p:sp>
      <p:sp>
        <p:nvSpPr>
          <p:cNvPr id="5" name="Slide Number Placeholder 2">
            <a:extLst>
              <a:ext uri="{FF2B5EF4-FFF2-40B4-BE49-F238E27FC236}">
                <a16:creationId xmlns:a16="http://schemas.microsoft.com/office/drawing/2014/main" id="{02E9F0D6-7562-4528-94B6-D326797048D6}"/>
              </a:ext>
            </a:extLst>
          </p:cNvPr>
          <p:cNvSpPr>
            <a:spLocks noGrp="1"/>
          </p:cNvSpPr>
          <p:nvPr>
            <p:ph type="sldNum" sz="quarter" idx="12"/>
          </p:nvPr>
        </p:nvSpPr>
        <p:spPr>
          <a:xfrm>
            <a:off x="9230662" y="6395774"/>
            <a:ext cx="2743200" cy="365125"/>
          </a:xfrm>
        </p:spPr>
        <p:txBody>
          <a:bodyPr/>
          <a:lstStyle/>
          <a:p>
            <a:r>
              <a:rPr lang="en-US" dirty="0"/>
              <a:t> Preschool Learning Kits Training | </a:t>
            </a:r>
            <a:fld id="{C26AAFF7-C4D7-4A72-B8FA-A17532192431}" type="slidenum">
              <a:rPr lang="en-US" smtClean="0"/>
              <a:pPr/>
              <a:t>8</a:t>
            </a:fld>
            <a:endParaRPr lang="en-US" dirty="0"/>
          </a:p>
        </p:txBody>
      </p:sp>
    </p:spTree>
    <p:extLst>
      <p:ext uri="{BB962C8B-B14F-4D97-AF65-F5344CB8AC3E}">
        <p14:creationId xmlns:p14="http://schemas.microsoft.com/office/powerpoint/2010/main" val="1210335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9A7B0DE-ACD0-4586-A92C-747B5C13543B}"/>
              </a:ext>
            </a:extLst>
          </p:cNvPr>
          <p:cNvSpPr>
            <a:spLocks noGrp="1"/>
          </p:cNvSpPr>
          <p:nvPr>
            <p:ph type="sldNum" sz="quarter" idx="12"/>
          </p:nvPr>
        </p:nvSpPr>
        <p:spPr/>
        <p:txBody>
          <a:bodyPr/>
          <a:lstStyle/>
          <a:p>
            <a:r>
              <a:rPr lang="en-US" dirty="0"/>
              <a:t> Preschool Learning Kit Training | </a:t>
            </a:r>
            <a:fld id="{C26AAFF7-C4D7-4A72-B8FA-A17532192431}" type="slidenum">
              <a:rPr lang="en-US" smtClean="0"/>
              <a:pPr/>
              <a:t>9</a:t>
            </a:fld>
            <a:endParaRPr lang="en-US" dirty="0"/>
          </a:p>
        </p:txBody>
      </p:sp>
      <p:sp>
        <p:nvSpPr>
          <p:cNvPr id="6" name="Content Placeholder 5">
            <a:extLst>
              <a:ext uri="{FF2B5EF4-FFF2-40B4-BE49-F238E27FC236}">
                <a16:creationId xmlns:a16="http://schemas.microsoft.com/office/drawing/2014/main" id="{7FE4698A-FBAE-4D50-812F-03EAF052AE64}"/>
              </a:ext>
            </a:extLst>
          </p:cNvPr>
          <p:cNvSpPr>
            <a:spLocks noGrp="1"/>
          </p:cNvSpPr>
          <p:nvPr>
            <p:ph sz="half" idx="2"/>
          </p:nvPr>
        </p:nvSpPr>
        <p:spPr/>
        <p:txBody>
          <a:bodyPr/>
          <a:lstStyle/>
          <a:p>
            <a:pPr marL="0" indent="0">
              <a:buNone/>
            </a:pPr>
            <a:r>
              <a:rPr lang="en-US" dirty="0"/>
              <a:t>Material to help with </a:t>
            </a:r>
          </a:p>
          <a:p>
            <a:r>
              <a:rPr lang="en-US" dirty="0"/>
              <a:t>pre-writing skills</a:t>
            </a:r>
          </a:p>
          <a:p>
            <a:r>
              <a:rPr lang="en-US" dirty="0"/>
              <a:t>Fine motor skills</a:t>
            </a:r>
          </a:p>
          <a:p>
            <a:r>
              <a:rPr lang="en-US" dirty="0"/>
              <a:t>Practice holding a writing utensil</a:t>
            </a:r>
          </a:p>
          <a:p>
            <a:r>
              <a:rPr lang="en-US" dirty="0"/>
              <a:t>“Homework” to do when older siblings do theirs</a:t>
            </a:r>
          </a:p>
          <a:p>
            <a:endParaRPr lang="en-US" dirty="0"/>
          </a:p>
        </p:txBody>
      </p:sp>
      <p:sp>
        <p:nvSpPr>
          <p:cNvPr id="8" name="TextBox 7">
            <a:extLst>
              <a:ext uri="{FF2B5EF4-FFF2-40B4-BE49-F238E27FC236}">
                <a16:creationId xmlns:a16="http://schemas.microsoft.com/office/drawing/2014/main" id="{9F89FAFC-EF57-47EF-8D7E-74D2F9389E11}"/>
              </a:ext>
            </a:extLst>
          </p:cNvPr>
          <p:cNvSpPr txBox="1"/>
          <p:nvPr/>
        </p:nvSpPr>
        <p:spPr>
          <a:xfrm>
            <a:off x="657225" y="5456130"/>
            <a:ext cx="4762500" cy="923330"/>
          </a:xfrm>
          <a:prstGeom prst="rect">
            <a:avLst/>
          </a:prstGeom>
          <a:noFill/>
        </p:spPr>
        <p:txBody>
          <a:bodyPr wrap="square" rtlCol="0">
            <a:spAutoFit/>
          </a:bodyPr>
          <a:lstStyle/>
          <a:p>
            <a:r>
              <a:rPr lang="en-US" dirty="0"/>
              <a:t>40 page PDF file </a:t>
            </a:r>
          </a:p>
          <a:p>
            <a:r>
              <a:rPr lang="en-US" dirty="0"/>
              <a:t>You will be able to choose pages to print (or the whole thing) to give to children at each visit.</a:t>
            </a:r>
          </a:p>
        </p:txBody>
      </p:sp>
      <p:pic>
        <p:nvPicPr>
          <p:cNvPr id="7" name="Content Placeholder 6" descr="Picture of Pre-Writing Practice Pages Book cover">
            <a:extLst>
              <a:ext uri="{FF2B5EF4-FFF2-40B4-BE49-F238E27FC236}">
                <a16:creationId xmlns:a16="http://schemas.microsoft.com/office/drawing/2014/main" id="{CEE25F86-2DA3-40B8-9706-A92EE0585448}"/>
              </a:ext>
            </a:extLst>
          </p:cNvPr>
          <p:cNvPicPr>
            <a:picLocks noGrp="1" noChangeAspect="1"/>
          </p:cNvPicPr>
          <p:nvPr>
            <p:ph sz="half" idx="1"/>
          </p:nvPr>
        </p:nvPicPr>
        <p:blipFill>
          <a:blip r:embed="rId2"/>
          <a:stretch>
            <a:fillRect/>
          </a:stretch>
        </p:blipFill>
        <p:spPr>
          <a:xfrm>
            <a:off x="1575472" y="1262210"/>
            <a:ext cx="3358478" cy="4193920"/>
          </a:xfrm>
          <a:prstGeom prst="rect">
            <a:avLst/>
          </a:prstGeom>
        </p:spPr>
      </p:pic>
      <p:sp>
        <p:nvSpPr>
          <p:cNvPr id="4" name="Title 3">
            <a:extLst>
              <a:ext uri="{FF2B5EF4-FFF2-40B4-BE49-F238E27FC236}">
                <a16:creationId xmlns:a16="http://schemas.microsoft.com/office/drawing/2014/main" id="{701DCB80-8AF9-4411-A9AE-05FF5E3D4F59}"/>
              </a:ext>
            </a:extLst>
          </p:cNvPr>
          <p:cNvSpPr>
            <a:spLocks noGrp="1"/>
          </p:cNvSpPr>
          <p:nvPr>
            <p:ph type="title"/>
          </p:nvPr>
        </p:nvSpPr>
        <p:spPr/>
        <p:txBody>
          <a:bodyPr/>
          <a:lstStyle/>
          <a:p>
            <a:r>
              <a:rPr lang="en-US" dirty="0"/>
              <a:t>Bilingual Pre-Writing Practice Pages</a:t>
            </a:r>
          </a:p>
        </p:txBody>
      </p:sp>
    </p:spTree>
    <p:extLst>
      <p:ext uri="{BB962C8B-B14F-4D97-AF65-F5344CB8AC3E}">
        <p14:creationId xmlns:p14="http://schemas.microsoft.com/office/powerpoint/2010/main" val="2726438362"/>
      </p:ext>
    </p:extLst>
  </p:cSld>
  <p:clrMapOvr>
    <a:masterClrMapping/>
  </p:clrMapOvr>
</p:sld>
</file>

<file path=ppt/theme/theme1.xml><?xml version="1.0" encoding="utf-8"?>
<a:theme xmlns:a="http://schemas.openxmlformats.org/drawingml/2006/main" name="1_Office Theme">
  <a:themeElements>
    <a:clrScheme name="SDE Template">
      <a:dk1>
        <a:srgbClr val="262626"/>
      </a:dk1>
      <a:lt1>
        <a:sysClr val="window" lastClr="FFFFFF"/>
      </a:lt1>
      <a:dk2>
        <a:srgbClr val="17365D"/>
      </a:dk2>
      <a:lt2>
        <a:srgbClr val="BFD4EF"/>
      </a:lt2>
      <a:accent1>
        <a:srgbClr val="FFC000"/>
      </a:accent1>
      <a:accent2>
        <a:srgbClr val="FF0000"/>
      </a:accent2>
      <a:accent3>
        <a:srgbClr val="9BBB59"/>
      </a:accent3>
      <a:accent4>
        <a:srgbClr val="8064A2"/>
      </a:accent4>
      <a:accent5>
        <a:srgbClr val="4BACC6"/>
      </a:accent5>
      <a:accent6>
        <a:srgbClr val="F79646"/>
      </a:accent6>
      <a:hlink>
        <a:srgbClr val="2A63AC"/>
      </a:hlink>
      <a:folHlink>
        <a:srgbClr val="E36C0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DE-PowerPoint-Template" id="{4698D733-748D-4EAE-B1ED-1939937F8C4E}" vid="{B6105CDE-2E6C-4848-90C4-7BE5D002D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12643</TotalTime>
  <Words>1623</Words>
  <Application>Microsoft Office PowerPoint</Application>
  <PresentationFormat>Widescreen</PresentationFormat>
  <Paragraphs>242</Paragraphs>
  <Slides>32</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32</vt:i4>
      </vt:variant>
    </vt:vector>
  </HeadingPairs>
  <TitlesOfParts>
    <vt:vector size="44" baseType="lpstr">
      <vt:lpstr>adobe-garamond-pro</vt:lpstr>
      <vt:lpstr>Arial</vt:lpstr>
      <vt:lpstr>Calibri</vt:lpstr>
      <vt:lpstr>Calibri Light</vt:lpstr>
      <vt:lpstr>Cambria</vt:lpstr>
      <vt:lpstr>Open Sans</vt:lpstr>
      <vt:lpstr>Open Sans Light</vt:lpstr>
      <vt:lpstr>Open Sans Semibold</vt:lpstr>
      <vt:lpstr>proxima-nova</vt:lpstr>
      <vt:lpstr>Symbol</vt:lpstr>
      <vt:lpstr>Times New Roman</vt:lpstr>
      <vt:lpstr>1_Office Theme</vt:lpstr>
      <vt:lpstr>Idaho Migrant Preschool  Learning Kit Training</vt:lpstr>
      <vt:lpstr>Welcome and History of the Project</vt:lpstr>
      <vt:lpstr>PI Consortium History</vt:lpstr>
      <vt:lpstr>PI Consortium History (Continued)</vt:lpstr>
      <vt:lpstr>Learning Kits</vt:lpstr>
      <vt:lpstr>Enhancing the PI Learning Kits</vt:lpstr>
      <vt:lpstr>Learning Kit Expectations</vt:lpstr>
      <vt:lpstr> Developing Gross and Fine Motor Skills </vt:lpstr>
      <vt:lpstr>Bilingual Pre-Writing Practice Pages</vt:lpstr>
      <vt:lpstr>Organization of the Lesson Plan Book</vt:lpstr>
      <vt:lpstr>  Literacy and Math </vt:lpstr>
      <vt:lpstr>SEL and STEM</vt:lpstr>
      <vt:lpstr>Books and Lessons </vt:lpstr>
      <vt:lpstr>Books in the Learning Kits</vt:lpstr>
      <vt:lpstr>Activity Lessons for Each Book</vt:lpstr>
      <vt:lpstr> The Carrot Seed by Ruth Krauss </vt:lpstr>
      <vt:lpstr> Giraffes Can’t Dance by Giles Andreae </vt:lpstr>
      <vt:lpstr>Good Night Moon by Margaret Wise  </vt:lpstr>
      <vt:lpstr>Lion and the Mouse by Darice Bailer</vt:lpstr>
      <vt:lpstr>Tortillas are Round by John Parra and Roseanne Greenfield Thong </vt:lpstr>
      <vt:lpstr>Con Mi Hermano by Eileen Roe </vt:lpstr>
      <vt:lpstr>Break out groups – 15 minutes </vt:lpstr>
      <vt:lpstr>Group work :  Group 1 </vt:lpstr>
      <vt:lpstr>Group work :  Group 2</vt:lpstr>
      <vt:lpstr> Group Presentations</vt:lpstr>
      <vt:lpstr>Reflection on Lesson Activities</vt:lpstr>
      <vt:lpstr>Reflection</vt:lpstr>
      <vt:lpstr>Where to from Here?</vt:lpstr>
      <vt:lpstr>Learning Kits for and by Districts</vt:lpstr>
      <vt:lpstr>Preschool Resources</vt:lpstr>
      <vt:lpstr>Resources</vt:lpstr>
      <vt:lpstr>Questions?</vt:lpstr>
    </vt:vector>
  </TitlesOfParts>
  <Company>Idaho State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NSLP Monthly Webinar</dc:title>
  <dc:subject>Idaho Child Nutrition Programs</dc:subject>
  <dc:creator>Idaho Child Nutrition Programs</dc:creator>
  <cp:lastModifiedBy>Sandra Bonas</cp:lastModifiedBy>
  <cp:revision>291</cp:revision>
  <cp:lastPrinted>2019-09-24T19:52:16Z</cp:lastPrinted>
  <dcterms:created xsi:type="dcterms:W3CDTF">2014-05-22T16:02:36Z</dcterms:created>
  <dcterms:modified xsi:type="dcterms:W3CDTF">2020-10-26T20:23:29Z</dcterms:modified>
</cp:coreProperties>
</file>