
<file path=[Content_Types].xml><?xml version="1.0" encoding="utf-8"?>
<Types xmlns="http://schemas.openxmlformats.org/package/2006/content-types">
  <Default Extension="png" ContentType="image/png"/>
  <Default Extension="tmp" ContentType="image/png"/>
  <Default Extension="jfif" ContentType="image/jpe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8" r:id="rId1"/>
  </p:sldMasterIdLst>
  <p:notesMasterIdLst>
    <p:notesMasterId r:id="rId203"/>
  </p:notesMasterIdLst>
  <p:sldIdLst>
    <p:sldId id="998" r:id="rId2"/>
    <p:sldId id="999" r:id="rId3"/>
    <p:sldId id="1015" r:id="rId4"/>
    <p:sldId id="486" r:id="rId5"/>
    <p:sldId id="533" r:id="rId6"/>
    <p:sldId id="497" r:id="rId7"/>
    <p:sldId id="523" r:id="rId8"/>
    <p:sldId id="525" r:id="rId9"/>
    <p:sldId id="526" r:id="rId10"/>
    <p:sldId id="530" r:id="rId11"/>
    <p:sldId id="504" r:id="rId12"/>
    <p:sldId id="547" r:id="rId13"/>
    <p:sldId id="529" r:id="rId14"/>
    <p:sldId id="520" r:id="rId15"/>
    <p:sldId id="524" r:id="rId16"/>
    <p:sldId id="527" r:id="rId17"/>
    <p:sldId id="528" r:id="rId18"/>
    <p:sldId id="505" r:id="rId19"/>
    <p:sldId id="531" r:id="rId20"/>
    <p:sldId id="510" r:id="rId21"/>
    <p:sldId id="534" r:id="rId22"/>
    <p:sldId id="539" r:id="rId23"/>
    <p:sldId id="540" r:id="rId24"/>
    <p:sldId id="542" r:id="rId25"/>
    <p:sldId id="545" r:id="rId26"/>
    <p:sldId id="543" r:id="rId27"/>
    <p:sldId id="544" r:id="rId28"/>
    <p:sldId id="538" r:id="rId29"/>
    <p:sldId id="514" r:id="rId30"/>
    <p:sldId id="1000" r:id="rId31"/>
    <p:sldId id="1001" r:id="rId32"/>
    <p:sldId id="283" r:id="rId33"/>
    <p:sldId id="275" r:id="rId34"/>
    <p:sldId id="272" r:id="rId35"/>
    <p:sldId id="276" r:id="rId36"/>
    <p:sldId id="267" r:id="rId37"/>
    <p:sldId id="277" r:id="rId38"/>
    <p:sldId id="271" r:id="rId39"/>
    <p:sldId id="268" r:id="rId40"/>
    <p:sldId id="280" r:id="rId41"/>
    <p:sldId id="258" r:id="rId42"/>
    <p:sldId id="273" r:id="rId43"/>
    <p:sldId id="264" r:id="rId44"/>
    <p:sldId id="266" r:id="rId45"/>
    <p:sldId id="269" r:id="rId46"/>
    <p:sldId id="282" r:id="rId47"/>
    <p:sldId id="263" r:id="rId48"/>
    <p:sldId id="274" r:id="rId49"/>
    <p:sldId id="278" r:id="rId50"/>
    <p:sldId id="281" r:id="rId51"/>
    <p:sldId id="257" r:id="rId52"/>
    <p:sldId id="1018" r:id="rId53"/>
    <p:sldId id="1034" r:id="rId54"/>
    <p:sldId id="1035" r:id="rId55"/>
    <p:sldId id="1019" r:id="rId56"/>
    <p:sldId id="1025" r:id="rId57"/>
    <p:sldId id="1026" r:id="rId58"/>
    <p:sldId id="1027" r:id="rId59"/>
    <p:sldId id="1028" r:id="rId60"/>
    <p:sldId id="1029" r:id="rId61"/>
    <p:sldId id="1030" r:id="rId62"/>
    <p:sldId id="1031" r:id="rId63"/>
    <p:sldId id="1032" r:id="rId64"/>
    <p:sldId id="1016" r:id="rId65"/>
    <p:sldId id="1036" r:id="rId66"/>
    <p:sldId id="1037" r:id="rId67"/>
    <p:sldId id="1038" r:id="rId68"/>
    <p:sldId id="1039" r:id="rId69"/>
    <p:sldId id="1040" r:id="rId70"/>
    <p:sldId id="1017" r:id="rId71"/>
    <p:sldId id="1020" r:id="rId72"/>
    <p:sldId id="331" r:id="rId73"/>
    <p:sldId id="261" r:id="rId74"/>
    <p:sldId id="262" r:id="rId75"/>
    <p:sldId id="1021" r:id="rId76"/>
    <p:sldId id="1022" r:id="rId77"/>
    <p:sldId id="1023" r:id="rId78"/>
    <p:sldId id="302" r:id="rId79"/>
    <p:sldId id="303" r:id="rId80"/>
    <p:sldId id="304"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05" r:id="rId95"/>
    <p:sldId id="306" r:id="rId96"/>
    <p:sldId id="307" r:id="rId97"/>
    <p:sldId id="308" r:id="rId98"/>
    <p:sldId id="309" r:id="rId99"/>
    <p:sldId id="310" r:id="rId100"/>
    <p:sldId id="311" r:id="rId101"/>
    <p:sldId id="312" r:id="rId102"/>
    <p:sldId id="313" r:id="rId103"/>
    <p:sldId id="314" r:id="rId104"/>
    <p:sldId id="315" r:id="rId105"/>
    <p:sldId id="316" r:id="rId106"/>
    <p:sldId id="317" r:id="rId107"/>
    <p:sldId id="301" r:id="rId108"/>
    <p:sldId id="1024" r:id="rId109"/>
    <p:sldId id="1002" r:id="rId110"/>
    <p:sldId id="1003" r:id="rId111"/>
    <p:sldId id="954" r:id="rId112"/>
    <p:sldId id="955" r:id="rId113"/>
    <p:sldId id="959" r:id="rId114"/>
    <p:sldId id="938" r:id="rId115"/>
    <p:sldId id="958" r:id="rId116"/>
    <p:sldId id="915" r:id="rId117"/>
    <p:sldId id="961" r:id="rId118"/>
    <p:sldId id="956" r:id="rId119"/>
    <p:sldId id="940" r:id="rId120"/>
    <p:sldId id="935" r:id="rId121"/>
    <p:sldId id="937" r:id="rId122"/>
    <p:sldId id="917" r:id="rId123"/>
    <p:sldId id="953" r:id="rId124"/>
    <p:sldId id="957" r:id="rId125"/>
    <p:sldId id="960" r:id="rId126"/>
    <p:sldId id="962" r:id="rId127"/>
    <p:sldId id="949" r:id="rId128"/>
    <p:sldId id="950" r:id="rId129"/>
    <p:sldId id="951" r:id="rId130"/>
    <p:sldId id="1033" r:id="rId131"/>
    <p:sldId id="1004" r:id="rId132"/>
    <p:sldId id="964" r:id="rId133"/>
    <p:sldId id="260" r:id="rId134"/>
    <p:sldId id="265" r:id="rId135"/>
    <p:sldId id="965" r:id="rId136"/>
    <p:sldId id="966" r:id="rId137"/>
    <p:sldId id="967" r:id="rId138"/>
    <p:sldId id="968" r:id="rId139"/>
    <p:sldId id="969" r:id="rId140"/>
    <p:sldId id="970" r:id="rId141"/>
    <p:sldId id="971" r:id="rId142"/>
    <p:sldId id="972" r:id="rId143"/>
    <p:sldId id="973" r:id="rId144"/>
    <p:sldId id="974" r:id="rId145"/>
    <p:sldId id="975" r:id="rId146"/>
    <p:sldId id="270" r:id="rId147"/>
    <p:sldId id="976" r:id="rId148"/>
    <p:sldId id="1005" r:id="rId149"/>
    <p:sldId id="978" r:id="rId150"/>
    <p:sldId id="979" r:id="rId151"/>
    <p:sldId id="285" r:id="rId152"/>
    <p:sldId id="980" r:id="rId153"/>
    <p:sldId id="284" r:id="rId154"/>
    <p:sldId id="981" r:id="rId155"/>
    <p:sldId id="982" r:id="rId156"/>
    <p:sldId id="983" r:id="rId157"/>
    <p:sldId id="984" r:id="rId158"/>
    <p:sldId id="279" r:id="rId159"/>
    <p:sldId id="985" r:id="rId160"/>
    <p:sldId id="986" r:id="rId161"/>
    <p:sldId id="987" r:id="rId162"/>
    <p:sldId id="988" r:id="rId163"/>
    <p:sldId id="989" r:id="rId164"/>
    <p:sldId id="990" r:id="rId165"/>
    <p:sldId id="991" r:id="rId166"/>
    <p:sldId id="992" r:id="rId167"/>
    <p:sldId id="993" r:id="rId168"/>
    <p:sldId id="994" r:id="rId169"/>
    <p:sldId id="995" r:id="rId170"/>
    <p:sldId id="996" r:id="rId171"/>
    <p:sldId id="997" r:id="rId172"/>
    <p:sldId id="1006" r:id="rId173"/>
    <p:sldId id="1041" r:id="rId174"/>
    <p:sldId id="1164" r:id="rId175"/>
    <p:sldId id="1159" r:id="rId176"/>
    <p:sldId id="1160" r:id="rId177"/>
    <p:sldId id="1161" r:id="rId178"/>
    <p:sldId id="1163" r:id="rId179"/>
    <p:sldId id="1007" r:id="rId180"/>
    <p:sldId id="1008" r:id="rId181"/>
    <p:sldId id="389" r:id="rId182"/>
    <p:sldId id="405" r:id="rId183"/>
    <p:sldId id="404" r:id="rId184"/>
    <p:sldId id="406" r:id="rId185"/>
    <p:sldId id="407" r:id="rId186"/>
    <p:sldId id="1009" r:id="rId187"/>
    <p:sldId id="1010" r:id="rId188"/>
    <p:sldId id="424" r:id="rId189"/>
    <p:sldId id="391" r:id="rId190"/>
    <p:sldId id="420" r:id="rId191"/>
    <p:sldId id="421" r:id="rId192"/>
    <p:sldId id="295" r:id="rId193"/>
    <p:sldId id="422" r:id="rId194"/>
    <p:sldId id="1011" r:id="rId195"/>
    <p:sldId id="415" r:id="rId196"/>
    <p:sldId id="1012" r:id="rId197"/>
    <p:sldId id="423" r:id="rId198"/>
    <p:sldId id="1013" r:id="rId199"/>
    <p:sldId id="388" r:id="rId200"/>
    <p:sldId id="259" r:id="rId201"/>
    <p:sldId id="1014" r:id="rId20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32F55"/>
    <a:srgbClr val="000000"/>
    <a:srgbClr val="FFFF00"/>
    <a:srgbClr val="278279"/>
    <a:srgbClr val="C87D0E"/>
    <a:srgbClr val="4B8027"/>
    <a:srgbClr val="099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95" autoAdjust="0"/>
    <p:restoredTop sz="96374" autoAdjust="0"/>
  </p:normalViewPr>
  <p:slideViewPr>
    <p:cSldViewPr snapToGrid="0">
      <p:cViewPr varScale="1">
        <p:scale>
          <a:sx n="114" d="100"/>
          <a:sy n="114" d="100"/>
        </p:scale>
        <p:origin x="504" y="114"/>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3816"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671403879393125"/>
          <c:y val="0.34120359955005625"/>
          <c:w val="0.53693771205428587"/>
          <c:h val="0.51111111111111107"/>
        </c:manualLayout>
      </c:layout>
      <c:pie3DChart>
        <c:varyColors val="1"/>
        <c:ser>
          <c:idx val="0"/>
          <c:order val="0"/>
          <c:dPt>
            <c:idx val="0"/>
            <c:bubble3D val="0"/>
            <c:explosion val="2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0CA-4FA2-9D2C-E832AA041610}"/>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0CA-4FA2-9D2C-E832AA041610}"/>
              </c:ext>
            </c:extLst>
          </c:dPt>
          <c:dPt>
            <c:idx val="2"/>
            <c:bubble3D val="0"/>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D0CA-4FA2-9D2C-E832AA041610}"/>
              </c:ext>
            </c:extLst>
          </c:dPt>
          <c:dPt>
            <c:idx val="3"/>
            <c:bubble3D val="0"/>
            <c:spPr>
              <a:solidFill>
                <a:schemeClr val="accent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D0CA-4FA2-9D2C-E832AA041610}"/>
              </c:ext>
            </c:extLst>
          </c:dPt>
          <c:dLbls>
            <c:dLbl>
              <c:idx val="0"/>
              <c:layout>
                <c:manualLayout>
                  <c:x val="-0.25109030688165657"/>
                  <c:y val="0.1764571207086868"/>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EAADF0FA-0F51-4F08-A76F-ABB277F99DAD}" type="CATEGORYNAME">
                      <a:rPr lang="en-US"/>
                      <a:pPr>
                        <a:defRPr sz="1400" b="1">
                          <a:solidFill>
                            <a:schemeClr val="tx1"/>
                          </a:solidFill>
                        </a:defRPr>
                      </a:pPr>
                      <a:t>[CATEGORY NAME]</a:t>
                    </a:fld>
                    <a:r>
                      <a:rPr lang="en-US" baseline="0" dirty="0"/>
                      <a:t>
$222,434,146
72%</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9048514166231625"/>
                      <c:h val="0.20409158005163258"/>
                    </c:manualLayout>
                  </c15:layout>
                  <c15:dlblFieldTable/>
                  <c15:showDataLabelsRange val="0"/>
                </c:ext>
                <c:ext xmlns:c16="http://schemas.microsoft.com/office/drawing/2014/chart" uri="{C3380CC4-5D6E-409C-BE32-E72D297353CC}">
                  <c16:uniqueId val="{00000001-D0CA-4FA2-9D2C-E832AA041610}"/>
                </c:ext>
              </c:extLst>
            </c:dLbl>
            <c:dLbl>
              <c:idx val="1"/>
              <c:layout>
                <c:manualLayout>
                  <c:x val="-2.9503689925249436E-2"/>
                  <c:y val="0.115884978335704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3F09B37B-ECA1-4E6A-809E-D3CC5FDE30E9}" type="CATEGORYNAME">
                      <a:rPr lang="en-US"/>
                      <a:pPr>
                        <a:defRPr sz="1400" b="1">
                          <a:solidFill>
                            <a:schemeClr val="tx1"/>
                          </a:solidFill>
                        </a:defRPr>
                      </a:pPr>
                      <a:t>[CATEGORY NAME]</a:t>
                    </a:fld>
                    <a:r>
                      <a:rPr lang="en-US" baseline="0" dirty="0"/>
                      <a:t>
$53,924,440
17%</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214040884542629"/>
                      <c:h val="0.25195201581559551"/>
                    </c:manualLayout>
                  </c15:layout>
                  <c15:dlblFieldTable/>
                  <c15:showDataLabelsRange val="0"/>
                </c:ext>
                <c:ext xmlns:c16="http://schemas.microsoft.com/office/drawing/2014/chart" uri="{C3380CC4-5D6E-409C-BE32-E72D297353CC}">
                  <c16:uniqueId val="{00000003-D0CA-4FA2-9D2C-E832AA041610}"/>
                </c:ext>
              </c:extLst>
            </c:dLbl>
            <c:dLbl>
              <c:idx val="2"/>
              <c:layout>
                <c:manualLayout>
                  <c:x val="-6.9143831939849576E-2"/>
                  <c:y val="-9.961177454637540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44761849-4494-4976-802C-38E040E6D896}" type="CATEGORYNAME">
                      <a:rPr lang="en-US"/>
                      <a:pPr>
                        <a:defRPr sz="1400" b="1">
                          <a:solidFill>
                            <a:schemeClr val="tx1"/>
                          </a:solidFill>
                        </a:defRPr>
                      </a:pPr>
                      <a:t>[CATEGORY NAME]</a:t>
                    </a:fld>
                    <a:r>
                      <a:rPr lang="en-US" baseline="0" dirty="0"/>
                      <a:t>
$2,241,927
</a:t>
                    </a:r>
                    <a:fld id="{2A660754-7C2C-4015-92EF-E2F0F8AAD72E}" type="PERCENTAGE">
                      <a:rPr lang="en-US" baseline="0"/>
                      <a:pPr>
                        <a:defRPr sz="1400" b="1">
                          <a:solidFill>
                            <a:schemeClr val="tx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6557075883161946"/>
                      <c:h val="0.20007783358196354"/>
                    </c:manualLayout>
                  </c15:layout>
                  <c15:dlblFieldTable/>
                  <c15:showDataLabelsRange val="0"/>
                </c:ext>
                <c:ext xmlns:c16="http://schemas.microsoft.com/office/drawing/2014/chart" uri="{C3380CC4-5D6E-409C-BE32-E72D297353CC}">
                  <c16:uniqueId val="{00000005-D0CA-4FA2-9D2C-E832AA041610}"/>
                </c:ext>
              </c:extLst>
            </c:dLbl>
            <c:dLbl>
              <c:idx val="3"/>
              <c:layout>
                <c:manualLayout>
                  <c:x val="0.21441999020560643"/>
                  <c:y val="-5.140204249212392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fld id="{9BB8A6A8-96D3-4E1E-A50A-FE5118369E3B}" type="CATEGORYNAME">
                      <a:rPr lang="en-US" sz="1400" b="1" baseline="0">
                        <a:solidFill>
                          <a:schemeClr val="tx1"/>
                        </a:solidFill>
                      </a:rPr>
                      <a:pPr>
                        <a:defRPr sz="1400" b="1">
                          <a:solidFill>
                            <a:schemeClr val="tx1"/>
                          </a:solidFill>
                        </a:defRPr>
                      </a:pPr>
                      <a:t>[CATEGORY NAME]</a:t>
                    </a:fld>
                    <a:r>
                      <a:rPr lang="en-US" sz="1400" b="1" baseline="0" dirty="0">
                        <a:solidFill>
                          <a:schemeClr val="tx1"/>
                        </a:solidFill>
                      </a:rPr>
                      <a:t>
$32,395,580
10%</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28508040590146122"/>
                      <c:h val="0.2618566666226767"/>
                    </c:manualLayout>
                  </c15:layout>
                  <c15:dlblFieldTable/>
                  <c15:showDataLabelsRange val="0"/>
                </c:ext>
                <c:ext xmlns:c16="http://schemas.microsoft.com/office/drawing/2014/chart" uri="{C3380CC4-5D6E-409C-BE32-E72D297353CC}">
                  <c16:uniqueId val="{00000007-D0CA-4FA2-9D2C-E832AA0416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'Figure 1&amp;6'!$A$52:$A$55</c:f>
              <c:strCache>
                <c:ptCount val="4"/>
                <c:pt idx="0">
                  <c:v>State &amp; Local Funding</c:v>
                </c:pt>
                <c:pt idx="1">
                  <c:v>Federal - IDEA Part B School Age</c:v>
                </c:pt>
                <c:pt idx="2">
                  <c:v>Federal - IDEA Part B Preschool Age</c:v>
                </c:pt>
                <c:pt idx="3">
                  <c:v>Federal Medicaid School-Based Services</c:v>
                </c:pt>
              </c:strCache>
            </c:strRef>
          </c:cat>
          <c:val>
            <c:numRef>
              <c:f>'Figure 1&amp;6'!$B$52:$B$55</c:f>
              <c:numCache>
                <c:formatCode>_("$"* #,##0_);_("$"* \(#,##0\);_("$"* "-"??_);_(@_)</c:formatCode>
                <c:ptCount val="4"/>
                <c:pt idx="0">
                  <c:v>199576588</c:v>
                </c:pt>
                <c:pt idx="1">
                  <c:v>53511577</c:v>
                </c:pt>
                <c:pt idx="2">
                  <c:v>2190206</c:v>
                </c:pt>
                <c:pt idx="3">
                  <c:v>31158462</c:v>
                </c:pt>
              </c:numCache>
            </c:numRef>
          </c:val>
          <c:extLst>
            <c:ext xmlns:c16="http://schemas.microsoft.com/office/drawing/2014/chart" uri="{C3380CC4-5D6E-409C-BE32-E72D297353CC}">
              <c16:uniqueId val="{00000008-D0CA-4FA2-9D2C-E832AA041610}"/>
            </c:ext>
          </c:extLst>
        </c:ser>
        <c:dLbls>
          <c:dLblPos val="outEnd"/>
          <c:showLegendKey val="0"/>
          <c:showVal val="1"/>
          <c:showCatName val="1"/>
          <c:showSerName val="0"/>
          <c:showPercent val="0"/>
          <c:showBubbleSize val="0"/>
          <c:showLeaderLines val="1"/>
        </c:dLbls>
        <c:extLst/>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solidFill>
                <a:latin typeface="+mn-lt"/>
                <a:ea typeface="+mn-ea"/>
                <a:cs typeface="+mn-cs"/>
              </a:defRPr>
            </a:pPr>
            <a:r>
              <a:rPr lang="en-US" dirty="0">
                <a:solidFill>
                  <a:schemeClr val="tx1"/>
                </a:solidFill>
              </a:rPr>
              <a:t>FFY 2022-2023 IDEA Part B </a:t>
            </a:r>
            <a:r>
              <a:rPr lang="en-US" dirty="0" err="1">
                <a:solidFill>
                  <a:schemeClr val="tx1"/>
                </a:solidFill>
              </a:rPr>
              <a:t>ScHOOL</a:t>
            </a:r>
            <a:r>
              <a:rPr lang="en-US" baseline="0" dirty="0">
                <a:solidFill>
                  <a:schemeClr val="tx1"/>
                </a:solidFill>
              </a:rPr>
              <a:t> AGE</a:t>
            </a:r>
            <a:endParaRPr lang="en-US" dirty="0">
              <a:solidFill>
                <a:schemeClr val="tx1"/>
              </a:solidFill>
            </a:endParaRPr>
          </a:p>
        </c:rich>
      </c:tx>
      <c:layout>
        <c:manualLayout>
          <c:xMode val="edge"/>
          <c:yMode val="edge"/>
          <c:x val="0.19045607534352327"/>
          <c:y val="7.5471625368862788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19770469867737"/>
          <c:y val="0.30989218184461637"/>
          <c:w val="0.60673112635114157"/>
          <c:h val="0.51379689783674998"/>
        </c:manualLayout>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303A-404C-A9BE-B469FD6C341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303A-404C-A9BE-B469FD6C341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303A-404C-A9BE-B469FD6C341B}"/>
              </c:ext>
            </c:extLst>
          </c:dPt>
          <c:dLbls>
            <c:dLbl>
              <c:idx val="0"/>
              <c:layout>
                <c:manualLayout>
                  <c:x val="0.18388888512159851"/>
                  <c:y val="1.3994884195633866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fld id="{6F5EE956-0F90-42BC-9C9B-CAB80D9372E2}" type="CATEGORYNAME">
                      <a:rPr lang="en-US"/>
                      <a:pPr>
                        <a:defRPr sz="1600"/>
                      </a:pPr>
                      <a:t>[CATEGORY NAME]</a:t>
                    </a:fld>
                    <a:r>
                      <a:rPr lang="en-US" baseline="0" dirty="0"/>
                      <a:t>
89.7%</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152940423012528"/>
                      <c:h val="0.17719895622583959"/>
                    </c:manualLayout>
                  </c15:layout>
                  <c15:dlblFieldTable/>
                  <c15:showDataLabelsRange val="0"/>
                </c:ext>
                <c:ext xmlns:c16="http://schemas.microsoft.com/office/drawing/2014/chart" uri="{C3380CC4-5D6E-409C-BE32-E72D297353CC}">
                  <c16:uniqueId val="{00000001-303A-404C-A9BE-B469FD6C341B}"/>
                </c:ext>
              </c:extLst>
            </c:dLbl>
            <c:dLbl>
              <c:idx val="1"/>
              <c:layout>
                <c:manualLayout>
                  <c:x val="-0.25294117647058822"/>
                  <c:y val="5.3593724513249404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076FC450-0129-4FA1-A6E6-D2EA65AAFB27}" type="CATEGORYNAME">
                      <a:rPr lang="en-US" sz="1600">
                        <a:solidFill>
                          <a:schemeClr val="accent2"/>
                        </a:solidFill>
                      </a:rPr>
                      <a:pPr>
                        <a:defRPr sz="1600">
                          <a:solidFill>
                            <a:schemeClr val="accent1"/>
                          </a:solidFill>
                        </a:defRPr>
                      </a:pPr>
                      <a:t>[CATEGORY NAME]</a:t>
                    </a:fld>
                    <a:r>
                      <a:rPr lang="en-US" sz="1600" baseline="0" dirty="0">
                        <a:solidFill>
                          <a:schemeClr val="accent2"/>
                        </a:solidFill>
                      </a:rPr>
                      <a:t>
8.9%</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03A-404C-A9BE-B469FD6C341B}"/>
                </c:ext>
              </c:extLst>
            </c:dLbl>
            <c:dLbl>
              <c:idx val="2"/>
              <c:layout>
                <c:manualLayout>
                  <c:x val="0.39181121878742797"/>
                  <c:y val="1.7304352091863845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fld id="{2A3EEE81-BC29-47DD-8BB4-CB5993D630F3}" type="CATEGORYNAME">
                      <a:rPr lang="en-US"/>
                      <a:pPr>
                        <a:defRPr sz="1600">
                          <a:solidFill>
                            <a:schemeClr val="accent1"/>
                          </a:solidFill>
                        </a:defRPr>
                      </a:pPr>
                      <a:t>[CATEGORY NAME]</a:t>
                    </a:fld>
                    <a:r>
                      <a:rPr lang="en-US" baseline="0" dirty="0"/>
                      <a:t>
1.4%</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176633135283982"/>
                      <c:h val="0.14522364850212857"/>
                    </c:manualLayout>
                  </c15:layout>
                  <c15:dlblFieldTable/>
                  <c15:showDataLabelsRange val="0"/>
                </c:ext>
                <c:ext xmlns:c16="http://schemas.microsoft.com/office/drawing/2014/chart" uri="{C3380CC4-5D6E-409C-BE32-E72D297353CC}">
                  <c16:uniqueId val="{00000005-303A-404C-A9BE-B469FD6C341B}"/>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'Figure 2-5 &amp; 7 '!$A$52:$A$54</c:f>
              <c:strCache>
                <c:ptCount val="3"/>
                <c:pt idx="0">
                  <c:v>Flow through LEAs</c:v>
                </c:pt>
                <c:pt idx="1">
                  <c:v>State Level Activities</c:v>
                </c:pt>
                <c:pt idx="2">
                  <c:v>Administration</c:v>
                </c:pt>
              </c:strCache>
            </c:strRef>
          </c:cat>
          <c:val>
            <c:numRef>
              <c:f>'Figure 2-5 &amp; 7 '!$B$52:$B$54</c:f>
              <c:numCache>
                <c:formatCode>General</c:formatCode>
                <c:ptCount val="3"/>
                <c:pt idx="0">
                  <c:v>53526858</c:v>
                </c:pt>
                <c:pt idx="1">
                  <c:v>4839664</c:v>
                </c:pt>
                <c:pt idx="2">
                  <c:v>900000</c:v>
                </c:pt>
              </c:numCache>
            </c:numRef>
          </c:val>
          <c:extLst>
            <c:ext xmlns:c16="http://schemas.microsoft.com/office/drawing/2014/chart" uri="{C3380CC4-5D6E-409C-BE32-E72D297353CC}">
              <c16:uniqueId val="{00000006-303A-404C-A9BE-B469FD6C341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9F4EA-FE9F-447A-9CEE-D77790D90331}" type="doc">
      <dgm:prSet loTypeId="urn:microsoft.com/office/officeart/2005/8/layout/radial5" loCatId="cycle" qsTypeId="urn:microsoft.com/office/officeart/2005/8/quickstyle/simple5" qsCatId="simple" csTypeId="urn:microsoft.com/office/officeart/2005/8/colors/colorful3" csCatId="colorful" phldr="1"/>
      <dgm:spPr/>
      <dgm:t>
        <a:bodyPr/>
        <a:lstStyle/>
        <a:p>
          <a:endParaRPr lang="en-US"/>
        </a:p>
      </dgm:t>
    </dgm:pt>
    <dgm:pt modelId="{F4EA7B13-FF00-4AE8-9F56-E3B1492E14E8}">
      <dgm:prSet phldrT="[Text]"/>
      <dgm:spPr>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dgm:spPr>
      <dgm:t>
        <a:bodyPr/>
        <a:lstStyle/>
        <a:p>
          <a:r>
            <a:rPr lang="en-US" b="1" dirty="0">
              <a:solidFill>
                <a:schemeClr val="bg1"/>
              </a:solidFill>
            </a:rPr>
            <a:t>Dispute Resolution</a:t>
          </a:r>
        </a:p>
      </dgm:t>
    </dgm:pt>
    <dgm:pt modelId="{05A59D47-686E-4741-83C4-485A4115A7CD}" type="parTrans" cxnId="{8CCEAE5E-1037-42E9-9081-A70458E20D15}">
      <dgm:prSet/>
      <dgm:spPr/>
      <dgm:t>
        <a:bodyPr/>
        <a:lstStyle/>
        <a:p>
          <a:endParaRPr lang="en-US"/>
        </a:p>
      </dgm:t>
    </dgm:pt>
    <dgm:pt modelId="{88BE438A-8828-4E5B-BCB2-5BE740B79EB2}" type="sibTrans" cxnId="{8CCEAE5E-1037-42E9-9081-A70458E20D15}">
      <dgm:prSet/>
      <dgm:spPr/>
      <dgm:t>
        <a:bodyPr/>
        <a:lstStyle/>
        <a:p>
          <a:endParaRPr lang="en-US"/>
        </a:p>
      </dgm:t>
    </dgm:pt>
    <dgm:pt modelId="{E74564DA-B1D5-48A3-91D5-0DDB0FDDDC7B}">
      <dgm:prSet phldrT="[Text]"/>
      <dgm:spPr>
        <a:gradFill flip="none" rotWithShape="0">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2700000" scaled="1"/>
          <a:tileRect/>
        </a:gradFill>
      </dgm:spPr>
      <dgm:t>
        <a:bodyPr/>
        <a:lstStyle/>
        <a:p>
          <a:r>
            <a:rPr lang="en-US" b="1" dirty="0">
              <a:solidFill>
                <a:schemeClr val="bg1"/>
              </a:solidFill>
            </a:rPr>
            <a:t>Informal Conflict Resolution</a:t>
          </a:r>
        </a:p>
      </dgm:t>
    </dgm:pt>
    <dgm:pt modelId="{8F2AA790-90B8-4720-9DDD-1FE29382E95B}" type="parTrans" cxnId="{EA75D14D-4AF4-4BF5-AD17-8FA696A73797}">
      <dgm:prSet/>
      <dgm:spPr>
        <a:solidFill>
          <a:srgbClr val="DD6000"/>
        </a:solidFill>
      </dgm:spPr>
      <dgm:t>
        <a:bodyPr/>
        <a:lstStyle/>
        <a:p>
          <a:endParaRPr lang="en-US"/>
        </a:p>
      </dgm:t>
    </dgm:pt>
    <dgm:pt modelId="{BC841469-ECAF-4E65-B2DA-5C8495C62DCE}" type="sibTrans" cxnId="{EA75D14D-4AF4-4BF5-AD17-8FA696A73797}">
      <dgm:prSet/>
      <dgm:spPr/>
      <dgm:t>
        <a:bodyPr/>
        <a:lstStyle/>
        <a:p>
          <a:endParaRPr lang="en-US"/>
        </a:p>
      </dgm:t>
    </dgm:pt>
    <dgm:pt modelId="{4EF1441F-4FCE-49E9-9E28-844A108C55B8}">
      <dgm:prSet phldrT="[Text]"/>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dgm:spPr>
      <dgm:t>
        <a:bodyPr/>
        <a:lstStyle/>
        <a:p>
          <a:r>
            <a:rPr lang="en-US" b="1" dirty="0">
              <a:solidFill>
                <a:schemeClr val="bg1"/>
              </a:solidFill>
            </a:rPr>
            <a:t>Mediation</a:t>
          </a:r>
        </a:p>
      </dgm:t>
    </dgm:pt>
    <dgm:pt modelId="{6174441B-DA0C-4760-8D1A-7972C6065419}" type="parTrans" cxnId="{164CEE94-57C2-437F-8E5A-07AD33866E20}">
      <dgm:prSet/>
      <dgm:spPr>
        <a:solidFill>
          <a:srgbClr val="00A142"/>
        </a:solidFill>
      </dgm:spPr>
      <dgm:t>
        <a:bodyPr/>
        <a:lstStyle/>
        <a:p>
          <a:endParaRPr lang="en-US"/>
        </a:p>
      </dgm:t>
    </dgm:pt>
    <dgm:pt modelId="{15D2CAE9-130B-4D32-8188-1628F3820462}" type="sibTrans" cxnId="{164CEE94-57C2-437F-8E5A-07AD33866E20}">
      <dgm:prSet/>
      <dgm:spPr/>
      <dgm:t>
        <a:bodyPr/>
        <a:lstStyle/>
        <a:p>
          <a:endParaRPr lang="en-US"/>
        </a:p>
      </dgm:t>
    </dgm:pt>
    <dgm:pt modelId="{CD4FEC70-9F8F-4AC6-B587-7EE27BB62CD9}">
      <dgm:prSet phldrT="[Text]"/>
      <dgm:spPr>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2700000" scaled="1"/>
          <a:tileRect/>
        </a:gradFill>
      </dgm:spPr>
      <dgm:t>
        <a:bodyPr/>
        <a:lstStyle/>
        <a:p>
          <a:r>
            <a:rPr lang="en-US" b="1" dirty="0">
              <a:solidFill>
                <a:schemeClr val="bg1"/>
              </a:solidFill>
            </a:rPr>
            <a:t>Due Process Hearing</a:t>
          </a:r>
        </a:p>
      </dgm:t>
    </dgm:pt>
    <dgm:pt modelId="{F3873AC7-35B7-430B-841A-5CE25B688548}" type="parTrans" cxnId="{26D7DC9B-EE6A-4BFC-A34D-86F9E9298ED3}">
      <dgm:prSet/>
      <dgm:spPr>
        <a:solidFill>
          <a:srgbClr val="009999"/>
        </a:solidFill>
      </dgm:spPr>
      <dgm:t>
        <a:bodyPr/>
        <a:lstStyle/>
        <a:p>
          <a:endParaRPr lang="en-US"/>
        </a:p>
      </dgm:t>
    </dgm:pt>
    <dgm:pt modelId="{7772B8A0-6B09-4DB1-B185-F9E233E55C66}" type="sibTrans" cxnId="{26D7DC9B-EE6A-4BFC-A34D-86F9E9298ED3}">
      <dgm:prSet/>
      <dgm:spPr/>
      <dgm:t>
        <a:bodyPr/>
        <a:lstStyle/>
        <a:p>
          <a:endParaRPr lang="en-US"/>
        </a:p>
      </dgm:t>
    </dgm:pt>
    <dgm:pt modelId="{1E0FC6F5-85D2-45C1-810F-E367AC8981E8}">
      <dgm:prSet phldrT="[Text]"/>
      <dgm:spPr>
        <a:solidFill>
          <a:schemeClr val="accent1">
            <a:lumMod val="60000"/>
            <a:lumOff val="40000"/>
          </a:schemeClr>
        </a:solidFill>
      </dgm:spPr>
      <dgm:t>
        <a:bodyPr/>
        <a:lstStyle/>
        <a:p>
          <a:r>
            <a:rPr lang="en-US" b="1" dirty="0">
              <a:solidFill>
                <a:srgbClr val="000000"/>
              </a:solidFill>
            </a:rPr>
            <a:t>State Complaint</a:t>
          </a:r>
        </a:p>
      </dgm:t>
    </dgm:pt>
    <dgm:pt modelId="{2C474EF4-2C09-47F1-AB8E-A31AA8143930}" type="parTrans" cxnId="{C0EEB6FE-0163-452B-B422-AEF8A8FD6FC5}">
      <dgm:prSet/>
      <dgm:spPr>
        <a:solidFill>
          <a:schemeClr val="accent1">
            <a:lumMod val="60000"/>
            <a:lumOff val="40000"/>
          </a:schemeClr>
        </a:solidFill>
      </dgm:spPr>
      <dgm:t>
        <a:bodyPr/>
        <a:lstStyle/>
        <a:p>
          <a:endParaRPr lang="en-US"/>
        </a:p>
      </dgm:t>
    </dgm:pt>
    <dgm:pt modelId="{0A98A4EF-268A-43DB-B0BA-6E7D60C66FFD}" type="sibTrans" cxnId="{C0EEB6FE-0163-452B-B422-AEF8A8FD6FC5}">
      <dgm:prSet/>
      <dgm:spPr/>
      <dgm:t>
        <a:bodyPr/>
        <a:lstStyle/>
        <a:p>
          <a:endParaRPr lang="en-US"/>
        </a:p>
      </dgm:t>
    </dgm:pt>
    <dgm:pt modelId="{539E011A-9F0F-400A-BDB9-B4B020124D32}">
      <dgm:prSet/>
      <dgm:spPr>
        <a:gradFill flip="none" rotWithShape="0">
          <a:gsLst>
            <a:gs pos="0">
              <a:srgbClr val="BA97FF">
                <a:tint val="66000"/>
                <a:satMod val="160000"/>
              </a:srgbClr>
            </a:gs>
            <a:gs pos="50000">
              <a:srgbClr val="BA97FF">
                <a:tint val="44500"/>
                <a:satMod val="160000"/>
              </a:srgbClr>
            </a:gs>
            <a:gs pos="100000">
              <a:srgbClr val="BA97FF">
                <a:tint val="23500"/>
                <a:satMod val="160000"/>
              </a:srgbClr>
            </a:gs>
          </a:gsLst>
          <a:lin ang="18900000" scaled="1"/>
          <a:tileRect/>
        </a:gradFill>
        <a:ln>
          <a:noFill/>
        </a:ln>
      </dgm:spPr>
      <dgm:t>
        <a:bodyPr/>
        <a:lstStyle/>
        <a:p>
          <a:r>
            <a:rPr lang="en-US" b="1" dirty="0">
              <a:solidFill>
                <a:srgbClr val="000000"/>
              </a:solidFill>
            </a:rPr>
            <a:t>Facilitation</a:t>
          </a:r>
        </a:p>
      </dgm:t>
    </dgm:pt>
    <dgm:pt modelId="{98E8CEB2-7F23-4360-9183-A56F846B96E4}" type="parTrans" cxnId="{3529FDC6-20B5-4D2B-BE62-CE203F70FCF9}">
      <dgm:prSet/>
      <dgm:spPr>
        <a:solidFill>
          <a:srgbClr val="BA97FF"/>
        </a:solidFill>
      </dgm:spPr>
      <dgm:t>
        <a:bodyPr/>
        <a:lstStyle/>
        <a:p>
          <a:endParaRPr lang="en-US"/>
        </a:p>
      </dgm:t>
    </dgm:pt>
    <dgm:pt modelId="{A8E2A40C-E86E-4AF9-BEFC-1FAB28B2F4E1}" type="sibTrans" cxnId="{3529FDC6-20B5-4D2B-BE62-CE203F70FCF9}">
      <dgm:prSet/>
      <dgm:spPr/>
      <dgm:t>
        <a:bodyPr/>
        <a:lstStyle/>
        <a:p>
          <a:endParaRPr lang="en-US"/>
        </a:p>
      </dgm:t>
    </dgm:pt>
    <dgm:pt modelId="{BCBD3F1E-6A72-4405-A0B4-039E6F9DDF78}" type="pres">
      <dgm:prSet presAssocID="{4629F4EA-FE9F-447A-9CEE-D77790D90331}" presName="Name0" presStyleCnt="0">
        <dgm:presLayoutVars>
          <dgm:chMax val="1"/>
          <dgm:dir/>
          <dgm:animLvl val="ctr"/>
          <dgm:resizeHandles val="exact"/>
        </dgm:presLayoutVars>
      </dgm:prSet>
      <dgm:spPr/>
    </dgm:pt>
    <dgm:pt modelId="{68559FC2-0631-4B4A-819A-F95E1F72C164}" type="pres">
      <dgm:prSet presAssocID="{F4EA7B13-FF00-4AE8-9F56-E3B1492E14E8}" presName="centerShape" presStyleLbl="node0" presStyleIdx="0" presStyleCnt="1"/>
      <dgm:spPr/>
    </dgm:pt>
    <dgm:pt modelId="{F84C51E9-61DB-4A27-8729-20995DAEB40A}" type="pres">
      <dgm:prSet presAssocID="{8F2AA790-90B8-4720-9DDD-1FE29382E95B}" presName="parTrans" presStyleLbl="sibTrans2D1" presStyleIdx="0" presStyleCnt="5"/>
      <dgm:spPr/>
    </dgm:pt>
    <dgm:pt modelId="{BFFD8132-91FB-4A4D-B884-BE076CB59A8A}" type="pres">
      <dgm:prSet presAssocID="{8F2AA790-90B8-4720-9DDD-1FE29382E95B}" presName="connectorText" presStyleLbl="sibTrans2D1" presStyleIdx="0" presStyleCnt="5"/>
      <dgm:spPr/>
    </dgm:pt>
    <dgm:pt modelId="{8183B663-B14D-478C-9B86-9E5E9BDB378E}" type="pres">
      <dgm:prSet presAssocID="{E74564DA-B1D5-48A3-91D5-0DDB0FDDDC7B}" presName="node" presStyleLbl="node1" presStyleIdx="0" presStyleCnt="5">
        <dgm:presLayoutVars>
          <dgm:bulletEnabled val="1"/>
        </dgm:presLayoutVars>
      </dgm:prSet>
      <dgm:spPr/>
    </dgm:pt>
    <dgm:pt modelId="{F66587BA-90CF-41BA-8D06-028954D4598E}" type="pres">
      <dgm:prSet presAssocID="{6174441B-DA0C-4760-8D1A-7972C6065419}" presName="parTrans" presStyleLbl="sibTrans2D1" presStyleIdx="1" presStyleCnt="5"/>
      <dgm:spPr/>
    </dgm:pt>
    <dgm:pt modelId="{01061CF3-7435-4001-8678-3D1952867E8A}" type="pres">
      <dgm:prSet presAssocID="{6174441B-DA0C-4760-8D1A-7972C6065419}" presName="connectorText" presStyleLbl="sibTrans2D1" presStyleIdx="1" presStyleCnt="5"/>
      <dgm:spPr/>
    </dgm:pt>
    <dgm:pt modelId="{B00ADC7C-2035-4763-B19B-7F2E5921DA9B}" type="pres">
      <dgm:prSet presAssocID="{4EF1441F-4FCE-49E9-9E28-844A108C55B8}" presName="node" presStyleLbl="node1" presStyleIdx="1" presStyleCnt="5">
        <dgm:presLayoutVars>
          <dgm:bulletEnabled val="1"/>
        </dgm:presLayoutVars>
      </dgm:prSet>
      <dgm:spPr/>
    </dgm:pt>
    <dgm:pt modelId="{C5ABACFC-C0F4-4BEB-9323-C731490C7FB6}" type="pres">
      <dgm:prSet presAssocID="{F3873AC7-35B7-430B-841A-5CE25B688548}" presName="parTrans" presStyleLbl="sibTrans2D1" presStyleIdx="2" presStyleCnt="5"/>
      <dgm:spPr/>
    </dgm:pt>
    <dgm:pt modelId="{EAD885FC-A8F4-44F7-BCE4-47387B553C93}" type="pres">
      <dgm:prSet presAssocID="{F3873AC7-35B7-430B-841A-5CE25B688548}" presName="connectorText" presStyleLbl="sibTrans2D1" presStyleIdx="2" presStyleCnt="5"/>
      <dgm:spPr/>
    </dgm:pt>
    <dgm:pt modelId="{0822F738-4F73-462A-B489-5FE48C37D745}" type="pres">
      <dgm:prSet presAssocID="{CD4FEC70-9F8F-4AC6-B587-7EE27BB62CD9}" presName="node" presStyleLbl="node1" presStyleIdx="2" presStyleCnt="5">
        <dgm:presLayoutVars>
          <dgm:bulletEnabled val="1"/>
        </dgm:presLayoutVars>
      </dgm:prSet>
      <dgm:spPr/>
    </dgm:pt>
    <dgm:pt modelId="{4861C046-134A-4EC8-A799-5C97C09B0B58}" type="pres">
      <dgm:prSet presAssocID="{2C474EF4-2C09-47F1-AB8E-A31AA8143930}" presName="parTrans" presStyleLbl="sibTrans2D1" presStyleIdx="3" presStyleCnt="5"/>
      <dgm:spPr/>
    </dgm:pt>
    <dgm:pt modelId="{C042DE8E-1F80-4215-B043-A80A46709429}" type="pres">
      <dgm:prSet presAssocID="{2C474EF4-2C09-47F1-AB8E-A31AA8143930}" presName="connectorText" presStyleLbl="sibTrans2D1" presStyleIdx="3" presStyleCnt="5"/>
      <dgm:spPr/>
    </dgm:pt>
    <dgm:pt modelId="{7D71FE4E-87C7-4FCB-85AA-2F9E992AE028}" type="pres">
      <dgm:prSet presAssocID="{1E0FC6F5-85D2-45C1-810F-E367AC8981E8}" presName="node" presStyleLbl="node1" presStyleIdx="3" presStyleCnt="5">
        <dgm:presLayoutVars>
          <dgm:bulletEnabled val="1"/>
        </dgm:presLayoutVars>
      </dgm:prSet>
      <dgm:spPr/>
    </dgm:pt>
    <dgm:pt modelId="{2413A88E-D37B-4C36-BB06-E988625F34D5}" type="pres">
      <dgm:prSet presAssocID="{98E8CEB2-7F23-4360-9183-A56F846B96E4}" presName="parTrans" presStyleLbl="sibTrans2D1" presStyleIdx="4" presStyleCnt="5"/>
      <dgm:spPr/>
    </dgm:pt>
    <dgm:pt modelId="{68C9224A-6636-4B58-9BD3-B1C3C0BF7F3D}" type="pres">
      <dgm:prSet presAssocID="{98E8CEB2-7F23-4360-9183-A56F846B96E4}" presName="connectorText" presStyleLbl="sibTrans2D1" presStyleIdx="4" presStyleCnt="5"/>
      <dgm:spPr/>
    </dgm:pt>
    <dgm:pt modelId="{CCF08F62-9B74-4FAA-BD87-50608402C5A4}" type="pres">
      <dgm:prSet presAssocID="{539E011A-9F0F-400A-BDB9-B4B020124D32}" presName="node" presStyleLbl="node1" presStyleIdx="4" presStyleCnt="5">
        <dgm:presLayoutVars>
          <dgm:bulletEnabled val="1"/>
        </dgm:presLayoutVars>
      </dgm:prSet>
      <dgm:spPr/>
    </dgm:pt>
  </dgm:ptLst>
  <dgm:cxnLst>
    <dgm:cxn modelId="{E5744002-E65F-44E2-B56A-623EAF5805E7}" type="presOf" srcId="{F3873AC7-35B7-430B-841A-5CE25B688548}" destId="{EAD885FC-A8F4-44F7-BCE4-47387B553C93}" srcOrd="1" destOrd="0" presId="urn:microsoft.com/office/officeart/2005/8/layout/radial5"/>
    <dgm:cxn modelId="{4AFAC71C-C084-4264-9EBB-73BB13A6EA8B}" type="presOf" srcId="{2C474EF4-2C09-47F1-AB8E-A31AA8143930}" destId="{4861C046-134A-4EC8-A799-5C97C09B0B58}" srcOrd="0" destOrd="0" presId="urn:microsoft.com/office/officeart/2005/8/layout/radial5"/>
    <dgm:cxn modelId="{E9E3AD1D-2820-4723-971A-CDD7BC4DC1D5}" type="presOf" srcId="{8F2AA790-90B8-4720-9DDD-1FE29382E95B}" destId="{F84C51E9-61DB-4A27-8729-20995DAEB40A}" srcOrd="0" destOrd="0" presId="urn:microsoft.com/office/officeart/2005/8/layout/radial5"/>
    <dgm:cxn modelId="{8E25742C-887D-40E2-B5A5-A0456CF975C8}" type="presOf" srcId="{CD4FEC70-9F8F-4AC6-B587-7EE27BB62CD9}" destId="{0822F738-4F73-462A-B489-5FE48C37D745}" srcOrd="0" destOrd="0" presId="urn:microsoft.com/office/officeart/2005/8/layout/radial5"/>
    <dgm:cxn modelId="{06FCB633-36B6-4E31-8170-DA692D839AAF}" type="presOf" srcId="{1E0FC6F5-85D2-45C1-810F-E367AC8981E8}" destId="{7D71FE4E-87C7-4FCB-85AA-2F9E992AE028}" srcOrd="0" destOrd="0" presId="urn:microsoft.com/office/officeart/2005/8/layout/radial5"/>
    <dgm:cxn modelId="{39BC295C-F0CC-416F-B234-226966F76F44}" type="presOf" srcId="{6174441B-DA0C-4760-8D1A-7972C6065419}" destId="{01061CF3-7435-4001-8678-3D1952867E8A}" srcOrd="1" destOrd="0" presId="urn:microsoft.com/office/officeart/2005/8/layout/radial5"/>
    <dgm:cxn modelId="{8CCEAE5E-1037-42E9-9081-A70458E20D15}" srcId="{4629F4EA-FE9F-447A-9CEE-D77790D90331}" destId="{F4EA7B13-FF00-4AE8-9F56-E3B1492E14E8}" srcOrd="0" destOrd="0" parTransId="{05A59D47-686E-4741-83C4-485A4115A7CD}" sibTransId="{88BE438A-8828-4E5B-BCB2-5BE740B79EB2}"/>
    <dgm:cxn modelId="{63CB2B41-5441-4465-9574-1243E3CF81B9}" type="presOf" srcId="{539E011A-9F0F-400A-BDB9-B4B020124D32}" destId="{CCF08F62-9B74-4FAA-BD87-50608402C5A4}" srcOrd="0" destOrd="0" presId="urn:microsoft.com/office/officeart/2005/8/layout/radial5"/>
    <dgm:cxn modelId="{D93BD043-CBD4-4D61-B341-C4995B08F201}" type="presOf" srcId="{98E8CEB2-7F23-4360-9183-A56F846B96E4}" destId="{2413A88E-D37B-4C36-BB06-E988625F34D5}" srcOrd="0" destOrd="0" presId="urn:microsoft.com/office/officeart/2005/8/layout/radial5"/>
    <dgm:cxn modelId="{F08F656A-E723-4851-89DD-E95CE7225854}" type="presOf" srcId="{4EF1441F-4FCE-49E9-9E28-844A108C55B8}" destId="{B00ADC7C-2035-4763-B19B-7F2E5921DA9B}" srcOrd="0" destOrd="0" presId="urn:microsoft.com/office/officeart/2005/8/layout/radial5"/>
    <dgm:cxn modelId="{4B90BC6A-8D3F-4BEA-9834-A71BD33A8022}" type="presOf" srcId="{F4EA7B13-FF00-4AE8-9F56-E3B1492E14E8}" destId="{68559FC2-0631-4B4A-819A-F95E1F72C164}" srcOrd="0" destOrd="0" presId="urn:microsoft.com/office/officeart/2005/8/layout/radial5"/>
    <dgm:cxn modelId="{EA75D14D-4AF4-4BF5-AD17-8FA696A73797}" srcId="{F4EA7B13-FF00-4AE8-9F56-E3B1492E14E8}" destId="{E74564DA-B1D5-48A3-91D5-0DDB0FDDDC7B}" srcOrd="0" destOrd="0" parTransId="{8F2AA790-90B8-4720-9DDD-1FE29382E95B}" sibTransId="{BC841469-ECAF-4E65-B2DA-5C8495C62DCE}"/>
    <dgm:cxn modelId="{414CE484-6B9E-48D8-88C1-CD7B51CC2F63}" type="presOf" srcId="{8F2AA790-90B8-4720-9DDD-1FE29382E95B}" destId="{BFFD8132-91FB-4A4D-B884-BE076CB59A8A}" srcOrd="1" destOrd="0" presId="urn:microsoft.com/office/officeart/2005/8/layout/radial5"/>
    <dgm:cxn modelId="{5D27AB8B-C91E-4AF6-B8DE-E8357CD588C0}" type="presOf" srcId="{E74564DA-B1D5-48A3-91D5-0DDB0FDDDC7B}" destId="{8183B663-B14D-478C-9B86-9E5E9BDB378E}" srcOrd="0" destOrd="0" presId="urn:microsoft.com/office/officeart/2005/8/layout/radial5"/>
    <dgm:cxn modelId="{A9778D91-97FA-45BF-ADFB-A6BB1E6790C0}" type="presOf" srcId="{2C474EF4-2C09-47F1-AB8E-A31AA8143930}" destId="{C042DE8E-1F80-4215-B043-A80A46709429}" srcOrd="1" destOrd="0" presId="urn:microsoft.com/office/officeart/2005/8/layout/radial5"/>
    <dgm:cxn modelId="{164CEE94-57C2-437F-8E5A-07AD33866E20}" srcId="{F4EA7B13-FF00-4AE8-9F56-E3B1492E14E8}" destId="{4EF1441F-4FCE-49E9-9E28-844A108C55B8}" srcOrd="1" destOrd="0" parTransId="{6174441B-DA0C-4760-8D1A-7972C6065419}" sibTransId="{15D2CAE9-130B-4D32-8188-1628F3820462}"/>
    <dgm:cxn modelId="{26D7DC9B-EE6A-4BFC-A34D-86F9E9298ED3}" srcId="{F4EA7B13-FF00-4AE8-9F56-E3B1492E14E8}" destId="{CD4FEC70-9F8F-4AC6-B587-7EE27BB62CD9}" srcOrd="2" destOrd="0" parTransId="{F3873AC7-35B7-430B-841A-5CE25B688548}" sibTransId="{7772B8A0-6B09-4DB1-B185-F9E233E55C66}"/>
    <dgm:cxn modelId="{9633B4B7-CAFB-495F-9231-65466D10DFA3}" type="presOf" srcId="{6174441B-DA0C-4760-8D1A-7972C6065419}" destId="{F66587BA-90CF-41BA-8D06-028954D4598E}" srcOrd="0" destOrd="0" presId="urn:microsoft.com/office/officeart/2005/8/layout/radial5"/>
    <dgm:cxn modelId="{44A311C0-043F-434A-994B-026CB374FA60}" type="presOf" srcId="{98E8CEB2-7F23-4360-9183-A56F846B96E4}" destId="{68C9224A-6636-4B58-9BD3-B1C3C0BF7F3D}" srcOrd="1" destOrd="0" presId="urn:microsoft.com/office/officeart/2005/8/layout/radial5"/>
    <dgm:cxn modelId="{959390C5-7005-45DA-9F4F-68E3BCABD5DE}" type="presOf" srcId="{4629F4EA-FE9F-447A-9CEE-D77790D90331}" destId="{BCBD3F1E-6A72-4405-A0B4-039E6F9DDF78}" srcOrd="0" destOrd="0" presId="urn:microsoft.com/office/officeart/2005/8/layout/radial5"/>
    <dgm:cxn modelId="{D9E15EC6-682E-4F17-88BA-B667D536A6B2}" type="presOf" srcId="{F3873AC7-35B7-430B-841A-5CE25B688548}" destId="{C5ABACFC-C0F4-4BEB-9323-C731490C7FB6}" srcOrd="0" destOrd="0" presId="urn:microsoft.com/office/officeart/2005/8/layout/radial5"/>
    <dgm:cxn modelId="{3529FDC6-20B5-4D2B-BE62-CE203F70FCF9}" srcId="{F4EA7B13-FF00-4AE8-9F56-E3B1492E14E8}" destId="{539E011A-9F0F-400A-BDB9-B4B020124D32}" srcOrd="4" destOrd="0" parTransId="{98E8CEB2-7F23-4360-9183-A56F846B96E4}" sibTransId="{A8E2A40C-E86E-4AF9-BEFC-1FAB28B2F4E1}"/>
    <dgm:cxn modelId="{C0EEB6FE-0163-452B-B422-AEF8A8FD6FC5}" srcId="{F4EA7B13-FF00-4AE8-9F56-E3B1492E14E8}" destId="{1E0FC6F5-85D2-45C1-810F-E367AC8981E8}" srcOrd="3" destOrd="0" parTransId="{2C474EF4-2C09-47F1-AB8E-A31AA8143930}" sibTransId="{0A98A4EF-268A-43DB-B0BA-6E7D60C66FFD}"/>
    <dgm:cxn modelId="{C8D8D0A8-C52F-4DDF-8E53-B557D4A42631}" type="presParOf" srcId="{BCBD3F1E-6A72-4405-A0B4-039E6F9DDF78}" destId="{68559FC2-0631-4B4A-819A-F95E1F72C164}" srcOrd="0" destOrd="0" presId="urn:microsoft.com/office/officeart/2005/8/layout/radial5"/>
    <dgm:cxn modelId="{50C4A1BE-AA00-441D-A9A2-7C30CB5DF409}" type="presParOf" srcId="{BCBD3F1E-6A72-4405-A0B4-039E6F9DDF78}" destId="{F84C51E9-61DB-4A27-8729-20995DAEB40A}" srcOrd="1" destOrd="0" presId="urn:microsoft.com/office/officeart/2005/8/layout/radial5"/>
    <dgm:cxn modelId="{50221BF4-D163-4084-B15A-D88646F68AB8}" type="presParOf" srcId="{F84C51E9-61DB-4A27-8729-20995DAEB40A}" destId="{BFFD8132-91FB-4A4D-B884-BE076CB59A8A}" srcOrd="0" destOrd="0" presId="urn:microsoft.com/office/officeart/2005/8/layout/radial5"/>
    <dgm:cxn modelId="{E8A6A647-E7EC-44E0-BFC3-C28726241B41}" type="presParOf" srcId="{BCBD3F1E-6A72-4405-A0B4-039E6F9DDF78}" destId="{8183B663-B14D-478C-9B86-9E5E9BDB378E}" srcOrd="2" destOrd="0" presId="urn:microsoft.com/office/officeart/2005/8/layout/radial5"/>
    <dgm:cxn modelId="{891459D6-D1E4-4603-8A47-FC20800B22A8}" type="presParOf" srcId="{BCBD3F1E-6A72-4405-A0B4-039E6F9DDF78}" destId="{F66587BA-90CF-41BA-8D06-028954D4598E}" srcOrd="3" destOrd="0" presId="urn:microsoft.com/office/officeart/2005/8/layout/radial5"/>
    <dgm:cxn modelId="{3BDBD2BD-8751-4C85-B155-E074F10D2E8E}" type="presParOf" srcId="{F66587BA-90CF-41BA-8D06-028954D4598E}" destId="{01061CF3-7435-4001-8678-3D1952867E8A}" srcOrd="0" destOrd="0" presId="urn:microsoft.com/office/officeart/2005/8/layout/radial5"/>
    <dgm:cxn modelId="{998AAFAF-9EE5-4136-96BB-10BE4FAD39DC}" type="presParOf" srcId="{BCBD3F1E-6A72-4405-A0B4-039E6F9DDF78}" destId="{B00ADC7C-2035-4763-B19B-7F2E5921DA9B}" srcOrd="4" destOrd="0" presId="urn:microsoft.com/office/officeart/2005/8/layout/radial5"/>
    <dgm:cxn modelId="{3A44D4FF-B7FC-4673-B006-D57BC2DD20ED}" type="presParOf" srcId="{BCBD3F1E-6A72-4405-A0B4-039E6F9DDF78}" destId="{C5ABACFC-C0F4-4BEB-9323-C731490C7FB6}" srcOrd="5" destOrd="0" presId="urn:microsoft.com/office/officeart/2005/8/layout/radial5"/>
    <dgm:cxn modelId="{41DC9835-47C8-4B61-B970-B3E53D44ED0B}" type="presParOf" srcId="{C5ABACFC-C0F4-4BEB-9323-C731490C7FB6}" destId="{EAD885FC-A8F4-44F7-BCE4-47387B553C93}" srcOrd="0" destOrd="0" presId="urn:microsoft.com/office/officeart/2005/8/layout/radial5"/>
    <dgm:cxn modelId="{0715E4BC-31C3-4441-B758-C7A20DA5CAB6}" type="presParOf" srcId="{BCBD3F1E-6A72-4405-A0B4-039E6F9DDF78}" destId="{0822F738-4F73-462A-B489-5FE48C37D745}" srcOrd="6" destOrd="0" presId="urn:microsoft.com/office/officeart/2005/8/layout/radial5"/>
    <dgm:cxn modelId="{525D0EA8-423F-4432-AF81-D2206A965790}" type="presParOf" srcId="{BCBD3F1E-6A72-4405-A0B4-039E6F9DDF78}" destId="{4861C046-134A-4EC8-A799-5C97C09B0B58}" srcOrd="7" destOrd="0" presId="urn:microsoft.com/office/officeart/2005/8/layout/radial5"/>
    <dgm:cxn modelId="{120B9270-3B18-475D-A7F3-28C83ECC0A2B}" type="presParOf" srcId="{4861C046-134A-4EC8-A799-5C97C09B0B58}" destId="{C042DE8E-1F80-4215-B043-A80A46709429}" srcOrd="0" destOrd="0" presId="urn:microsoft.com/office/officeart/2005/8/layout/radial5"/>
    <dgm:cxn modelId="{1244E42C-7BED-4C2F-ACA0-EE425369B595}" type="presParOf" srcId="{BCBD3F1E-6A72-4405-A0B4-039E6F9DDF78}" destId="{7D71FE4E-87C7-4FCB-85AA-2F9E992AE028}" srcOrd="8" destOrd="0" presId="urn:microsoft.com/office/officeart/2005/8/layout/radial5"/>
    <dgm:cxn modelId="{7598D2A8-CFFA-43B4-A7E7-2E14BFB8EDAC}" type="presParOf" srcId="{BCBD3F1E-6A72-4405-A0B4-039E6F9DDF78}" destId="{2413A88E-D37B-4C36-BB06-E988625F34D5}" srcOrd="9" destOrd="0" presId="urn:microsoft.com/office/officeart/2005/8/layout/radial5"/>
    <dgm:cxn modelId="{520A68B8-F13A-4533-A502-FE265DA6FD05}" type="presParOf" srcId="{2413A88E-D37B-4C36-BB06-E988625F34D5}" destId="{68C9224A-6636-4B58-9BD3-B1C3C0BF7F3D}" srcOrd="0" destOrd="0" presId="urn:microsoft.com/office/officeart/2005/8/layout/radial5"/>
    <dgm:cxn modelId="{D9B4587A-9C13-4631-9920-41D0A3092B62}" type="presParOf" srcId="{BCBD3F1E-6A72-4405-A0B4-039E6F9DDF78}" destId="{CCF08F62-9B74-4FAA-BD87-50608402C5A4}"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458C9-FFB9-4AEF-A061-435A719F3BC7}" type="doc">
      <dgm:prSet loTypeId="urn:microsoft.com/office/officeart/2005/8/layout/process4" loCatId="process" qsTypeId="urn:microsoft.com/office/officeart/2005/8/quickstyle/3d2" qsCatId="3D" csTypeId="urn:microsoft.com/office/officeart/2005/8/colors/accent3_2" csCatId="accent3" phldr="1"/>
      <dgm:spPr/>
      <dgm:t>
        <a:bodyPr/>
        <a:lstStyle/>
        <a:p>
          <a:endParaRPr lang="en-US"/>
        </a:p>
      </dgm:t>
    </dgm:pt>
    <dgm:pt modelId="{6BB4826A-F5AD-4B5F-A525-702EE68B9CB7}">
      <dgm:prSet phldrT="[Text]" custT="1"/>
      <dgm:spPr/>
      <dgm:t>
        <a:bodyPr/>
        <a:lstStyle/>
        <a:p>
          <a:r>
            <a:rPr lang="en-US" sz="2400" dirty="0"/>
            <a:t>Signed Ethics Complaint Received</a:t>
          </a:r>
        </a:p>
      </dgm:t>
    </dgm:pt>
    <dgm:pt modelId="{25A71C0C-7956-48CC-9FF9-E78C94CFDF45}" type="parTrans" cxnId="{5803EDF4-50D2-43C2-A14A-44F6EC3E8D62}">
      <dgm:prSet/>
      <dgm:spPr/>
      <dgm:t>
        <a:bodyPr/>
        <a:lstStyle/>
        <a:p>
          <a:endParaRPr lang="en-US"/>
        </a:p>
      </dgm:t>
    </dgm:pt>
    <dgm:pt modelId="{3C07EA5B-B468-43C8-962D-5103725FCFAB}" type="sibTrans" cxnId="{5803EDF4-50D2-43C2-A14A-44F6EC3E8D62}">
      <dgm:prSet/>
      <dgm:spPr/>
      <dgm:t>
        <a:bodyPr/>
        <a:lstStyle/>
        <a:p>
          <a:endParaRPr lang="en-US"/>
        </a:p>
      </dgm:t>
    </dgm:pt>
    <dgm:pt modelId="{D606C968-CB2B-444A-A623-48347053CC22}">
      <dgm:prSet phldrT="[Text]" custT="1"/>
      <dgm:spPr/>
      <dgm:t>
        <a:bodyPr/>
        <a:lstStyle/>
        <a:p>
          <a:r>
            <a:rPr lang="en-US" sz="1100" dirty="0"/>
            <a:t>Preliminary investigation</a:t>
          </a:r>
        </a:p>
      </dgm:t>
    </dgm:pt>
    <dgm:pt modelId="{F6FD01CD-03E7-4F93-97EB-AF1AEA332BE4}" type="parTrans" cxnId="{2E992132-C52B-49EA-82FA-6F6C2C9B4AC2}">
      <dgm:prSet/>
      <dgm:spPr/>
      <dgm:t>
        <a:bodyPr/>
        <a:lstStyle/>
        <a:p>
          <a:endParaRPr lang="en-US"/>
        </a:p>
      </dgm:t>
    </dgm:pt>
    <dgm:pt modelId="{D1CB481C-5F2A-48B4-8A5F-E439BB9833FC}" type="sibTrans" cxnId="{2E992132-C52B-49EA-82FA-6F6C2C9B4AC2}">
      <dgm:prSet/>
      <dgm:spPr/>
      <dgm:t>
        <a:bodyPr/>
        <a:lstStyle/>
        <a:p>
          <a:endParaRPr lang="en-US"/>
        </a:p>
      </dgm:t>
    </dgm:pt>
    <dgm:pt modelId="{EA0302F5-CB64-4A5F-85AD-B27C5BB8D820}">
      <dgm:prSet phldrT="[Text]" custT="1"/>
      <dgm:spPr/>
      <dgm:t>
        <a:bodyPr/>
        <a:lstStyle/>
        <a:p>
          <a:r>
            <a:rPr lang="en-US" sz="1100"/>
            <a:t>Determine whether to open case</a:t>
          </a:r>
        </a:p>
      </dgm:t>
    </dgm:pt>
    <dgm:pt modelId="{525ADC4A-1CB7-44CE-B24B-1DC35D9DB0B1}" type="parTrans" cxnId="{C960A903-E872-4F2A-92BC-267B4F79B42C}">
      <dgm:prSet/>
      <dgm:spPr/>
      <dgm:t>
        <a:bodyPr/>
        <a:lstStyle/>
        <a:p>
          <a:endParaRPr lang="en-US"/>
        </a:p>
      </dgm:t>
    </dgm:pt>
    <dgm:pt modelId="{C5539B5F-2C54-4F01-9585-33803DF93D68}" type="sibTrans" cxnId="{C960A903-E872-4F2A-92BC-267B4F79B42C}">
      <dgm:prSet/>
      <dgm:spPr/>
      <dgm:t>
        <a:bodyPr/>
        <a:lstStyle/>
        <a:p>
          <a:endParaRPr lang="en-US"/>
        </a:p>
      </dgm:t>
    </dgm:pt>
    <dgm:pt modelId="{18289F4C-3425-4DB0-A6C3-7A2C3F3345F3}">
      <dgm:prSet custT="1"/>
      <dgm:spPr/>
      <dgm:t>
        <a:bodyPr/>
        <a:lstStyle/>
        <a:p>
          <a:pPr>
            <a:spcAft>
              <a:spcPts val="0"/>
            </a:spcAft>
          </a:pPr>
          <a:r>
            <a:rPr lang="en-US" sz="2400" dirty="0"/>
            <a:t>Hearing Requested</a:t>
          </a:r>
        </a:p>
      </dgm:t>
    </dgm:pt>
    <dgm:pt modelId="{E10B38ED-1A10-4864-9CB1-1F60F99693E9}" type="parTrans" cxnId="{2EC43938-E4F0-4E0A-97FB-8BC00577CDA2}">
      <dgm:prSet/>
      <dgm:spPr/>
      <dgm:t>
        <a:bodyPr/>
        <a:lstStyle/>
        <a:p>
          <a:endParaRPr lang="en-US"/>
        </a:p>
      </dgm:t>
    </dgm:pt>
    <dgm:pt modelId="{8A60A52C-967A-4965-A317-807B1E3DF4F3}" type="sibTrans" cxnId="{2EC43938-E4F0-4E0A-97FB-8BC00577CDA2}">
      <dgm:prSet/>
      <dgm:spPr/>
      <dgm:t>
        <a:bodyPr/>
        <a:lstStyle/>
        <a:p>
          <a:endParaRPr lang="en-US"/>
        </a:p>
      </dgm:t>
    </dgm:pt>
    <dgm:pt modelId="{4EA2CFFF-D0B5-4190-848D-976241FE6F88}">
      <dgm:prSet phldrT="[Text]" custT="1"/>
      <dgm:spPr/>
      <dgm:t>
        <a:bodyPr/>
        <a:lstStyle/>
        <a:p>
          <a:r>
            <a:rPr lang="en-US" sz="2400"/>
            <a:t>Executive Committee Reviews Case</a:t>
          </a:r>
        </a:p>
      </dgm:t>
    </dgm:pt>
    <dgm:pt modelId="{2C4F240E-27AD-48E4-9EC7-12FA0146743C}" type="sibTrans" cxnId="{77C918D6-B6D6-4EA8-8A54-50E0C66055A3}">
      <dgm:prSet/>
      <dgm:spPr/>
      <dgm:t>
        <a:bodyPr/>
        <a:lstStyle/>
        <a:p>
          <a:endParaRPr lang="en-US"/>
        </a:p>
      </dgm:t>
    </dgm:pt>
    <dgm:pt modelId="{9BB89405-4470-4CEE-80B4-4D4CF82D33CD}" type="parTrans" cxnId="{77C918D6-B6D6-4EA8-8A54-50E0C66055A3}">
      <dgm:prSet/>
      <dgm:spPr/>
      <dgm:t>
        <a:bodyPr/>
        <a:lstStyle/>
        <a:p>
          <a:endParaRPr lang="en-US"/>
        </a:p>
      </dgm:t>
    </dgm:pt>
    <dgm:pt modelId="{00C8B2B1-3156-43E9-BB08-48869BDD3E3B}">
      <dgm:prSet phldrT="[Text]" custT="1"/>
      <dgm:spPr/>
      <dgm:t>
        <a:bodyPr/>
        <a:lstStyle/>
        <a:p>
          <a:r>
            <a:rPr lang="en-US" sz="1100"/>
            <a:t>If case is opened, investigation begins</a:t>
          </a:r>
        </a:p>
      </dgm:t>
    </dgm:pt>
    <dgm:pt modelId="{316CCC17-55CE-4246-ADB1-15FC546AF110}" type="parTrans" cxnId="{E95A136E-E519-41DB-83B7-4E93A7314F7B}">
      <dgm:prSet/>
      <dgm:spPr/>
      <dgm:t>
        <a:bodyPr/>
        <a:lstStyle/>
        <a:p>
          <a:endParaRPr lang="en-US"/>
        </a:p>
      </dgm:t>
    </dgm:pt>
    <dgm:pt modelId="{D2C85B84-4719-4B12-A224-2288FC8D2372}" type="sibTrans" cxnId="{E95A136E-E519-41DB-83B7-4E93A7314F7B}">
      <dgm:prSet/>
      <dgm:spPr/>
      <dgm:t>
        <a:bodyPr/>
        <a:lstStyle/>
        <a:p>
          <a:endParaRPr lang="en-US"/>
        </a:p>
      </dgm:t>
    </dgm:pt>
    <dgm:pt modelId="{AD73B243-83A6-4CD3-8880-4CC157DB00BF}">
      <dgm:prSet custT="1"/>
      <dgm:spPr/>
      <dgm:t>
        <a:bodyPr/>
        <a:lstStyle/>
        <a:p>
          <a:r>
            <a:rPr lang="en-US" sz="1100" dirty="0"/>
            <a:t>If probable cause is found, recommend disciplinary action</a:t>
          </a:r>
        </a:p>
      </dgm:t>
    </dgm:pt>
    <dgm:pt modelId="{BBFA64FD-1B9E-4C58-8494-30707FD4B355}" type="parTrans" cxnId="{FC8E1F97-BE39-434E-A6C0-D5E5490F01E8}">
      <dgm:prSet/>
      <dgm:spPr/>
      <dgm:t>
        <a:bodyPr/>
        <a:lstStyle/>
        <a:p>
          <a:endParaRPr lang="en-US"/>
        </a:p>
      </dgm:t>
    </dgm:pt>
    <dgm:pt modelId="{66E6D068-F6F2-4A9E-8854-0451B50D97B4}" type="sibTrans" cxnId="{FC8E1F97-BE39-434E-A6C0-D5E5490F01E8}">
      <dgm:prSet/>
      <dgm:spPr/>
      <dgm:t>
        <a:bodyPr/>
        <a:lstStyle/>
        <a:p>
          <a:endParaRPr lang="en-US"/>
        </a:p>
      </dgm:t>
    </dgm:pt>
    <dgm:pt modelId="{C0142B52-9A58-4BBB-B3DD-35CFB83CAC85}">
      <dgm:prSet custT="1"/>
      <dgm:spPr/>
      <dgm:t>
        <a:bodyPr/>
        <a:lstStyle/>
        <a:p>
          <a:r>
            <a:rPr lang="en-US" sz="1100" dirty="0"/>
            <a:t>Hearing must be held within ninety days of the request for hearing, unless the respondent and chief certification officer agree otherwise</a:t>
          </a:r>
        </a:p>
      </dgm:t>
    </dgm:pt>
    <dgm:pt modelId="{CF0EE8E4-F953-4507-A2EE-F7274303E265}" type="parTrans" cxnId="{356043B9-324E-4D9B-88CA-15DB07EFAB79}">
      <dgm:prSet/>
      <dgm:spPr/>
      <dgm:t>
        <a:bodyPr/>
        <a:lstStyle/>
        <a:p>
          <a:endParaRPr lang="en-US"/>
        </a:p>
      </dgm:t>
    </dgm:pt>
    <dgm:pt modelId="{B579D960-B8D9-4D90-9047-7BB352F5568A}" type="sibTrans" cxnId="{356043B9-324E-4D9B-88CA-15DB07EFAB79}">
      <dgm:prSet/>
      <dgm:spPr/>
      <dgm:t>
        <a:bodyPr/>
        <a:lstStyle/>
        <a:p>
          <a:endParaRPr lang="en-US"/>
        </a:p>
      </dgm:t>
    </dgm:pt>
    <dgm:pt modelId="{37C1BDD2-C3DE-4477-91AD-530AB747911A}">
      <dgm:prSet custT="1"/>
      <dgm:spPr/>
      <dgm:t>
        <a:bodyPr/>
        <a:lstStyle/>
        <a:p>
          <a:r>
            <a:rPr lang="en-US" sz="1100" dirty="0"/>
            <a:t>Executive committee may recommend a stipulation if probable cause is found</a:t>
          </a:r>
        </a:p>
      </dgm:t>
    </dgm:pt>
    <dgm:pt modelId="{970D4102-F4C0-495A-9177-2F8237FBCFE0}" type="parTrans" cxnId="{E9631BA0-2B2F-4C73-ADB7-64F83AEA7BFE}">
      <dgm:prSet/>
      <dgm:spPr/>
      <dgm:t>
        <a:bodyPr/>
        <a:lstStyle/>
        <a:p>
          <a:endParaRPr lang="en-US"/>
        </a:p>
      </dgm:t>
    </dgm:pt>
    <dgm:pt modelId="{BD563499-002B-43C0-AE72-C377AA34B483}" type="sibTrans" cxnId="{E9631BA0-2B2F-4C73-ADB7-64F83AEA7BFE}">
      <dgm:prSet/>
      <dgm:spPr/>
      <dgm:t>
        <a:bodyPr/>
        <a:lstStyle/>
        <a:p>
          <a:endParaRPr lang="en-US"/>
        </a:p>
      </dgm:t>
    </dgm:pt>
    <dgm:pt modelId="{43008C0F-847C-4937-ABD7-626D684CB022}">
      <dgm:prSet phldrT="[Text]" custT="1"/>
      <dgm:spPr/>
      <dgm:t>
        <a:bodyPr/>
        <a:lstStyle/>
        <a:p>
          <a:r>
            <a:rPr lang="en-US" sz="1100" dirty="0"/>
            <a:t>Determine whether there is probable cause at one of the next two regularly scheduled PSC meetings</a:t>
          </a:r>
        </a:p>
      </dgm:t>
    </dgm:pt>
    <dgm:pt modelId="{17448240-A4EE-4ADF-9CC1-8F6326085A74}" type="sibTrans" cxnId="{2F6B005D-D0AB-4E4B-8130-BACCD516EF8B}">
      <dgm:prSet/>
      <dgm:spPr/>
      <dgm:t>
        <a:bodyPr/>
        <a:lstStyle/>
        <a:p>
          <a:endParaRPr lang="en-US"/>
        </a:p>
      </dgm:t>
    </dgm:pt>
    <dgm:pt modelId="{DB61E12A-C090-40FC-9E4C-C89CBB11544C}" type="parTrans" cxnId="{2F6B005D-D0AB-4E4B-8130-BACCD516EF8B}">
      <dgm:prSet/>
      <dgm:spPr/>
      <dgm:t>
        <a:bodyPr/>
        <a:lstStyle/>
        <a:p>
          <a:endParaRPr lang="en-US"/>
        </a:p>
      </dgm:t>
    </dgm:pt>
    <dgm:pt modelId="{304A068D-4529-45CC-9E44-00875AA8CF90}">
      <dgm:prSet custT="1"/>
      <dgm:spPr/>
      <dgm:t>
        <a:bodyPr/>
        <a:lstStyle/>
        <a:p>
          <a:r>
            <a:rPr lang="en-US" sz="1100" dirty="0"/>
            <a:t>Within 21 days of the conclusion of the hearing, the hearing panel will issue </a:t>
          </a:r>
          <a:r>
            <a:rPr lang="en-US" sz="1100"/>
            <a:t>a written decision</a:t>
          </a:r>
          <a:endParaRPr lang="en-US" sz="1100" dirty="0"/>
        </a:p>
      </dgm:t>
    </dgm:pt>
    <dgm:pt modelId="{4EE0CA32-06A0-4097-A33D-D8C61F30EC88}" type="parTrans" cxnId="{4AD4AEB0-2A16-43DB-AB68-B9553E8F5322}">
      <dgm:prSet/>
      <dgm:spPr/>
      <dgm:t>
        <a:bodyPr/>
        <a:lstStyle/>
        <a:p>
          <a:endParaRPr lang="en-US"/>
        </a:p>
      </dgm:t>
    </dgm:pt>
    <dgm:pt modelId="{4FF49499-A458-4226-8155-C41B7208199C}" type="sibTrans" cxnId="{4AD4AEB0-2A16-43DB-AB68-B9553E8F5322}">
      <dgm:prSet/>
      <dgm:spPr/>
      <dgm:t>
        <a:bodyPr/>
        <a:lstStyle/>
        <a:p>
          <a:endParaRPr lang="en-US"/>
        </a:p>
      </dgm:t>
    </dgm:pt>
    <dgm:pt modelId="{68BC1F5E-0F06-4467-9CF5-3E8854F47672}">
      <dgm:prSet phldrT="[Text]" custT="1"/>
      <dgm:spPr/>
      <dgm:t>
        <a:bodyPr/>
        <a:lstStyle/>
        <a:p>
          <a:r>
            <a:rPr lang="en-US" sz="2400" dirty="0"/>
            <a:t>Administrative Complaint</a:t>
          </a:r>
        </a:p>
      </dgm:t>
    </dgm:pt>
    <dgm:pt modelId="{D06E0A1A-7F6A-44A4-AC21-E20A214F297B}" type="sibTrans" cxnId="{997333E5-6958-44CA-84B6-7E05E726F1F3}">
      <dgm:prSet/>
      <dgm:spPr/>
      <dgm:t>
        <a:bodyPr/>
        <a:lstStyle/>
        <a:p>
          <a:endParaRPr lang="en-US"/>
        </a:p>
      </dgm:t>
    </dgm:pt>
    <dgm:pt modelId="{6D17D139-1FA0-488B-AA73-16C1E6C1061A}" type="parTrans" cxnId="{997333E5-6958-44CA-84B6-7E05E726F1F3}">
      <dgm:prSet/>
      <dgm:spPr/>
      <dgm:t>
        <a:bodyPr/>
        <a:lstStyle/>
        <a:p>
          <a:endParaRPr lang="en-US"/>
        </a:p>
      </dgm:t>
    </dgm:pt>
    <dgm:pt modelId="{756DB45B-3767-43E9-AFE6-A52DC8349C8C}">
      <dgm:prSet phldrT="[Text]" custT="1"/>
      <dgm:spPr/>
      <dgm:t>
        <a:bodyPr/>
        <a:lstStyle/>
        <a:p>
          <a:r>
            <a:rPr lang="en-US" sz="1100" dirty="0"/>
            <a:t>An administrative complaint is filed within 30 days of the probable cause determination</a:t>
          </a:r>
        </a:p>
      </dgm:t>
    </dgm:pt>
    <dgm:pt modelId="{A6EB9EB3-0466-4A5F-89E1-97C230208DA7}" type="sibTrans" cxnId="{ECE0400C-541F-4F5B-A339-58CA49A914F7}">
      <dgm:prSet/>
      <dgm:spPr/>
      <dgm:t>
        <a:bodyPr/>
        <a:lstStyle/>
        <a:p>
          <a:endParaRPr lang="en-US"/>
        </a:p>
      </dgm:t>
    </dgm:pt>
    <dgm:pt modelId="{071993F3-52C5-4392-A9E0-DB523D9B1EAF}" type="parTrans" cxnId="{ECE0400C-541F-4F5B-A339-58CA49A914F7}">
      <dgm:prSet/>
      <dgm:spPr/>
      <dgm:t>
        <a:bodyPr/>
        <a:lstStyle/>
        <a:p>
          <a:endParaRPr lang="en-US"/>
        </a:p>
      </dgm:t>
    </dgm:pt>
    <dgm:pt modelId="{995D29D9-B6F1-402F-8AA6-5E579991A3CE}">
      <dgm:prSet phldrT="[Text]" custT="1"/>
      <dgm:spPr/>
      <dgm:t>
        <a:bodyPr/>
        <a:lstStyle/>
        <a:p>
          <a:r>
            <a:rPr lang="en-US" sz="1100" dirty="0"/>
            <a:t>Respondent may stipulate to discipline, which will be considered at the next PSC meeting, or</a:t>
          </a:r>
        </a:p>
      </dgm:t>
    </dgm:pt>
    <dgm:pt modelId="{E89B76BC-79EA-4F4C-8F20-12869DB343B7}" type="sibTrans" cxnId="{AA23EF01-E22D-479B-999D-5B1520698738}">
      <dgm:prSet/>
      <dgm:spPr/>
      <dgm:t>
        <a:bodyPr/>
        <a:lstStyle/>
        <a:p>
          <a:endParaRPr lang="en-US"/>
        </a:p>
      </dgm:t>
    </dgm:pt>
    <dgm:pt modelId="{AFEF4AD1-D704-45AC-AC6C-3EFB15F68E01}" type="parTrans" cxnId="{AA23EF01-E22D-479B-999D-5B1520698738}">
      <dgm:prSet/>
      <dgm:spPr/>
      <dgm:t>
        <a:bodyPr/>
        <a:lstStyle/>
        <a:p>
          <a:endParaRPr lang="en-US"/>
        </a:p>
      </dgm:t>
    </dgm:pt>
    <dgm:pt modelId="{0900E63D-0133-442A-AA32-E14B2D844161}">
      <dgm:prSet phldrT="[Text]" custT="1"/>
      <dgm:spPr/>
      <dgm:t>
        <a:bodyPr/>
        <a:lstStyle/>
        <a:p>
          <a:r>
            <a:rPr lang="en-US" sz="1100" dirty="0"/>
            <a:t>Respondent may request a hearing within 30 days</a:t>
          </a:r>
        </a:p>
      </dgm:t>
    </dgm:pt>
    <dgm:pt modelId="{FABD9B23-6539-4A85-9BD6-333D78F60081}" type="sibTrans" cxnId="{7F07143E-2BF0-40B3-BF68-DB4E60951DDC}">
      <dgm:prSet/>
      <dgm:spPr/>
      <dgm:t>
        <a:bodyPr/>
        <a:lstStyle/>
        <a:p>
          <a:endParaRPr lang="en-US"/>
        </a:p>
      </dgm:t>
    </dgm:pt>
    <dgm:pt modelId="{1E8E9E43-5FA4-4EE2-9565-0380A2A69CE9}" type="parTrans" cxnId="{7F07143E-2BF0-40B3-BF68-DB4E60951DDC}">
      <dgm:prSet/>
      <dgm:spPr/>
      <dgm:t>
        <a:bodyPr/>
        <a:lstStyle/>
        <a:p>
          <a:endParaRPr lang="en-US"/>
        </a:p>
      </dgm:t>
    </dgm:pt>
    <dgm:pt modelId="{DF4A1FE6-0020-4E86-9E30-FDBF45FFCB9F}">
      <dgm:prSet phldrT="[Text]" custT="1"/>
      <dgm:spPr/>
      <dgm:t>
        <a:bodyPr/>
        <a:lstStyle/>
        <a:p>
          <a:r>
            <a:rPr lang="en-US" sz="1100" dirty="0"/>
            <a:t>If respondent does not respond and is held in default, the full PSC decides the case and issues a final decision, usually at the next PSC meeting</a:t>
          </a:r>
        </a:p>
      </dgm:t>
    </dgm:pt>
    <dgm:pt modelId="{FA4D0DFD-9BEA-47F1-A6B4-5EB44DF68C03}" type="sibTrans" cxnId="{EF490C55-891B-4D38-AE4D-73FD79300E6A}">
      <dgm:prSet/>
      <dgm:spPr/>
      <dgm:t>
        <a:bodyPr/>
        <a:lstStyle/>
        <a:p>
          <a:endParaRPr lang="en-US"/>
        </a:p>
      </dgm:t>
    </dgm:pt>
    <dgm:pt modelId="{477189CF-6D31-4BF5-B6B3-995735480684}" type="parTrans" cxnId="{EF490C55-891B-4D38-AE4D-73FD79300E6A}">
      <dgm:prSet/>
      <dgm:spPr/>
      <dgm:t>
        <a:bodyPr/>
        <a:lstStyle/>
        <a:p>
          <a:endParaRPr lang="en-US"/>
        </a:p>
      </dgm:t>
    </dgm:pt>
    <dgm:pt modelId="{F5D8C51F-55D8-44E2-A277-DB175DB5329F}">
      <dgm:prSet custT="1"/>
      <dgm:spPr/>
      <dgm:t>
        <a:bodyPr/>
        <a:lstStyle/>
        <a:p>
          <a:r>
            <a:rPr lang="en-US" sz="1100" dirty="0"/>
            <a:t>The final decision is subject to judicial review</a:t>
          </a:r>
        </a:p>
      </dgm:t>
    </dgm:pt>
    <dgm:pt modelId="{A9BF923F-A6DB-441E-ACF2-482C47EF5537}" type="parTrans" cxnId="{DFD75A62-E7AA-4A04-9727-A106EB521FE1}">
      <dgm:prSet/>
      <dgm:spPr/>
      <dgm:t>
        <a:bodyPr/>
        <a:lstStyle/>
        <a:p>
          <a:endParaRPr lang="en-US"/>
        </a:p>
      </dgm:t>
    </dgm:pt>
    <dgm:pt modelId="{9DA7DE7B-3325-473F-BAE2-2890DD74EA37}" type="sibTrans" cxnId="{DFD75A62-E7AA-4A04-9727-A106EB521FE1}">
      <dgm:prSet/>
      <dgm:spPr/>
      <dgm:t>
        <a:bodyPr/>
        <a:lstStyle/>
        <a:p>
          <a:endParaRPr lang="en-US"/>
        </a:p>
      </dgm:t>
    </dgm:pt>
    <dgm:pt modelId="{6275440E-B14C-4064-9095-66EB57642375}" type="pres">
      <dgm:prSet presAssocID="{7E0458C9-FFB9-4AEF-A061-435A719F3BC7}" presName="Name0" presStyleCnt="0">
        <dgm:presLayoutVars>
          <dgm:dir/>
          <dgm:animLvl val="lvl"/>
          <dgm:resizeHandles val="exact"/>
        </dgm:presLayoutVars>
      </dgm:prSet>
      <dgm:spPr/>
    </dgm:pt>
    <dgm:pt modelId="{771DD406-3F9D-4942-AF55-524C16DC9FCC}" type="pres">
      <dgm:prSet presAssocID="{18289F4C-3425-4DB0-A6C3-7A2C3F3345F3}" presName="boxAndChildren" presStyleCnt="0"/>
      <dgm:spPr/>
    </dgm:pt>
    <dgm:pt modelId="{4B73A0E2-1C66-4CE7-88EC-D35209AA8EDA}" type="pres">
      <dgm:prSet presAssocID="{18289F4C-3425-4DB0-A6C3-7A2C3F3345F3}" presName="parentTextBox" presStyleLbl="node1" presStyleIdx="0" presStyleCnt="4"/>
      <dgm:spPr/>
    </dgm:pt>
    <dgm:pt modelId="{FD841BE5-ACCB-48AF-968B-E70559FD03C2}" type="pres">
      <dgm:prSet presAssocID="{18289F4C-3425-4DB0-A6C3-7A2C3F3345F3}" presName="entireBox" presStyleLbl="node1" presStyleIdx="0" presStyleCnt="4" custScaleY="113070"/>
      <dgm:spPr/>
    </dgm:pt>
    <dgm:pt modelId="{0BDB7006-4A85-4652-98D7-24CBB07EA211}" type="pres">
      <dgm:prSet presAssocID="{18289F4C-3425-4DB0-A6C3-7A2C3F3345F3}" presName="descendantBox" presStyleCnt="0"/>
      <dgm:spPr/>
    </dgm:pt>
    <dgm:pt modelId="{5565D0C3-E1FA-4796-88D2-28B82DB03E4E}" type="pres">
      <dgm:prSet presAssocID="{C0142B52-9A58-4BBB-B3DD-35CFB83CAC85}" presName="childTextBox" presStyleLbl="fgAccFollowNode1" presStyleIdx="0" presStyleCnt="13" custScaleY="143768">
        <dgm:presLayoutVars>
          <dgm:bulletEnabled val="1"/>
        </dgm:presLayoutVars>
      </dgm:prSet>
      <dgm:spPr/>
    </dgm:pt>
    <dgm:pt modelId="{81FAAB0D-793A-42A0-B22E-F4596A5A3D38}" type="pres">
      <dgm:prSet presAssocID="{304A068D-4529-45CC-9E44-00875AA8CF90}" presName="childTextBox" presStyleLbl="fgAccFollowNode1" presStyleIdx="1" presStyleCnt="13" custScaleY="145228">
        <dgm:presLayoutVars>
          <dgm:bulletEnabled val="1"/>
        </dgm:presLayoutVars>
      </dgm:prSet>
      <dgm:spPr/>
    </dgm:pt>
    <dgm:pt modelId="{F4A814A7-5CC7-473C-BA44-324FA38FE6C6}" type="pres">
      <dgm:prSet presAssocID="{F5D8C51F-55D8-44E2-A277-DB175DB5329F}" presName="childTextBox" presStyleLbl="fgAccFollowNode1" presStyleIdx="2" presStyleCnt="13" custScaleY="145958">
        <dgm:presLayoutVars>
          <dgm:bulletEnabled val="1"/>
        </dgm:presLayoutVars>
      </dgm:prSet>
      <dgm:spPr/>
    </dgm:pt>
    <dgm:pt modelId="{080FB307-434F-4CC1-8D6D-0BC99144F9BC}" type="pres">
      <dgm:prSet presAssocID="{D06E0A1A-7F6A-44A4-AC21-E20A214F297B}" presName="sp" presStyleCnt="0"/>
      <dgm:spPr/>
    </dgm:pt>
    <dgm:pt modelId="{80E9411F-E16F-46A3-A486-4CD2BBA8CE21}" type="pres">
      <dgm:prSet presAssocID="{68BC1F5E-0F06-4467-9CF5-3E8854F47672}" presName="arrowAndChildren" presStyleCnt="0"/>
      <dgm:spPr/>
    </dgm:pt>
    <dgm:pt modelId="{F00EECE5-60D0-45A4-9B69-0AD2D7B1F910}" type="pres">
      <dgm:prSet presAssocID="{68BC1F5E-0F06-4467-9CF5-3E8854F47672}" presName="parentTextArrow" presStyleLbl="node1" presStyleIdx="0" presStyleCnt="4"/>
      <dgm:spPr/>
    </dgm:pt>
    <dgm:pt modelId="{FD156335-E034-450C-9FCC-69152657E9EE}" type="pres">
      <dgm:prSet presAssocID="{68BC1F5E-0F06-4467-9CF5-3E8854F47672}" presName="arrow" presStyleLbl="node1" presStyleIdx="1" presStyleCnt="4" custScaleY="116525"/>
      <dgm:spPr/>
    </dgm:pt>
    <dgm:pt modelId="{3C51E73C-74BB-439B-AA6E-389ACA51127E}" type="pres">
      <dgm:prSet presAssocID="{68BC1F5E-0F06-4467-9CF5-3E8854F47672}" presName="descendantArrow" presStyleCnt="0"/>
      <dgm:spPr/>
    </dgm:pt>
    <dgm:pt modelId="{0DC1E201-2491-4203-AA9E-1E6547B2A238}" type="pres">
      <dgm:prSet presAssocID="{756DB45B-3767-43E9-AFE6-A52DC8349C8C}" presName="childTextArrow" presStyleLbl="fgAccFollowNode1" presStyleIdx="3" presStyleCnt="13" custScaleY="155028">
        <dgm:presLayoutVars>
          <dgm:bulletEnabled val="1"/>
        </dgm:presLayoutVars>
      </dgm:prSet>
      <dgm:spPr/>
    </dgm:pt>
    <dgm:pt modelId="{20259744-0BFC-4635-A77E-B6AE6F5150EC}" type="pres">
      <dgm:prSet presAssocID="{995D29D9-B6F1-402F-8AA6-5E579991A3CE}" presName="childTextArrow" presStyleLbl="fgAccFollowNode1" presStyleIdx="4" presStyleCnt="13" custScaleY="155028">
        <dgm:presLayoutVars>
          <dgm:bulletEnabled val="1"/>
        </dgm:presLayoutVars>
      </dgm:prSet>
      <dgm:spPr/>
    </dgm:pt>
    <dgm:pt modelId="{0D0F90E8-AC69-4DAF-9CA2-94A336C63EFA}" type="pres">
      <dgm:prSet presAssocID="{0900E63D-0133-442A-AA32-E14B2D844161}" presName="childTextArrow" presStyleLbl="fgAccFollowNode1" presStyleIdx="5" presStyleCnt="13" custScaleY="155028">
        <dgm:presLayoutVars>
          <dgm:bulletEnabled val="1"/>
        </dgm:presLayoutVars>
      </dgm:prSet>
      <dgm:spPr/>
    </dgm:pt>
    <dgm:pt modelId="{D1ECEDCF-D857-4131-8F4E-3F148B0EFE26}" type="pres">
      <dgm:prSet presAssocID="{DF4A1FE6-0020-4E86-9E30-FDBF45FFCB9F}" presName="childTextArrow" presStyleLbl="fgAccFollowNode1" presStyleIdx="6" presStyleCnt="13" custScaleY="155028">
        <dgm:presLayoutVars>
          <dgm:bulletEnabled val="1"/>
        </dgm:presLayoutVars>
      </dgm:prSet>
      <dgm:spPr/>
    </dgm:pt>
    <dgm:pt modelId="{00AC2A40-F632-484E-AAC9-87C0FEE4F90A}" type="pres">
      <dgm:prSet presAssocID="{2C4F240E-27AD-48E4-9EC7-12FA0146743C}" presName="sp" presStyleCnt="0"/>
      <dgm:spPr/>
    </dgm:pt>
    <dgm:pt modelId="{A26CE945-D58A-4608-B023-8BDA0BD247F3}" type="pres">
      <dgm:prSet presAssocID="{4EA2CFFF-D0B5-4190-848D-976241FE6F88}" presName="arrowAndChildren" presStyleCnt="0"/>
      <dgm:spPr/>
    </dgm:pt>
    <dgm:pt modelId="{6B441268-B82D-4826-A5E6-D84E391E8213}" type="pres">
      <dgm:prSet presAssocID="{4EA2CFFF-D0B5-4190-848D-976241FE6F88}" presName="parentTextArrow" presStyleLbl="node1" presStyleIdx="1" presStyleCnt="4"/>
      <dgm:spPr/>
    </dgm:pt>
    <dgm:pt modelId="{069E9A60-68C2-4B59-A20E-7BD8521345E8}" type="pres">
      <dgm:prSet presAssocID="{4EA2CFFF-D0B5-4190-848D-976241FE6F88}" presName="arrow" presStyleLbl="node1" presStyleIdx="2" presStyleCnt="4"/>
      <dgm:spPr/>
    </dgm:pt>
    <dgm:pt modelId="{2A787AD8-00BF-40A0-9837-3FAF61A2E9B5}" type="pres">
      <dgm:prSet presAssocID="{4EA2CFFF-D0B5-4190-848D-976241FE6F88}" presName="descendantArrow" presStyleCnt="0"/>
      <dgm:spPr/>
    </dgm:pt>
    <dgm:pt modelId="{C0FA86F1-B2A5-4E5E-9171-8CD3DEB6784A}" type="pres">
      <dgm:prSet presAssocID="{43008C0F-847C-4937-ABD7-626D684CB022}" presName="childTextArrow" presStyleLbl="fgAccFollowNode1" presStyleIdx="7" presStyleCnt="13">
        <dgm:presLayoutVars>
          <dgm:bulletEnabled val="1"/>
        </dgm:presLayoutVars>
      </dgm:prSet>
      <dgm:spPr/>
    </dgm:pt>
    <dgm:pt modelId="{81647DB0-B368-4CA3-B2EA-60035C8F7011}" type="pres">
      <dgm:prSet presAssocID="{AD73B243-83A6-4CD3-8880-4CC157DB00BF}" presName="childTextArrow" presStyleLbl="fgAccFollowNode1" presStyleIdx="8" presStyleCnt="13">
        <dgm:presLayoutVars>
          <dgm:bulletEnabled val="1"/>
        </dgm:presLayoutVars>
      </dgm:prSet>
      <dgm:spPr/>
    </dgm:pt>
    <dgm:pt modelId="{9BD502F7-F157-4BB4-8017-AF794861975C}" type="pres">
      <dgm:prSet presAssocID="{37C1BDD2-C3DE-4477-91AD-530AB747911A}" presName="childTextArrow" presStyleLbl="fgAccFollowNode1" presStyleIdx="9" presStyleCnt="13">
        <dgm:presLayoutVars>
          <dgm:bulletEnabled val="1"/>
        </dgm:presLayoutVars>
      </dgm:prSet>
      <dgm:spPr/>
    </dgm:pt>
    <dgm:pt modelId="{6EB4A1BF-AFDD-45D3-ADCA-2B824DE3029B}" type="pres">
      <dgm:prSet presAssocID="{3C07EA5B-B468-43C8-962D-5103725FCFAB}" presName="sp" presStyleCnt="0"/>
      <dgm:spPr/>
    </dgm:pt>
    <dgm:pt modelId="{CBF52991-C4D5-4979-84A8-104403EA6A1F}" type="pres">
      <dgm:prSet presAssocID="{6BB4826A-F5AD-4B5F-A525-702EE68B9CB7}" presName="arrowAndChildren" presStyleCnt="0"/>
      <dgm:spPr/>
    </dgm:pt>
    <dgm:pt modelId="{7B68A39D-A94E-4111-932C-7C9B5AC5BA64}" type="pres">
      <dgm:prSet presAssocID="{6BB4826A-F5AD-4B5F-A525-702EE68B9CB7}" presName="parentTextArrow" presStyleLbl="node1" presStyleIdx="2" presStyleCnt="4"/>
      <dgm:spPr/>
    </dgm:pt>
    <dgm:pt modelId="{57252570-65C0-4B3D-9A2F-4AFE5DC3C6BD}" type="pres">
      <dgm:prSet presAssocID="{6BB4826A-F5AD-4B5F-A525-702EE68B9CB7}" presName="arrow" presStyleLbl="node1" presStyleIdx="3" presStyleCnt="4"/>
      <dgm:spPr/>
    </dgm:pt>
    <dgm:pt modelId="{116AC36C-EECC-490D-84A2-71E53114D160}" type="pres">
      <dgm:prSet presAssocID="{6BB4826A-F5AD-4B5F-A525-702EE68B9CB7}" presName="descendantArrow" presStyleCnt="0"/>
      <dgm:spPr/>
    </dgm:pt>
    <dgm:pt modelId="{506C4FC5-D387-4680-89D9-192B850B7392}" type="pres">
      <dgm:prSet presAssocID="{D606C968-CB2B-444A-A623-48347053CC22}" presName="childTextArrow" presStyleLbl="fgAccFollowNode1" presStyleIdx="10" presStyleCnt="13">
        <dgm:presLayoutVars>
          <dgm:bulletEnabled val="1"/>
        </dgm:presLayoutVars>
      </dgm:prSet>
      <dgm:spPr/>
    </dgm:pt>
    <dgm:pt modelId="{94DEA957-D6D9-4F0B-9970-AC782978B30C}" type="pres">
      <dgm:prSet presAssocID="{EA0302F5-CB64-4A5F-85AD-B27C5BB8D820}" presName="childTextArrow" presStyleLbl="fgAccFollowNode1" presStyleIdx="11" presStyleCnt="13">
        <dgm:presLayoutVars>
          <dgm:bulletEnabled val="1"/>
        </dgm:presLayoutVars>
      </dgm:prSet>
      <dgm:spPr/>
    </dgm:pt>
    <dgm:pt modelId="{1DB45D1E-5977-4DF3-B5B1-13E7661E2B2A}" type="pres">
      <dgm:prSet presAssocID="{00C8B2B1-3156-43E9-BB08-48869BDD3E3B}" presName="childTextArrow" presStyleLbl="fgAccFollowNode1" presStyleIdx="12" presStyleCnt="13">
        <dgm:presLayoutVars>
          <dgm:bulletEnabled val="1"/>
        </dgm:presLayoutVars>
      </dgm:prSet>
      <dgm:spPr/>
    </dgm:pt>
  </dgm:ptLst>
  <dgm:cxnLst>
    <dgm:cxn modelId="{AA23EF01-E22D-479B-999D-5B1520698738}" srcId="{68BC1F5E-0F06-4467-9CF5-3E8854F47672}" destId="{995D29D9-B6F1-402F-8AA6-5E579991A3CE}" srcOrd="1" destOrd="0" parTransId="{AFEF4AD1-D704-45AC-AC6C-3EFB15F68E01}" sibTransId="{E89B76BC-79EA-4F4C-8F20-12869DB343B7}"/>
    <dgm:cxn modelId="{3C762002-2B84-45B4-B9B4-7C20E3024282}" type="presOf" srcId="{43008C0F-847C-4937-ABD7-626D684CB022}" destId="{C0FA86F1-B2A5-4E5E-9171-8CD3DEB6784A}" srcOrd="0" destOrd="0" presId="urn:microsoft.com/office/officeart/2005/8/layout/process4"/>
    <dgm:cxn modelId="{EA1D5502-96D9-4844-B89E-D9A5659A712D}" type="presOf" srcId="{00C8B2B1-3156-43E9-BB08-48869BDD3E3B}" destId="{1DB45D1E-5977-4DF3-B5B1-13E7661E2B2A}" srcOrd="0" destOrd="0" presId="urn:microsoft.com/office/officeart/2005/8/layout/process4"/>
    <dgm:cxn modelId="{C960A903-E872-4F2A-92BC-267B4F79B42C}" srcId="{6BB4826A-F5AD-4B5F-A525-702EE68B9CB7}" destId="{EA0302F5-CB64-4A5F-85AD-B27C5BB8D820}" srcOrd="1" destOrd="0" parTransId="{525ADC4A-1CB7-44CE-B24B-1DC35D9DB0B1}" sibTransId="{C5539B5F-2C54-4F01-9585-33803DF93D68}"/>
    <dgm:cxn modelId="{ECE0400C-541F-4F5B-A339-58CA49A914F7}" srcId="{68BC1F5E-0F06-4467-9CF5-3E8854F47672}" destId="{756DB45B-3767-43E9-AFE6-A52DC8349C8C}" srcOrd="0" destOrd="0" parTransId="{071993F3-52C5-4392-A9E0-DB523D9B1EAF}" sibTransId="{A6EB9EB3-0466-4A5F-89E1-97C230208DA7}"/>
    <dgm:cxn modelId="{A432FF12-D6F1-40D3-9429-3AEAF8FAD24E}" type="presOf" srcId="{F5D8C51F-55D8-44E2-A277-DB175DB5329F}" destId="{F4A814A7-5CC7-473C-BA44-324FA38FE6C6}" srcOrd="0" destOrd="0" presId="urn:microsoft.com/office/officeart/2005/8/layout/process4"/>
    <dgm:cxn modelId="{B3598716-6B23-4CC4-B049-73B8B8DE68FD}" type="presOf" srcId="{18289F4C-3425-4DB0-A6C3-7A2C3F3345F3}" destId="{4B73A0E2-1C66-4CE7-88EC-D35209AA8EDA}" srcOrd="0" destOrd="0" presId="urn:microsoft.com/office/officeart/2005/8/layout/process4"/>
    <dgm:cxn modelId="{C99C3021-51BA-4057-B570-9197AF0145EE}" type="presOf" srcId="{68BC1F5E-0F06-4467-9CF5-3E8854F47672}" destId="{F00EECE5-60D0-45A4-9B69-0AD2D7B1F910}" srcOrd="0" destOrd="0" presId="urn:microsoft.com/office/officeart/2005/8/layout/process4"/>
    <dgm:cxn modelId="{86F68C27-C36B-466A-907F-FE0B79F3F828}" type="presOf" srcId="{6BB4826A-F5AD-4B5F-A525-702EE68B9CB7}" destId="{57252570-65C0-4B3D-9A2F-4AFE5DC3C6BD}" srcOrd="1" destOrd="0" presId="urn:microsoft.com/office/officeart/2005/8/layout/process4"/>
    <dgm:cxn modelId="{2E992132-C52B-49EA-82FA-6F6C2C9B4AC2}" srcId="{6BB4826A-F5AD-4B5F-A525-702EE68B9CB7}" destId="{D606C968-CB2B-444A-A623-48347053CC22}" srcOrd="0" destOrd="0" parTransId="{F6FD01CD-03E7-4F93-97EB-AF1AEA332BE4}" sibTransId="{D1CB481C-5F2A-48B4-8A5F-E439BB9833FC}"/>
    <dgm:cxn modelId="{54869F34-9783-407E-932E-F5586C1B3CA7}" type="presOf" srcId="{18289F4C-3425-4DB0-A6C3-7A2C3F3345F3}" destId="{FD841BE5-ACCB-48AF-968B-E70559FD03C2}" srcOrd="1" destOrd="0" presId="urn:microsoft.com/office/officeart/2005/8/layout/process4"/>
    <dgm:cxn modelId="{2EC43938-E4F0-4E0A-97FB-8BC00577CDA2}" srcId="{7E0458C9-FFB9-4AEF-A061-435A719F3BC7}" destId="{18289F4C-3425-4DB0-A6C3-7A2C3F3345F3}" srcOrd="3" destOrd="0" parTransId="{E10B38ED-1A10-4864-9CB1-1F60F99693E9}" sibTransId="{8A60A52C-967A-4965-A317-807B1E3DF4F3}"/>
    <dgm:cxn modelId="{7F07143E-2BF0-40B3-BF68-DB4E60951DDC}" srcId="{68BC1F5E-0F06-4467-9CF5-3E8854F47672}" destId="{0900E63D-0133-442A-AA32-E14B2D844161}" srcOrd="2" destOrd="0" parTransId="{1E8E9E43-5FA4-4EE2-9565-0380A2A69CE9}" sibTransId="{FABD9B23-6539-4A85-9BD6-333D78F60081}"/>
    <dgm:cxn modelId="{2F6B005D-D0AB-4E4B-8130-BACCD516EF8B}" srcId="{4EA2CFFF-D0B5-4190-848D-976241FE6F88}" destId="{43008C0F-847C-4937-ABD7-626D684CB022}" srcOrd="0" destOrd="0" parTransId="{DB61E12A-C090-40FC-9E4C-C89CBB11544C}" sibTransId="{17448240-A4EE-4ADF-9CC1-8F6326085A74}"/>
    <dgm:cxn modelId="{DFD75A62-E7AA-4A04-9727-A106EB521FE1}" srcId="{18289F4C-3425-4DB0-A6C3-7A2C3F3345F3}" destId="{F5D8C51F-55D8-44E2-A277-DB175DB5329F}" srcOrd="2" destOrd="0" parTransId="{A9BF923F-A6DB-441E-ACF2-482C47EF5537}" sibTransId="{9DA7DE7B-3325-473F-BAE2-2890DD74EA37}"/>
    <dgm:cxn modelId="{9E37FA64-9645-46DD-AC5C-4F8A6E63CC86}" type="presOf" srcId="{AD73B243-83A6-4CD3-8880-4CC157DB00BF}" destId="{81647DB0-B368-4CA3-B2EA-60035C8F7011}" srcOrd="0" destOrd="0" presId="urn:microsoft.com/office/officeart/2005/8/layout/process4"/>
    <dgm:cxn modelId="{555D284A-2C49-44CF-B166-1512563F0580}" type="presOf" srcId="{7E0458C9-FFB9-4AEF-A061-435A719F3BC7}" destId="{6275440E-B14C-4064-9095-66EB57642375}" srcOrd="0" destOrd="0" presId="urn:microsoft.com/office/officeart/2005/8/layout/process4"/>
    <dgm:cxn modelId="{7D51346A-2EB5-49B9-85D4-85ACE763E1BD}" type="presOf" srcId="{304A068D-4529-45CC-9E44-00875AA8CF90}" destId="{81FAAB0D-793A-42A0-B22E-F4596A5A3D38}" srcOrd="0" destOrd="0" presId="urn:microsoft.com/office/officeart/2005/8/layout/process4"/>
    <dgm:cxn modelId="{43A92C6C-A1C9-427E-975C-13DE6E7E6804}" type="presOf" srcId="{37C1BDD2-C3DE-4477-91AD-530AB747911A}" destId="{9BD502F7-F157-4BB4-8017-AF794861975C}" srcOrd="0" destOrd="0" presId="urn:microsoft.com/office/officeart/2005/8/layout/process4"/>
    <dgm:cxn modelId="{E95A136E-E519-41DB-83B7-4E93A7314F7B}" srcId="{6BB4826A-F5AD-4B5F-A525-702EE68B9CB7}" destId="{00C8B2B1-3156-43E9-BB08-48869BDD3E3B}" srcOrd="2" destOrd="0" parTransId="{316CCC17-55CE-4246-ADB1-15FC546AF110}" sibTransId="{D2C85B84-4719-4B12-A224-2288FC8D2372}"/>
    <dgm:cxn modelId="{AB5BF04E-3CD1-4601-AB51-D013E3860F1C}" type="presOf" srcId="{995D29D9-B6F1-402F-8AA6-5E579991A3CE}" destId="{20259744-0BFC-4635-A77E-B6AE6F5150EC}" srcOrd="0" destOrd="0" presId="urn:microsoft.com/office/officeart/2005/8/layout/process4"/>
    <dgm:cxn modelId="{FEE8C554-ECF6-467B-A4AD-6CB7F516A93E}" type="presOf" srcId="{0900E63D-0133-442A-AA32-E14B2D844161}" destId="{0D0F90E8-AC69-4DAF-9CA2-94A336C63EFA}" srcOrd="0" destOrd="0" presId="urn:microsoft.com/office/officeart/2005/8/layout/process4"/>
    <dgm:cxn modelId="{EF490C55-891B-4D38-AE4D-73FD79300E6A}" srcId="{68BC1F5E-0F06-4467-9CF5-3E8854F47672}" destId="{DF4A1FE6-0020-4E86-9E30-FDBF45FFCB9F}" srcOrd="3" destOrd="0" parTransId="{477189CF-6D31-4BF5-B6B3-995735480684}" sibTransId="{FA4D0DFD-9BEA-47F1-A6B4-5EB44DF68C03}"/>
    <dgm:cxn modelId="{02026F55-14D6-46DE-891A-C1D0A7E0F736}" type="presOf" srcId="{6BB4826A-F5AD-4B5F-A525-702EE68B9CB7}" destId="{7B68A39D-A94E-4111-932C-7C9B5AC5BA64}" srcOrd="0" destOrd="0" presId="urn:microsoft.com/office/officeart/2005/8/layout/process4"/>
    <dgm:cxn modelId="{C91E7582-0ABD-4A9B-9FD1-701EE2584466}" type="presOf" srcId="{C0142B52-9A58-4BBB-B3DD-35CFB83CAC85}" destId="{5565D0C3-E1FA-4796-88D2-28B82DB03E4E}" srcOrd="0" destOrd="0" presId="urn:microsoft.com/office/officeart/2005/8/layout/process4"/>
    <dgm:cxn modelId="{FC8E1F97-BE39-434E-A6C0-D5E5490F01E8}" srcId="{4EA2CFFF-D0B5-4190-848D-976241FE6F88}" destId="{AD73B243-83A6-4CD3-8880-4CC157DB00BF}" srcOrd="1" destOrd="0" parTransId="{BBFA64FD-1B9E-4C58-8494-30707FD4B355}" sibTransId="{66E6D068-F6F2-4A9E-8854-0451B50D97B4}"/>
    <dgm:cxn modelId="{E9631BA0-2B2F-4C73-ADB7-64F83AEA7BFE}" srcId="{4EA2CFFF-D0B5-4190-848D-976241FE6F88}" destId="{37C1BDD2-C3DE-4477-91AD-530AB747911A}" srcOrd="2" destOrd="0" parTransId="{970D4102-F4C0-495A-9177-2F8237FBCFE0}" sibTransId="{BD563499-002B-43C0-AE72-C377AA34B483}"/>
    <dgm:cxn modelId="{DFC135A7-9485-4481-A1DF-2AF837CE194F}" type="presOf" srcId="{D606C968-CB2B-444A-A623-48347053CC22}" destId="{506C4FC5-D387-4680-89D9-192B850B7392}" srcOrd="0" destOrd="0" presId="urn:microsoft.com/office/officeart/2005/8/layout/process4"/>
    <dgm:cxn modelId="{4AD4AEB0-2A16-43DB-AB68-B9553E8F5322}" srcId="{18289F4C-3425-4DB0-A6C3-7A2C3F3345F3}" destId="{304A068D-4529-45CC-9E44-00875AA8CF90}" srcOrd="1" destOrd="0" parTransId="{4EE0CA32-06A0-4097-A33D-D8C61F30EC88}" sibTransId="{4FF49499-A458-4226-8155-C41B7208199C}"/>
    <dgm:cxn modelId="{356043B9-324E-4D9B-88CA-15DB07EFAB79}" srcId="{18289F4C-3425-4DB0-A6C3-7A2C3F3345F3}" destId="{C0142B52-9A58-4BBB-B3DD-35CFB83CAC85}" srcOrd="0" destOrd="0" parTransId="{CF0EE8E4-F953-4507-A2EE-F7274303E265}" sibTransId="{B579D960-B8D9-4D90-9047-7BB352F5568A}"/>
    <dgm:cxn modelId="{C04EE4CE-C497-4451-90E4-D54E4A614954}" type="presOf" srcId="{4EA2CFFF-D0B5-4190-848D-976241FE6F88}" destId="{6B441268-B82D-4826-A5E6-D84E391E8213}" srcOrd="0" destOrd="0" presId="urn:microsoft.com/office/officeart/2005/8/layout/process4"/>
    <dgm:cxn modelId="{EEF5D5D1-76BD-42E8-BEB7-3F5BEBB269E9}" type="presOf" srcId="{DF4A1FE6-0020-4E86-9E30-FDBF45FFCB9F}" destId="{D1ECEDCF-D857-4131-8F4E-3F148B0EFE26}" srcOrd="0" destOrd="0" presId="urn:microsoft.com/office/officeart/2005/8/layout/process4"/>
    <dgm:cxn modelId="{77C918D6-B6D6-4EA8-8A54-50E0C66055A3}" srcId="{7E0458C9-FFB9-4AEF-A061-435A719F3BC7}" destId="{4EA2CFFF-D0B5-4190-848D-976241FE6F88}" srcOrd="1" destOrd="0" parTransId="{9BB89405-4470-4CEE-80B4-4D4CF82D33CD}" sibTransId="{2C4F240E-27AD-48E4-9EC7-12FA0146743C}"/>
    <dgm:cxn modelId="{8AA436DB-CF2A-4B58-B099-2EA921F999F1}" type="presOf" srcId="{4EA2CFFF-D0B5-4190-848D-976241FE6F88}" destId="{069E9A60-68C2-4B59-A20E-7BD8521345E8}" srcOrd="1" destOrd="0" presId="urn:microsoft.com/office/officeart/2005/8/layout/process4"/>
    <dgm:cxn modelId="{033EC0E0-596C-4F03-8F00-1871D7D56E5A}" type="presOf" srcId="{EA0302F5-CB64-4A5F-85AD-B27C5BB8D820}" destId="{94DEA957-D6D9-4F0B-9970-AC782978B30C}" srcOrd="0" destOrd="0" presId="urn:microsoft.com/office/officeart/2005/8/layout/process4"/>
    <dgm:cxn modelId="{997333E5-6958-44CA-84B6-7E05E726F1F3}" srcId="{7E0458C9-FFB9-4AEF-A061-435A719F3BC7}" destId="{68BC1F5E-0F06-4467-9CF5-3E8854F47672}" srcOrd="2" destOrd="0" parTransId="{6D17D139-1FA0-488B-AA73-16C1E6C1061A}" sibTransId="{D06E0A1A-7F6A-44A4-AC21-E20A214F297B}"/>
    <dgm:cxn modelId="{44A32EE7-0FDF-47EF-9256-E643A2948A8B}" type="presOf" srcId="{68BC1F5E-0F06-4467-9CF5-3E8854F47672}" destId="{FD156335-E034-450C-9FCC-69152657E9EE}" srcOrd="1" destOrd="0" presId="urn:microsoft.com/office/officeart/2005/8/layout/process4"/>
    <dgm:cxn modelId="{B42849EE-8015-4585-9272-357E5BD8267C}" type="presOf" srcId="{756DB45B-3767-43E9-AFE6-A52DC8349C8C}" destId="{0DC1E201-2491-4203-AA9E-1E6547B2A238}" srcOrd="0" destOrd="0" presId="urn:microsoft.com/office/officeart/2005/8/layout/process4"/>
    <dgm:cxn modelId="{5803EDF4-50D2-43C2-A14A-44F6EC3E8D62}" srcId="{7E0458C9-FFB9-4AEF-A061-435A719F3BC7}" destId="{6BB4826A-F5AD-4B5F-A525-702EE68B9CB7}" srcOrd="0" destOrd="0" parTransId="{25A71C0C-7956-48CC-9FF9-E78C94CFDF45}" sibTransId="{3C07EA5B-B468-43C8-962D-5103725FCFAB}"/>
    <dgm:cxn modelId="{FF219B58-8E7A-4CB0-8234-7FFECEA84B8A}" type="presParOf" srcId="{6275440E-B14C-4064-9095-66EB57642375}" destId="{771DD406-3F9D-4942-AF55-524C16DC9FCC}" srcOrd="0" destOrd="0" presId="urn:microsoft.com/office/officeart/2005/8/layout/process4"/>
    <dgm:cxn modelId="{BB39AE6B-963A-468F-A908-198542A765F5}" type="presParOf" srcId="{771DD406-3F9D-4942-AF55-524C16DC9FCC}" destId="{4B73A0E2-1C66-4CE7-88EC-D35209AA8EDA}" srcOrd="0" destOrd="0" presId="urn:microsoft.com/office/officeart/2005/8/layout/process4"/>
    <dgm:cxn modelId="{6C17E4DF-8524-4DD1-BDC3-A0A8E6DBDB9E}" type="presParOf" srcId="{771DD406-3F9D-4942-AF55-524C16DC9FCC}" destId="{FD841BE5-ACCB-48AF-968B-E70559FD03C2}" srcOrd="1" destOrd="0" presId="urn:microsoft.com/office/officeart/2005/8/layout/process4"/>
    <dgm:cxn modelId="{7EB0E90A-3402-4FB0-B103-17C7B160DD75}" type="presParOf" srcId="{771DD406-3F9D-4942-AF55-524C16DC9FCC}" destId="{0BDB7006-4A85-4652-98D7-24CBB07EA211}" srcOrd="2" destOrd="0" presId="urn:microsoft.com/office/officeart/2005/8/layout/process4"/>
    <dgm:cxn modelId="{B77D7428-2DE8-4F83-9DA4-44C4370779A4}" type="presParOf" srcId="{0BDB7006-4A85-4652-98D7-24CBB07EA211}" destId="{5565D0C3-E1FA-4796-88D2-28B82DB03E4E}" srcOrd="0" destOrd="0" presId="urn:microsoft.com/office/officeart/2005/8/layout/process4"/>
    <dgm:cxn modelId="{408F3DDA-A715-46EE-87C5-57F311355D7C}" type="presParOf" srcId="{0BDB7006-4A85-4652-98D7-24CBB07EA211}" destId="{81FAAB0D-793A-42A0-B22E-F4596A5A3D38}" srcOrd="1" destOrd="0" presId="urn:microsoft.com/office/officeart/2005/8/layout/process4"/>
    <dgm:cxn modelId="{E80DAA67-F821-47EB-B758-B69317FE10B2}" type="presParOf" srcId="{0BDB7006-4A85-4652-98D7-24CBB07EA211}" destId="{F4A814A7-5CC7-473C-BA44-324FA38FE6C6}" srcOrd="2" destOrd="0" presId="urn:microsoft.com/office/officeart/2005/8/layout/process4"/>
    <dgm:cxn modelId="{DD369BAB-BCA2-40E5-BD96-725F6C493AFB}" type="presParOf" srcId="{6275440E-B14C-4064-9095-66EB57642375}" destId="{080FB307-434F-4CC1-8D6D-0BC99144F9BC}" srcOrd="1" destOrd="0" presId="urn:microsoft.com/office/officeart/2005/8/layout/process4"/>
    <dgm:cxn modelId="{71783925-474F-4CBB-B659-674DB2FB5A0F}" type="presParOf" srcId="{6275440E-B14C-4064-9095-66EB57642375}" destId="{80E9411F-E16F-46A3-A486-4CD2BBA8CE21}" srcOrd="2" destOrd="0" presId="urn:microsoft.com/office/officeart/2005/8/layout/process4"/>
    <dgm:cxn modelId="{22A5C2E7-EAD4-4863-8DC2-EF94147061E5}" type="presParOf" srcId="{80E9411F-E16F-46A3-A486-4CD2BBA8CE21}" destId="{F00EECE5-60D0-45A4-9B69-0AD2D7B1F910}" srcOrd="0" destOrd="0" presId="urn:microsoft.com/office/officeart/2005/8/layout/process4"/>
    <dgm:cxn modelId="{21E05CA8-FC9E-448B-8467-0F53C8E7F423}" type="presParOf" srcId="{80E9411F-E16F-46A3-A486-4CD2BBA8CE21}" destId="{FD156335-E034-450C-9FCC-69152657E9EE}" srcOrd="1" destOrd="0" presId="urn:microsoft.com/office/officeart/2005/8/layout/process4"/>
    <dgm:cxn modelId="{6E531BD7-1940-428A-AFEC-967B1FBCF49E}" type="presParOf" srcId="{80E9411F-E16F-46A3-A486-4CD2BBA8CE21}" destId="{3C51E73C-74BB-439B-AA6E-389ACA51127E}" srcOrd="2" destOrd="0" presId="urn:microsoft.com/office/officeart/2005/8/layout/process4"/>
    <dgm:cxn modelId="{AFE0A3BE-8AD1-49A0-9515-ADD7BBFB97C5}" type="presParOf" srcId="{3C51E73C-74BB-439B-AA6E-389ACA51127E}" destId="{0DC1E201-2491-4203-AA9E-1E6547B2A238}" srcOrd="0" destOrd="0" presId="urn:microsoft.com/office/officeart/2005/8/layout/process4"/>
    <dgm:cxn modelId="{0B71E555-87E5-4FCA-BA57-05C699087D06}" type="presParOf" srcId="{3C51E73C-74BB-439B-AA6E-389ACA51127E}" destId="{20259744-0BFC-4635-A77E-B6AE6F5150EC}" srcOrd="1" destOrd="0" presId="urn:microsoft.com/office/officeart/2005/8/layout/process4"/>
    <dgm:cxn modelId="{78C9537E-CD49-4A99-83C8-B9AABFBA42D1}" type="presParOf" srcId="{3C51E73C-74BB-439B-AA6E-389ACA51127E}" destId="{0D0F90E8-AC69-4DAF-9CA2-94A336C63EFA}" srcOrd="2" destOrd="0" presId="urn:microsoft.com/office/officeart/2005/8/layout/process4"/>
    <dgm:cxn modelId="{11DF249E-A37E-4D09-9B76-27FD69EAA47C}" type="presParOf" srcId="{3C51E73C-74BB-439B-AA6E-389ACA51127E}" destId="{D1ECEDCF-D857-4131-8F4E-3F148B0EFE26}" srcOrd="3" destOrd="0" presId="urn:microsoft.com/office/officeart/2005/8/layout/process4"/>
    <dgm:cxn modelId="{3186B508-B403-42FB-A639-EB17BD0C096C}" type="presParOf" srcId="{6275440E-B14C-4064-9095-66EB57642375}" destId="{00AC2A40-F632-484E-AAC9-87C0FEE4F90A}" srcOrd="3" destOrd="0" presId="urn:microsoft.com/office/officeart/2005/8/layout/process4"/>
    <dgm:cxn modelId="{E281847C-2EA7-42B4-A537-3472E028C7C9}" type="presParOf" srcId="{6275440E-B14C-4064-9095-66EB57642375}" destId="{A26CE945-D58A-4608-B023-8BDA0BD247F3}" srcOrd="4" destOrd="0" presId="urn:microsoft.com/office/officeart/2005/8/layout/process4"/>
    <dgm:cxn modelId="{CFFEC8DA-7F1E-474E-9488-414BFC04481B}" type="presParOf" srcId="{A26CE945-D58A-4608-B023-8BDA0BD247F3}" destId="{6B441268-B82D-4826-A5E6-D84E391E8213}" srcOrd="0" destOrd="0" presId="urn:microsoft.com/office/officeart/2005/8/layout/process4"/>
    <dgm:cxn modelId="{2D649E4D-C921-40DF-878C-6F02541D1BA1}" type="presParOf" srcId="{A26CE945-D58A-4608-B023-8BDA0BD247F3}" destId="{069E9A60-68C2-4B59-A20E-7BD8521345E8}" srcOrd="1" destOrd="0" presId="urn:microsoft.com/office/officeart/2005/8/layout/process4"/>
    <dgm:cxn modelId="{4D940A3A-8443-4698-AEA7-4BFC0910BED5}" type="presParOf" srcId="{A26CE945-D58A-4608-B023-8BDA0BD247F3}" destId="{2A787AD8-00BF-40A0-9837-3FAF61A2E9B5}" srcOrd="2" destOrd="0" presId="urn:microsoft.com/office/officeart/2005/8/layout/process4"/>
    <dgm:cxn modelId="{A743CBE1-D3CD-4C64-9B8A-EA45270086F3}" type="presParOf" srcId="{2A787AD8-00BF-40A0-9837-3FAF61A2E9B5}" destId="{C0FA86F1-B2A5-4E5E-9171-8CD3DEB6784A}" srcOrd="0" destOrd="0" presId="urn:microsoft.com/office/officeart/2005/8/layout/process4"/>
    <dgm:cxn modelId="{6602F2A6-1F83-4638-85E1-089456846E9F}" type="presParOf" srcId="{2A787AD8-00BF-40A0-9837-3FAF61A2E9B5}" destId="{81647DB0-B368-4CA3-B2EA-60035C8F7011}" srcOrd="1" destOrd="0" presId="urn:microsoft.com/office/officeart/2005/8/layout/process4"/>
    <dgm:cxn modelId="{B41389B6-48D2-4E66-AE4F-96244D36E3BB}" type="presParOf" srcId="{2A787AD8-00BF-40A0-9837-3FAF61A2E9B5}" destId="{9BD502F7-F157-4BB4-8017-AF794861975C}" srcOrd="2" destOrd="0" presId="urn:microsoft.com/office/officeart/2005/8/layout/process4"/>
    <dgm:cxn modelId="{681DC811-9D9D-45AD-A456-3A071BDCCC10}" type="presParOf" srcId="{6275440E-B14C-4064-9095-66EB57642375}" destId="{6EB4A1BF-AFDD-45D3-ADCA-2B824DE3029B}" srcOrd="5" destOrd="0" presId="urn:microsoft.com/office/officeart/2005/8/layout/process4"/>
    <dgm:cxn modelId="{83D2263D-F94B-4104-A6F9-E0A2256E18B6}" type="presParOf" srcId="{6275440E-B14C-4064-9095-66EB57642375}" destId="{CBF52991-C4D5-4979-84A8-104403EA6A1F}" srcOrd="6" destOrd="0" presId="urn:microsoft.com/office/officeart/2005/8/layout/process4"/>
    <dgm:cxn modelId="{70820D27-7B03-45EE-AE16-4030ACB99CAB}" type="presParOf" srcId="{CBF52991-C4D5-4979-84A8-104403EA6A1F}" destId="{7B68A39D-A94E-4111-932C-7C9B5AC5BA64}" srcOrd="0" destOrd="0" presId="urn:microsoft.com/office/officeart/2005/8/layout/process4"/>
    <dgm:cxn modelId="{7F7067D7-13AC-4046-ACCC-0DC0F5436571}" type="presParOf" srcId="{CBF52991-C4D5-4979-84A8-104403EA6A1F}" destId="{57252570-65C0-4B3D-9A2F-4AFE5DC3C6BD}" srcOrd="1" destOrd="0" presId="urn:microsoft.com/office/officeart/2005/8/layout/process4"/>
    <dgm:cxn modelId="{C4D964DC-7CFE-4184-AF23-88369ED67F8B}" type="presParOf" srcId="{CBF52991-C4D5-4979-84A8-104403EA6A1F}" destId="{116AC36C-EECC-490D-84A2-71E53114D160}" srcOrd="2" destOrd="0" presId="urn:microsoft.com/office/officeart/2005/8/layout/process4"/>
    <dgm:cxn modelId="{AEFFCEA9-3465-4E6D-B174-13560667C685}" type="presParOf" srcId="{116AC36C-EECC-490D-84A2-71E53114D160}" destId="{506C4FC5-D387-4680-89D9-192B850B7392}" srcOrd="0" destOrd="0" presId="urn:microsoft.com/office/officeart/2005/8/layout/process4"/>
    <dgm:cxn modelId="{1EF2009C-603B-46DB-B8D1-AFBCCF8FE520}" type="presParOf" srcId="{116AC36C-EECC-490D-84A2-71E53114D160}" destId="{94DEA957-D6D9-4F0B-9970-AC782978B30C}" srcOrd="1" destOrd="0" presId="urn:microsoft.com/office/officeart/2005/8/layout/process4"/>
    <dgm:cxn modelId="{727296EA-70AF-42DF-A046-03019F1BDD39}" type="presParOf" srcId="{116AC36C-EECC-490D-84A2-71E53114D160}" destId="{1DB45D1E-5977-4DF3-B5B1-13E7661E2B2A}"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59FC2-0631-4B4A-819A-F95E1F72C164}">
      <dsp:nvSpPr>
        <dsp:cNvPr id="0" name=""/>
        <dsp:cNvSpPr/>
      </dsp:nvSpPr>
      <dsp:spPr>
        <a:xfrm>
          <a:off x="3298031" y="2148196"/>
          <a:ext cx="1531937" cy="1531937"/>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Dispute Resolution</a:t>
          </a:r>
        </a:p>
      </dsp:txBody>
      <dsp:txXfrm>
        <a:off x="3522378" y="2372543"/>
        <a:ext cx="1083243" cy="1083243"/>
      </dsp:txXfrm>
    </dsp:sp>
    <dsp:sp modelId="{F84C51E9-61DB-4A27-8729-20995DAEB40A}">
      <dsp:nvSpPr>
        <dsp:cNvPr id="0" name=""/>
        <dsp:cNvSpPr/>
      </dsp:nvSpPr>
      <dsp:spPr>
        <a:xfrm rot="16200000">
          <a:off x="3901531" y="1590418"/>
          <a:ext cx="324937" cy="520858"/>
        </a:xfrm>
        <a:prstGeom prst="rightArrow">
          <a:avLst>
            <a:gd name="adj1" fmla="val 60000"/>
            <a:gd name="adj2" fmla="val 50000"/>
          </a:avLst>
        </a:prstGeom>
        <a:solidFill>
          <a:srgbClr val="DD6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950272" y="1743331"/>
        <a:ext cx="227456" cy="312514"/>
      </dsp:txXfrm>
    </dsp:sp>
    <dsp:sp modelId="{8183B663-B14D-478C-9B86-9E5E9BDB378E}">
      <dsp:nvSpPr>
        <dsp:cNvPr id="0" name=""/>
        <dsp:cNvSpPr/>
      </dsp:nvSpPr>
      <dsp:spPr>
        <a:xfrm>
          <a:off x="3298031" y="3169"/>
          <a:ext cx="1531937" cy="1531937"/>
        </a:xfrm>
        <a:prstGeom prst="ellipse">
          <a:avLst/>
        </a:prstGeom>
        <a:gradFill flip="none" rotWithShape="0">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27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Informal Conflict Resolution</a:t>
          </a:r>
        </a:p>
      </dsp:txBody>
      <dsp:txXfrm>
        <a:off x="3522378" y="227516"/>
        <a:ext cx="1083243" cy="1083243"/>
      </dsp:txXfrm>
    </dsp:sp>
    <dsp:sp modelId="{F66587BA-90CF-41BA-8D06-028954D4598E}">
      <dsp:nvSpPr>
        <dsp:cNvPr id="0" name=""/>
        <dsp:cNvSpPr/>
      </dsp:nvSpPr>
      <dsp:spPr>
        <a:xfrm rot="20520000">
          <a:off x="4912806" y="2325152"/>
          <a:ext cx="324937" cy="520858"/>
        </a:xfrm>
        <a:prstGeom prst="rightArrow">
          <a:avLst>
            <a:gd name="adj1" fmla="val 60000"/>
            <a:gd name="adj2" fmla="val 50000"/>
          </a:avLst>
        </a:prstGeom>
        <a:solidFill>
          <a:srgbClr val="00A14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915192" y="2444386"/>
        <a:ext cx="227456" cy="312514"/>
      </dsp:txXfrm>
    </dsp:sp>
    <dsp:sp modelId="{B00ADC7C-2035-4763-B19B-7F2E5921DA9B}">
      <dsp:nvSpPr>
        <dsp:cNvPr id="0" name=""/>
        <dsp:cNvSpPr/>
      </dsp:nvSpPr>
      <dsp:spPr>
        <a:xfrm>
          <a:off x="5338073" y="1485346"/>
          <a:ext cx="1531937" cy="1531937"/>
        </a:xfrm>
        <a:prstGeom prst="ellipse">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Mediation</a:t>
          </a:r>
        </a:p>
      </dsp:txBody>
      <dsp:txXfrm>
        <a:off x="5562420" y="1709693"/>
        <a:ext cx="1083243" cy="1083243"/>
      </dsp:txXfrm>
    </dsp:sp>
    <dsp:sp modelId="{C5ABACFC-C0F4-4BEB-9323-C731490C7FB6}">
      <dsp:nvSpPr>
        <dsp:cNvPr id="0" name=""/>
        <dsp:cNvSpPr/>
      </dsp:nvSpPr>
      <dsp:spPr>
        <a:xfrm rot="3240000">
          <a:off x="4526533" y="3513977"/>
          <a:ext cx="324937" cy="520858"/>
        </a:xfrm>
        <a:prstGeom prst="rightArrow">
          <a:avLst>
            <a:gd name="adj1" fmla="val 60000"/>
            <a:gd name="adj2" fmla="val 50000"/>
          </a:avLst>
        </a:prstGeom>
        <a:solidFill>
          <a:srgbClr val="00999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546625" y="3578717"/>
        <a:ext cx="227456" cy="312514"/>
      </dsp:txXfrm>
    </dsp:sp>
    <dsp:sp modelId="{0822F738-4F73-462A-B489-5FE48C37D745}">
      <dsp:nvSpPr>
        <dsp:cNvPr id="0" name=""/>
        <dsp:cNvSpPr/>
      </dsp:nvSpPr>
      <dsp:spPr>
        <a:xfrm>
          <a:off x="4558846" y="3883560"/>
          <a:ext cx="1531937" cy="1531937"/>
        </a:xfrm>
        <a:prstGeom prst="ellipse">
          <a:avLst/>
        </a:prstGeom>
        <a:gradFill flip="none" rotWithShape="0">
          <a:gsLst>
            <a:gs pos="0">
              <a:srgbClr val="009999">
                <a:shade val="30000"/>
                <a:satMod val="115000"/>
              </a:srgbClr>
            </a:gs>
            <a:gs pos="50000">
              <a:srgbClr val="009999">
                <a:shade val="67500"/>
                <a:satMod val="115000"/>
              </a:srgbClr>
            </a:gs>
            <a:gs pos="100000">
              <a:srgbClr val="009999">
                <a:shade val="100000"/>
                <a:satMod val="115000"/>
              </a:srgbClr>
            </a:gs>
          </a:gsLst>
          <a:lin ang="27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Due Process Hearing</a:t>
          </a:r>
        </a:p>
      </dsp:txBody>
      <dsp:txXfrm>
        <a:off x="4783193" y="4107907"/>
        <a:ext cx="1083243" cy="1083243"/>
      </dsp:txXfrm>
    </dsp:sp>
    <dsp:sp modelId="{4861C046-134A-4EC8-A799-5C97C09B0B58}">
      <dsp:nvSpPr>
        <dsp:cNvPr id="0" name=""/>
        <dsp:cNvSpPr/>
      </dsp:nvSpPr>
      <dsp:spPr>
        <a:xfrm rot="7560000">
          <a:off x="3276528" y="3513977"/>
          <a:ext cx="324937" cy="520858"/>
        </a:xfrm>
        <a:prstGeom prst="rightArrow">
          <a:avLst>
            <a:gd name="adj1" fmla="val 60000"/>
            <a:gd name="adj2" fmla="val 50000"/>
          </a:avLst>
        </a:prstGeom>
        <a:solidFill>
          <a:schemeClr val="accent1">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353917" y="3578717"/>
        <a:ext cx="227456" cy="312514"/>
      </dsp:txXfrm>
    </dsp:sp>
    <dsp:sp modelId="{7D71FE4E-87C7-4FCB-85AA-2F9E992AE028}">
      <dsp:nvSpPr>
        <dsp:cNvPr id="0" name=""/>
        <dsp:cNvSpPr/>
      </dsp:nvSpPr>
      <dsp:spPr>
        <a:xfrm>
          <a:off x="2037215" y="3883560"/>
          <a:ext cx="1531937" cy="1531937"/>
        </a:xfrm>
        <a:prstGeom prst="ellipse">
          <a:avLst/>
        </a:prstGeom>
        <a:solidFill>
          <a:schemeClr val="accent1">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rPr>
            <a:t>State Complaint</a:t>
          </a:r>
        </a:p>
      </dsp:txBody>
      <dsp:txXfrm>
        <a:off x="2261562" y="4107907"/>
        <a:ext cx="1083243" cy="1083243"/>
      </dsp:txXfrm>
    </dsp:sp>
    <dsp:sp modelId="{2413A88E-D37B-4C36-BB06-E988625F34D5}">
      <dsp:nvSpPr>
        <dsp:cNvPr id="0" name=""/>
        <dsp:cNvSpPr/>
      </dsp:nvSpPr>
      <dsp:spPr>
        <a:xfrm rot="11880000">
          <a:off x="2890256" y="2325152"/>
          <a:ext cx="324937" cy="520858"/>
        </a:xfrm>
        <a:prstGeom prst="rightArrow">
          <a:avLst>
            <a:gd name="adj1" fmla="val 60000"/>
            <a:gd name="adj2" fmla="val 50000"/>
          </a:avLst>
        </a:prstGeom>
        <a:solidFill>
          <a:srgbClr val="BA97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985351" y="2444386"/>
        <a:ext cx="227456" cy="312514"/>
      </dsp:txXfrm>
    </dsp:sp>
    <dsp:sp modelId="{CCF08F62-9B74-4FAA-BD87-50608402C5A4}">
      <dsp:nvSpPr>
        <dsp:cNvPr id="0" name=""/>
        <dsp:cNvSpPr/>
      </dsp:nvSpPr>
      <dsp:spPr>
        <a:xfrm>
          <a:off x="1257988" y="1485346"/>
          <a:ext cx="1531937" cy="1531937"/>
        </a:xfrm>
        <a:prstGeom prst="ellipse">
          <a:avLst/>
        </a:prstGeom>
        <a:gradFill flip="none" rotWithShape="0">
          <a:gsLst>
            <a:gs pos="0">
              <a:srgbClr val="BA97FF">
                <a:tint val="66000"/>
                <a:satMod val="160000"/>
              </a:srgbClr>
            </a:gs>
            <a:gs pos="50000">
              <a:srgbClr val="BA97FF">
                <a:tint val="44500"/>
                <a:satMod val="160000"/>
              </a:srgbClr>
            </a:gs>
            <a:gs pos="100000">
              <a:srgbClr val="BA97FF">
                <a:tint val="23500"/>
                <a:satMod val="160000"/>
              </a:srgbClr>
            </a:gs>
          </a:gsLst>
          <a:lin ang="189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rPr>
            <a:t>Facilitation</a:t>
          </a:r>
        </a:p>
      </dsp:txBody>
      <dsp:txXfrm>
        <a:off x="1482335" y="1709693"/>
        <a:ext cx="1083243" cy="1083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41BE5-ACCB-48AF-968B-E70559FD03C2}">
      <dsp:nvSpPr>
        <dsp:cNvPr id="0" name=""/>
        <dsp:cNvSpPr/>
      </dsp:nvSpPr>
      <dsp:spPr>
        <a:xfrm>
          <a:off x="0" y="4222502"/>
          <a:ext cx="11771981" cy="98933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ts val="0"/>
            </a:spcAft>
            <a:buNone/>
          </a:pPr>
          <a:r>
            <a:rPr lang="en-US" sz="2400" kern="1200" dirty="0"/>
            <a:t>Hearing Requested</a:t>
          </a:r>
        </a:p>
      </dsp:txBody>
      <dsp:txXfrm>
        <a:off x="0" y="4222502"/>
        <a:ext cx="11771981" cy="534243"/>
      </dsp:txXfrm>
    </dsp:sp>
    <dsp:sp modelId="{5565D0C3-E1FA-4796-88D2-28B82DB03E4E}">
      <dsp:nvSpPr>
        <dsp:cNvPr id="0" name=""/>
        <dsp:cNvSpPr/>
      </dsp:nvSpPr>
      <dsp:spPr>
        <a:xfrm>
          <a:off x="5748" y="4646590"/>
          <a:ext cx="3920161" cy="578652"/>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Hearing must be held within ninety days of the request for hearing, unless the respondent and chief certification officer agree otherwise</a:t>
          </a:r>
        </a:p>
      </dsp:txBody>
      <dsp:txXfrm>
        <a:off x="5748" y="4646590"/>
        <a:ext cx="3920161" cy="578652"/>
      </dsp:txXfrm>
    </dsp:sp>
    <dsp:sp modelId="{81FAAB0D-793A-42A0-B22E-F4596A5A3D38}">
      <dsp:nvSpPr>
        <dsp:cNvPr id="0" name=""/>
        <dsp:cNvSpPr/>
      </dsp:nvSpPr>
      <dsp:spPr>
        <a:xfrm>
          <a:off x="3925909" y="4643652"/>
          <a:ext cx="3920161" cy="584528"/>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Within 21 days of the conclusion of the hearing, the hearing panel will issue </a:t>
          </a:r>
          <a:r>
            <a:rPr lang="en-US" sz="1100" kern="1200"/>
            <a:t>a written decision</a:t>
          </a:r>
          <a:endParaRPr lang="en-US" sz="1100" kern="1200" dirty="0"/>
        </a:p>
      </dsp:txBody>
      <dsp:txXfrm>
        <a:off x="3925909" y="4643652"/>
        <a:ext cx="3920161" cy="584528"/>
      </dsp:txXfrm>
    </dsp:sp>
    <dsp:sp modelId="{F4A814A7-5CC7-473C-BA44-324FA38FE6C6}">
      <dsp:nvSpPr>
        <dsp:cNvPr id="0" name=""/>
        <dsp:cNvSpPr/>
      </dsp:nvSpPr>
      <dsp:spPr>
        <a:xfrm>
          <a:off x="7846071" y="4642183"/>
          <a:ext cx="3920161" cy="587467"/>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The final decision is subject to judicial review</a:t>
          </a:r>
        </a:p>
      </dsp:txBody>
      <dsp:txXfrm>
        <a:off x="7846071" y="4642183"/>
        <a:ext cx="3920161" cy="587467"/>
      </dsp:txXfrm>
    </dsp:sp>
    <dsp:sp modelId="{FD156335-E034-450C-9FCC-69152657E9EE}">
      <dsp:nvSpPr>
        <dsp:cNvPr id="0" name=""/>
        <dsp:cNvSpPr/>
      </dsp:nvSpPr>
      <dsp:spPr>
        <a:xfrm rot="10800000">
          <a:off x="0" y="2667529"/>
          <a:ext cx="11771981" cy="156809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Administrative Complaint</a:t>
          </a:r>
        </a:p>
      </dsp:txBody>
      <dsp:txXfrm rot="-10800000">
        <a:off x="0" y="2667529"/>
        <a:ext cx="11771981" cy="550402"/>
      </dsp:txXfrm>
    </dsp:sp>
    <dsp:sp modelId="{0DC1E201-2491-4203-AA9E-1E6547B2A238}">
      <dsp:nvSpPr>
        <dsp:cNvPr id="0" name=""/>
        <dsp:cNvSpPr/>
      </dsp:nvSpPr>
      <dsp:spPr>
        <a:xfrm>
          <a:off x="0" y="3140358"/>
          <a:ext cx="2942995" cy="62378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An administrative complaint is filed within 30 days of the probable cause determination</a:t>
          </a:r>
        </a:p>
      </dsp:txBody>
      <dsp:txXfrm>
        <a:off x="0" y="3140358"/>
        <a:ext cx="2942995" cy="623785"/>
      </dsp:txXfrm>
    </dsp:sp>
    <dsp:sp modelId="{20259744-0BFC-4635-A77E-B6AE6F5150EC}">
      <dsp:nvSpPr>
        <dsp:cNvPr id="0" name=""/>
        <dsp:cNvSpPr/>
      </dsp:nvSpPr>
      <dsp:spPr>
        <a:xfrm>
          <a:off x="2942995" y="3140358"/>
          <a:ext cx="2942995" cy="62378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Respondent may stipulate to discipline, which will be considered at the next PSC meeting, or</a:t>
          </a:r>
        </a:p>
      </dsp:txBody>
      <dsp:txXfrm>
        <a:off x="2942995" y="3140358"/>
        <a:ext cx="2942995" cy="623785"/>
      </dsp:txXfrm>
    </dsp:sp>
    <dsp:sp modelId="{0D0F90E8-AC69-4DAF-9CA2-94A336C63EFA}">
      <dsp:nvSpPr>
        <dsp:cNvPr id="0" name=""/>
        <dsp:cNvSpPr/>
      </dsp:nvSpPr>
      <dsp:spPr>
        <a:xfrm>
          <a:off x="5885990" y="3140358"/>
          <a:ext cx="2942995" cy="62378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Respondent may request a hearing within 30 days</a:t>
          </a:r>
        </a:p>
      </dsp:txBody>
      <dsp:txXfrm>
        <a:off x="5885990" y="3140358"/>
        <a:ext cx="2942995" cy="623785"/>
      </dsp:txXfrm>
    </dsp:sp>
    <dsp:sp modelId="{D1ECEDCF-D857-4131-8F4E-3F148B0EFE26}">
      <dsp:nvSpPr>
        <dsp:cNvPr id="0" name=""/>
        <dsp:cNvSpPr/>
      </dsp:nvSpPr>
      <dsp:spPr>
        <a:xfrm>
          <a:off x="8828985" y="3140358"/>
          <a:ext cx="2942995" cy="623785"/>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If respondent does not respond and is held in default, the full PSC decides the case and issues a final decision, usually at the next PSC meeting</a:t>
          </a:r>
        </a:p>
      </dsp:txBody>
      <dsp:txXfrm>
        <a:off x="8828985" y="3140358"/>
        <a:ext cx="2942995" cy="623785"/>
      </dsp:txXfrm>
    </dsp:sp>
    <dsp:sp modelId="{069E9A60-68C2-4B59-A20E-7BD8521345E8}">
      <dsp:nvSpPr>
        <dsp:cNvPr id="0" name=""/>
        <dsp:cNvSpPr/>
      </dsp:nvSpPr>
      <dsp:spPr>
        <a:xfrm rot="10800000">
          <a:off x="0" y="1334935"/>
          <a:ext cx="11771981" cy="134571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Executive Committee Reviews Case</a:t>
          </a:r>
        </a:p>
      </dsp:txBody>
      <dsp:txXfrm rot="-10800000">
        <a:off x="0" y="1334935"/>
        <a:ext cx="11771981" cy="472347"/>
      </dsp:txXfrm>
    </dsp:sp>
    <dsp:sp modelId="{C0FA86F1-B2A5-4E5E-9171-8CD3DEB6784A}">
      <dsp:nvSpPr>
        <dsp:cNvPr id="0" name=""/>
        <dsp:cNvSpPr/>
      </dsp:nvSpPr>
      <dsp:spPr>
        <a:xfrm>
          <a:off x="5748" y="1807282"/>
          <a:ext cx="3920161" cy="40236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Determine whether there is probable cause at one of the next two regularly scheduled PSC meetings</a:t>
          </a:r>
        </a:p>
      </dsp:txBody>
      <dsp:txXfrm>
        <a:off x="5748" y="1807282"/>
        <a:ext cx="3920161" cy="402369"/>
      </dsp:txXfrm>
    </dsp:sp>
    <dsp:sp modelId="{81647DB0-B368-4CA3-B2EA-60035C8F7011}">
      <dsp:nvSpPr>
        <dsp:cNvPr id="0" name=""/>
        <dsp:cNvSpPr/>
      </dsp:nvSpPr>
      <dsp:spPr>
        <a:xfrm>
          <a:off x="3925909" y="1807282"/>
          <a:ext cx="3920161" cy="40236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If probable cause is found, recommend disciplinary action</a:t>
          </a:r>
        </a:p>
      </dsp:txBody>
      <dsp:txXfrm>
        <a:off x="3925909" y="1807282"/>
        <a:ext cx="3920161" cy="402369"/>
      </dsp:txXfrm>
    </dsp:sp>
    <dsp:sp modelId="{9BD502F7-F157-4BB4-8017-AF794861975C}">
      <dsp:nvSpPr>
        <dsp:cNvPr id="0" name=""/>
        <dsp:cNvSpPr/>
      </dsp:nvSpPr>
      <dsp:spPr>
        <a:xfrm>
          <a:off x="7846071" y="1807282"/>
          <a:ext cx="3920161" cy="40236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Executive committee may recommend a stipulation if probable cause is found</a:t>
          </a:r>
        </a:p>
      </dsp:txBody>
      <dsp:txXfrm>
        <a:off x="7846071" y="1807282"/>
        <a:ext cx="3920161" cy="402369"/>
      </dsp:txXfrm>
    </dsp:sp>
    <dsp:sp modelId="{57252570-65C0-4B3D-9A2F-4AFE5DC3C6BD}">
      <dsp:nvSpPr>
        <dsp:cNvPr id="0" name=""/>
        <dsp:cNvSpPr/>
      </dsp:nvSpPr>
      <dsp:spPr>
        <a:xfrm rot="10800000">
          <a:off x="0" y="2342"/>
          <a:ext cx="11771981" cy="134571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Signed Ethics Complaint Received</a:t>
          </a:r>
        </a:p>
      </dsp:txBody>
      <dsp:txXfrm rot="-10800000">
        <a:off x="0" y="2342"/>
        <a:ext cx="11771981" cy="472347"/>
      </dsp:txXfrm>
    </dsp:sp>
    <dsp:sp modelId="{506C4FC5-D387-4680-89D9-192B850B7392}">
      <dsp:nvSpPr>
        <dsp:cNvPr id="0" name=""/>
        <dsp:cNvSpPr/>
      </dsp:nvSpPr>
      <dsp:spPr>
        <a:xfrm>
          <a:off x="5748" y="474689"/>
          <a:ext cx="3920161" cy="40236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Preliminary investigation</a:t>
          </a:r>
        </a:p>
      </dsp:txBody>
      <dsp:txXfrm>
        <a:off x="5748" y="474689"/>
        <a:ext cx="3920161" cy="402369"/>
      </dsp:txXfrm>
    </dsp:sp>
    <dsp:sp modelId="{94DEA957-D6D9-4F0B-9970-AC782978B30C}">
      <dsp:nvSpPr>
        <dsp:cNvPr id="0" name=""/>
        <dsp:cNvSpPr/>
      </dsp:nvSpPr>
      <dsp:spPr>
        <a:xfrm>
          <a:off x="3925909" y="474689"/>
          <a:ext cx="3920161" cy="40236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Determine whether to open case</a:t>
          </a:r>
        </a:p>
      </dsp:txBody>
      <dsp:txXfrm>
        <a:off x="3925909" y="474689"/>
        <a:ext cx="3920161" cy="402369"/>
      </dsp:txXfrm>
    </dsp:sp>
    <dsp:sp modelId="{1DB45D1E-5977-4DF3-B5B1-13E7661E2B2A}">
      <dsp:nvSpPr>
        <dsp:cNvPr id="0" name=""/>
        <dsp:cNvSpPr/>
      </dsp:nvSpPr>
      <dsp:spPr>
        <a:xfrm>
          <a:off x="7846071" y="474689"/>
          <a:ext cx="3920161" cy="402369"/>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If case is opened, investigation begins</a:t>
          </a:r>
        </a:p>
      </dsp:txBody>
      <dsp:txXfrm>
        <a:off x="7846071" y="474689"/>
        <a:ext cx="3920161" cy="40236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764FE6E7-AA0E-40B0-87D0-E00A805F7697}" type="datetimeFigureOut">
              <a:rPr lang="en-US" smtClean="0"/>
              <a:t>8/1/2022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87562687-7A5B-4415-B0F0-C719E7C49641}" type="slidenum">
              <a:rPr lang="en-US" smtClean="0"/>
              <a:t>‹#›</a:t>
            </a:fld>
            <a:endParaRPr lang="en-US" dirty="0"/>
          </a:p>
        </p:txBody>
      </p:sp>
    </p:spTree>
    <p:extLst>
      <p:ext uri="{BB962C8B-B14F-4D97-AF65-F5344CB8AC3E}">
        <p14:creationId xmlns:p14="http://schemas.microsoft.com/office/powerpoint/2010/main" val="352975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A10709-13A0-4406-A628-5951600F44EF}" type="slidenum">
              <a:rPr lang="en-US" smtClean="0"/>
              <a:t>4</a:t>
            </a:fld>
            <a:endParaRPr lang="en-US"/>
          </a:p>
        </p:txBody>
      </p:sp>
    </p:spTree>
    <p:extLst>
      <p:ext uri="{BB962C8B-B14F-4D97-AF65-F5344CB8AC3E}">
        <p14:creationId xmlns:p14="http://schemas.microsoft.com/office/powerpoint/2010/main" val="781581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10709-13A0-4406-A628-5951600F44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EAB439E1-4E8B-4316-8682-9CB23DC0778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687318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F50B6E46-6065-4F65-9A20-25561950BB9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6003774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104</a:t>
            </a:fld>
            <a:endParaRPr lang="en-US" dirty="0"/>
          </a:p>
        </p:txBody>
      </p:sp>
    </p:spTree>
    <p:extLst>
      <p:ext uri="{BB962C8B-B14F-4D97-AF65-F5344CB8AC3E}">
        <p14:creationId xmlns:p14="http://schemas.microsoft.com/office/powerpoint/2010/main" val="23799187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MOE is something you need to be in the loop on. Please look for more information on our website, and by talking to your Business Manager and Special Education Director.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7592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106</a:t>
            </a:fld>
            <a:endParaRPr lang="en-US" dirty="0"/>
          </a:p>
        </p:txBody>
      </p:sp>
    </p:spTree>
    <p:extLst>
      <p:ext uri="{BB962C8B-B14F-4D97-AF65-F5344CB8AC3E}">
        <p14:creationId xmlns:p14="http://schemas.microsoft.com/office/powerpoint/2010/main" val="18623803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107</a:t>
            </a:fld>
            <a:endParaRPr lang="en-US" dirty="0"/>
          </a:p>
        </p:txBody>
      </p:sp>
    </p:spTree>
    <p:extLst>
      <p:ext uri="{BB962C8B-B14F-4D97-AF65-F5344CB8AC3E}">
        <p14:creationId xmlns:p14="http://schemas.microsoft.com/office/powerpoint/2010/main" val="33084109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D882B461-088A-44E0-A0F4-7DB9C22B07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319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109</a:t>
            </a:fld>
            <a:endParaRPr lang="en-US" dirty="0"/>
          </a:p>
        </p:txBody>
      </p:sp>
    </p:spTree>
    <p:extLst>
      <p:ext uri="{BB962C8B-B14F-4D97-AF65-F5344CB8AC3E}">
        <p14:creationId xmlns:p14="http://schemas.microsoft.com/office/powerpoint/2010/main" val="18830910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110</a:t>
            </a:fld>
            <a:endParaRPr lang="en-US" dirty="0"/>
          </a:p>
        </p:txBody>
      </p:sp>
    </p:spTree>
    <p:extLst>
      <p:ext uri="{BB962C8B-B14F-4D97-AF65-F5344CB8AC3E}">
        <p14:creationId xmlns:p14="http://schemas.microsoft.com/office/powerpoint/2010/main" val="23623651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111</a:t>
            </a:fld>
            <a:endParaRPr lang="en-US"/>
          </a:p>
        </p:txBody>
      </p:sp>
      <p:sp>
        <p:nvSpPr>
          <p:cNvPr id="6" name="Notes Placeholder 5">
            <a:extLst>
              <a:ext uri="{FF2B5EF4-FFF2-40B4-BE49-F238E27FC236}">
                <a16:creationId xmlns:a16="http://schemas.microsoft.com/office/drawing/2014/main" id="{227D432D-1642-4F94-8E85-446745005A8F}"/>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892143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112</a:t>
            </a:fld>
            <a:endParaRPr lang="en-US"/>
          </a:p>
        </p:txBody>
      </p:sp>
      <p:sp>
        <p:nvSpPr>
          <p:cNvPr id="6" name="Notes Placeholder 5">
            <a:extLst>
              <a:ext uri="{FF2B5EF4-FFF2-40B4-BE49-F238E27FC236}">
                <a16:creationId xmlns:a16="http://schemas.microsoft.com/office/drawing/2014/main" id="{53F23EBA-8C2E-496F-95BE-1638A2FA6FC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4961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14</a:t>
            </a:fld>
            <a:endParaRPr lang="en-US"/>
          </a:p>
        </p:txBody>
      </p:sp>
    </p:spTree>
    <p:extLst>
      <p:ext uri="{BB962C8B-B14F-4D97-AF65-F5344CB8AC3E}">
        <p14:creationId xmlns:p14="http://schemas.microsoft.com/office/powerpoint/2010/main" val="41258221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113</a:t>
            </a:fld>
            <a:endParaRPr lang="en-US"/>
          </a:p>
        </p:txBody>
      </p:sp>
      <p:sp>
        <p:nvSpPr>
          <p:cNvPr id="6" name="Notes Placeholder 5">
            <a:extLst>
              <a:ext uri="{FF2B5EF4-FFF2-40B4-BE49-F238E27FC236}">
                <a16:creationId xmlns:a16="http://schemas.microsoft.com/office/drawing/2014/main" id="{1CFF5AA4-686C-43AC-BE02-86BCE526CC06}"/>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789522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2A35B2A-4694-4E18-813C-2CA41CDB91F7}" type="slidenum">
              <a:rPr lang="en-US" smtClean="0"/>
              <a:t>114</a:t>
            </a:fld>
            <a:endParaRPr lang="en-US"/>
          </a:p>
        </p:txBody>
      </p:sp>
      <p:sp>
        <p:nvSpPr>
          <p:cNvPr id="6" name="Notes Placeholder 5">
            <a:extLst>
              <a:ext uri="{FF2B5EF4-FFF2-40B4-BE49-F238E27FC236}">
                <a16:creationId xmlns:a16="http://schemas.microsoft.com/office/drawing/2014/main" id="{0AD2F5EE-66AB-4830-A6F1-C91F094FF70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531714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2A35B2A-4694-4E18-813C-2CA41CDB91F7}" type="slidenum">
              <a:rPr lang="en-US" smtClean="0"/>
              <a:t>115</a:t>
            </a:fld>
            <a:endParaRPr lang="en-US"/>
          </a:p>
        </p:txBody>
      </p:sp>
      <p:sp>
        <p:nvSpPr>
          <p:cNvPr id="6" name="Notes Placeholder 5">
            <a:extLst>
              <a:ext uri="{FF2B5EF4-FFF2-40B4-BE49-F238E27FC236}">
                <a16:creationId xmlns:a16="http://schemas.microsoft.com/office/drawing/2014/main" id="{E2A9444A-9829-4823-9F73-07ABA5F2873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872414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116</a:t>
            </a:fld>
            <a:endParaRPr lang="en-US"/>
          </a:p>
        </p:txBody>
      </p:sp>
      <p:sp>
        <p:nvSpPr>
          <p:cNvPr id="6" name="Notes Placeholder 5">
            <a:extLst>
              <a:ext uri="{FF2B5EF4-FFF2-40B4-BE49-F238E27FC236}">
                <a16:creationId xmlns:a16="http://schemas.microsoft.com/office/drawing/2014/main" id="{891056A1-FDC8-415A-B17B-3AB2ACCC54D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657863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117</a:t>
            </a:fld>
            <a:endParaRPr lang="en-US"/>
          </a:p>
        </p:txBody>
      </p:sp>
      <p:sp>
        <p:nvSpPr>
          <p:cNvPr id="6" name="Notes Placeholder 5">
            <a:extLst>
              <a:ext uri="{FF2B5EF4-FFF2-40B4-BE49-F238E27FC236}">
                <a16:creationId xmlns:a16="http://schemas.microsoft.com/office/drawing/2014/main" id="{75C32BB7-4A2F-4AA9-9565-A5F886DCD91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228027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2A35B2A-4694-4E18-813C-2CA41CDB91F7}" type="slidenum">
              <a:rPr lang="en-US" smtClean="0"/>
              <a:t>118</a:t>
            </a:fld>
            <a:endParaRPr lang="en-US"/>
          </a:p>
        </p:txBody>
      </p:sp>
      <p:sp>
        <p:nvSpPr>
          <p:cNvPr id="6" name="Notes Placeholder 5">
            <a:extLst>
              <a:ext uri="{FF2B5EF4-FFF2-40B4-BE49-F238E27FC236}">
                <a16:creationId xmlns:a16="http://schemas.microsoft.com/office/drawing/2014/main" id="{199007C1-20FC-4072-A3F7-6434CE2DB5D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537245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have an application to provide meal benefits to a student in the 2022-23 school year after the 30-day carryover.  This can be either on-line or a paper application.</a:t>
            </a:r>
          </a:p>
        </p:txBody>
      </p:sp>
      <p:sp>
        <p:nvSpPr>
          <p:cNvPr id="4" name="Slide Number Placeholder 3"/>
          <p:cNvSpPr>
            <a:spLocks noGrp="1"/>
          </p:cNvSpPr>
          <p:nvPr>
            <p:ph type="sldNum" sz="quarter" idx="5"/>
          </p:nvPr>
        </p:nvSpPr>
        <p:spPr/>
        <p:txBody>
          <a:bodyPr/>
          <a:lstStyle/>
          <a:p>
            <a:fld id="{141B9C65-8D00-4DCF-BB9F-84133EAC2E6D}" type="slidenum">
              <a:rPr lang="en-US" smtClean="0"/>
              <a:t>119</a:t>
            </a:fld>
            <a:endParaRPr lang="en-US"/>
          </a:p>
        </p:txBody>
      </p:sp>
    </p:spTree>
    <p:extLst>
      <p:ext uri="{BB962C8B-B14F-4D97-AF65-F5344CB8AC3E}">
        <p14:creationId xmlns:p14="http://schemas.microsoft.com/office/powerpoint/2010/main" val="262179130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120</a:t>
            </a:fld>
            <a:endParaRPr lang="en-US" dirty="0"/>
          </a:p>
        </p:txBody>
      </p:sp>
    </p:spTree>
    <p:extLst>
      <p:ext uri="{BB962C8B-B14F-4D97-AF65-F5344CB8AC3E}">
        <p14:creationId xmlns:p14="http://schemas.microsoft.com/office/powerpoint/2010/main" val="18325856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121</a:t>
            </a:fld>
            <a:endParaRPr lang="en-US"/>
          </a:p>
        </p:txBody>
      </p:sp>
      <p:sp>
        <p:nvSpPr>
          <p:cNvPr id="6" name="Notes Placeholder 5">
            <a:extLst>
              <a:ext uri="{FF2B5EF4-FFF2-40B4-BE49-F238E27FC236}">
                <a16:creationId xmlns:a16="http://schemas.microsoft.com/office/drawing/2014/main" id="{677576E3-E13A-4CBA-B99D-A2BD1D455D6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3588440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122</a:t>
            </a:fld>
            <a:endParaRPr lang="en-US"/>
          </a:p>
        </p:txBody>
      </p:sp>
      <p:sp>
        <p:nvSpPr>
          <p:cNvPr id="6" name="Notes Placeholder 5">
            <a:extLst>
              <a:ext uri="{FF2B5EF4-FFF2-40B4-BE49-F238E27FC236}">
                <a16:creationId xmlns:a16="http://schemas.microsoft.com/office/drawing/2014/main" id="{1B1FA57C-9BFC-4130-A29E-C53B67686D1A}"/>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88324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A10709-13A0-4406-A628-5951600F44EF}" type="slidenum">
              <a:rPr lang="en-US" smtClean="0"/>
              <a:t>15</a:t>
            </a:fld>
            <a:endParaRPr lang="en-US"/>
          </a:p>
        </p:txBody>
      </p:sp>
    </p:spTree>
    <p:extLst>
      <p:ext uri="{BB962C8B-B14F-4D97-AF65-F5344CB8AC3E}">
        <p14:creationId xmlns:p14="http://schemas.microsoft.com/office/powerpoint/2010/main" val="2906533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123</a:t>
            </a:fld>
            <a:endParaRPr lang="en-US"/>
          </a:p>
        </p:txBody>
      </p:sp>
      <p:sp>
        <p:nvSpPr>
          <p:cNvPr id="6" name="Notes Placeholder 5">
            <a:extLst>
              <a:ext uri="{FF2B5EF4-FFF2-40B4-BE49-F238E27FC236}">
                <a16:creationId xmlns:a16="http://schemas.microsoft.com/office/drawing/2014/main" id="{E17F4E2E-1443-4C61-9B2E-1AC3F02C9521}"/>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310221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124</a:t>
            </a:fld>
            <a:endParaRPr lang="en-US"/>
          </a:p>
        </p:txBody>
      </p:sp>
      <p:sp>
        <p:nvSpPr>
          <p:cNvPr id="6" name="Notes Placeholder 5">
            <a:extLst>
              <a:ext uri="{FF2B5EF4-FFF2-40B4-BE49-F238E27FC236}">
                <a16:creationId xmlns:a16="http://schemas.microsoft.com/office/drawing/2014/main" id="{A04B37B5-4FFE-4EF9-8120-8E77C2BBFBD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4049372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125</a:t>
            </a:fld>
            <a:endParaRPr lang="en-US"/>
          </a:p>
        </p:txBody>
      </p:sp>
      <p:sp>
        <p:nvSpPr>
          <p:cNvPr id="6" name="Notes Placeholder 5">
            <a:extLst>
              <a:ext uri="{FF2B5EF4-FFF2-40B4-BE49-F238E27FC236}">
                <a16:creationId xmlns:a16="http://schemas.microsoft.com/office/drawing/2014/main" id="{A8C43B10-9894-4AFE-A0A2-21E41D652028}"/>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5038793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41B9C65-8D00-4DCF-BB9F-84133EAC2E6D}" type="slidenum">
              <a:rPr lang="en-US" smtClean="0"/>
              <a:t>126</a:t>
            </a:fld>
            <a:endParaRPr lang="en-US"/>
          </a:p>
        </p:txBody>
      </p:sp>
      <p:sp>
        <p:nvSpPr>
          <p:cNvPr id="6" name="Notes Placeholder 5">
            <a:extLst>
              <a:ext uri="{FF2B5EF4-FFF2-40B4-BE49-F238E27FC236}">
                <a16:creationId xmlns:a16="http://schemas.microsoft.com/office/drawing/2014/main" id="{F2A3DE4D-D3E0-40F2-896A-EF9C3B32816B}"/>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2930466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any questions of me?  I know this was a very high lever introduction to CNP, but I could talk about the nuances for hours.</a:t>
            </a:r>
          </a:p>
        </p:txBody>
      </p:sp>
      <p:sp>
        <p:nvSpPr>
          <p:cNvPr id="4" name="Slide Number Placeholder 3"/>
          <p:cNvSpPr>
            <a:spLocks noGrp="1"/>
          </p:cNvSpPr>
          <p:nvPr>
            <p:ph type="sldNum" sz="quarter" idx="5"/>
          </p:nvPr>
        </p:nvSpPr>
        <p:spPr/>
        <p:txBody>
          <a:bodyPr/>
          <a:lstStyle/>
          <a:p>
            <a:fld id="{141B9C65-8D00-4DCF-BB9F-84133EAC2E6D}" type="slidenum">
              <a:rPr lang="en-US" smtClean="0"/>
              <a:t>127</a:t>
            </a:fld>
            <a:endParaRPr lang="en-US"/>
          </a:p>
        </p:txBody>
      </p:sp>
    </p:spTree>
    <p:extLst>
      <p:ext uri="{BB962C8B-B14F-4D97-AF65-F5344CB8AC3E}">
        <p14:creationId xmlns:p14="http://schemas.microsoft.com/office/powerpoint/2010/main" val="32360538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128</a:t>
            </a:fld>
            <a:endParaRPr lang="en-US" dirty="0"/>
          </a:p>
        </p:txBody>
      </p:sp>
    </p:spTree>
    <p:extLst>
      <p:ext uri="{BB962C8B-B14F-4D97-AF65-F5344CB8AC3E}">
        <p14:creationId xmlns:p14="http://schemas.microsoft.com/office/powerpoint/2010/main" val="28057423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129</a:t>
            </a:fld>
            <a:endParaRPr lang="en-US" dirty="0"/>
          </a:p>
        </p:txBody>
      </p:sp>
    </p:spTree>
    <p:extLst>
      <p:ext uri="{BB962C8B-B14F-4D97-AF65-F5344CB8AC3E}">
        <p14:creationId xmlns:p14="http://schemas.microsoft.com/office/powerpoint/2010/main" val="8024955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130</a:t>
            </a:fld>
            <a:endParaRPr lang="en-US"/>
          </a:p>
        </p:txBody>
      </p:sp>
    </p:spTree>
    <p:extLst>
      <p:ext uri="{BB962C8B-B14F-4D97-AF65-F5344CB8AC3E}">
        <p14:creationId xmlns:p14="http://schemas.microsoft.com/office/powerpoint/2010/main" val="13505588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131</a:t>
            </a:fld>
            <a:endParaRPr lang="en-US" dirty="0"/>
          </a:p>
        </p:txBody>
      </p:sp>
    </p:spTree>
    <p:extLst>
      <p:ext uri="{BB962C8B-B14F-4D97-AF65-F5344CB8AC3E}">
        <p14:creationId xmlns:p14="http://schemas.microsoft.com/office/powerpoint/2010/main" val="2147473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132</a:t>
            </a:fld>
            <a:endParaRPr lang="en-US"/>
          </a:p>
        </p:txBody>
      </p:sp>
    </p:spTree>
    <p:extLst>
      <p:ext uri="{BB962C8B-B14F-4D97-AF65-F5344CB8AC3E}">
        <p14:creationId xmlns:p14="http://schemas.microsoft.com/office/powerpoint/2010/main" val="1428573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16</a:t>
            </a:fld>
            <a:endParaRPr lang="en-US"/>
          </a:p>
        </p:txBody>
      </p:sp>
    </p:spTree>
    <p:extLst>
      <p:ext uri="{BB962C8B-B14F-4D97-AF65-F5344CB8AC3E}">
        <p14:creationId xmlns:p14="http://schemas.microsoft.com/office/powerpoint/2010/main" val="14243453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133</a:t>
            </a:fld>
            <a:endParaRPr lang="en-US"/>
          </a:p>
        </p:txBody>
      </p:sp>
    </p:spTree>
    <p:extLst>
      <p:ext uri="{BB962C8B-B14F-4D97-AF65-F5344CB8AC3E}">
        <p14:creationId xmlns:p14="http://schemas.microsoft.com/office/powerpoint/2010/main" val="34420744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134</a:t>
            </a:fld>
            <a:endParaRPr lang="en-US"/>
          </a:p>
        </p:txBody>
      </p:sp>
    </p:spTree>
    <p:extLst>
      <p:ext uri="{BB962C8B-B14F-4D97-AF65-F5344CB8AC3E}">
        <p14:creationId xmlns:p14="http://schemas.microsoft.com/office/powerpoint/2010/main" val="2140677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135</a:t>
            </a:fld>
            <a:endParaRPr lang="en-US"/>
          </a:p>
        </p:txBody>
      </p:sp>
    </p:spTree>
    <p:extLst>
      <p:ext uri="{BB962C8B-B14F-4D97-AF65-F5344CB8AC3E}">
        <p14:creationId xmlns:p14="http://schemas.microsoft.com/office/powerpoint/2010/main" val="13782359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136</a:t>
            </a:fld>
            <a:endParaRPr lang="en-US"/>
          </a:p>
        </p:txBody>
      </p:sp>
    </p:spTree>
    <p:extLst>
      <p:ext uri="{BB962C8B-B14F-4D97-AF65-F5344CB8AC3E}">
        <p14:creationId xmlns:p14="http://schemas.microsoft.com/office/powerpoint/2010/main" val="37468914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63446"/>
            <a:ext cx="5547360" cy="3630454"/>
          </a:xfrm>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137</a:t>
            </a:fld>
            <a:endParaRPr lang="en-US"/>
          </a:p>
        </p:txBody>
      </p:sp>
    </p:spTree>
    <p:extLst>
      <p:ext uri="{BB962C8B-B14F-4D97-AF65-F5344CB8AC3E}">
        <p14:creationId xmlns:p14="http://schemas.microsoft.com/office/powerpoint/2010/main" val="206211461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138</a:t>
            </a:fld>
            <a:endParaRPr lang="en-US"/>
          </a:p>
        </p:txBody>
      </p:sp>
    </p:spTree>
    <p:extLst>
      <p:ext uri="{BB962C8B-B14F-4D97-AF65-F5344CB8AC3E}">
        <p14:creationId xmlns:p14="http://schemas.microsoft.com/office/powerpoint/2010/main" val="30040907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139</a:t>
            </a:fld>
            <a:endParaRPr lang="en-US"/>
          </a:p>
        </p:txBody>
      </p:sp>
    </p:spTree>
    <p:extLst>
      <p:ext uri="{BB962C8B-B14F-4D97-AF65-F5344CB8AC3E}">
        <p14:creationId xmlns:p14="http://schemas.microsoft.com/office/powerpoint/2010/main" val="31553333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140</a:t>
            </a:fld>
            <a:endParaRPr lang="en-US" dirty="0"/>
          </a:p>
        </p:txBody>
      </p:sp>
    </p:spTree>
    <p:extLst>
      <p:ext uri="{BB962C8B-B14F-4D97-AF65-F5344CB8AC3E}">
        <p14:creationId xmlns:p14="http://schemas.microsoft.com/office/powerpoint/2010/main" val="27098998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141</a:t>
            </a:fld>
            <a:endParaRPr lang="en-US" dirty="0"/>
          </a:p>
        </p:txBody>
      </p:sp>
    </p:spTree>
    <p:extLst>
      <p:ext uri="{BB962C8B-B14F-4D97-AF65-F5344CB8AC3E}">
        <p14:creationId xmlns:p14="http://schemas.microsoft.com/office/powerpoint/2010/main" val="6709579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7ED750-6D1C-4EC1-B8EE-9002EB86665A}" type="slidenum">
              <a:rPr lang="en-US" smtClean="0"/>
              <a:t>142</a:t>
            </a:fld>
            <a:endParaRPr lang="en-US"/>
          </a:p>
        </p:txBody>
      </p:sp>
    </p:spTree>
    <p:extLst>
      <p:ext uri="{BB962C8B-B14F-4D97-AF65-F5344CB8AC3E}">
        <p14:creationId xmlns:p14="http://schemas.microsoft.com/office/powerpoint/2010/main" val="272563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17</a:t>
            </a:fld>
            <a:endParaRPr lang="en-US"/>
          </a:p>
        </p:txBody>
      </p:sp>
    </p:spTree>
    <p:extLst>
      <p:ext uri="{BB962C8B-B14F-4D97-AF65-F5344CB8AC3E}">
        <p14:creationId xmlns:p14="http://schemas.microsoft.com/office/powerpoint/2010/main" val="652072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143</a:t>
            </a:fld>
            <a:endParaRPr lang="en-US"/>
          </a:p>
        </p:txBody>
      </p:sp>
    </p:spTree>
    <p:extLst>
      <p:ext uri="{BB962C8B-B14F-4D97-AF65-F5344CB8AC3E}">
        <p14:creationId xmlns:p14="http://schemas.microsoft.com/office/powerpoint/2010/main" val="2927312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144</a:t>
            </a:fld>
            <a:endParaRPr lang="en-US"/>
          </a:p>
        </p:txBody>
      </p:sp>
    </p:spTree>
    <p:extLst>
      <p:ext uri="{BB962C8B-B14F-4D97-AF65-F5344CB8AC3E}">
        <p14:creationId xmlns:p14="http://schemas.microsoft.com/office/powerpoint/2010/main" val="3230140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7ED750-6D1C-4EC1-B8EE-9002EB86665A}" type="slidenum">
              <a:rPr lang="en-US" smtClean="0"/>
              <a:t>145</a:t>
            </a:fld>
            <a:endParaRPr lang="en-US"/>
          </a:p>
        </p:txBody>
      </p:sp>
    </p:spTree>
    <p:extLst>
      <p:ext uri="{BB962C8B-B14F-4D97-AF65-F5344CB8AC3E}">
        <p14:creationId xmlns:p14="http://schemas.microsoft.com/office/powerpoint/2010/main" val="8796551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146</a:t>
            </a:fld>
            <a:endParaRPr lang="en-US"/>
          </a:p>
        </p:txBody>
      </p:sp>
    </p:spTree>
    <p:extLst>
      <p:ext uri="{BB962C8B-B14F-4D97-AF65-F5344CB8AC3E}">
        <p14:creationId xmlns:p14="http://schemas.microsoft.com/office/powerpoint/2010/main" val="138498721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147</a:t>
            </a:fld>
            <a:endParaRPr lang="en-US"/>
          </a:p>
        </p:txBody>
      </p:sp>
    </p:spTree>
    <p:extLst>
      <p:ext uri="{BB962C8B-B14F-4D97-AF65-F5344CB8AC3E}">
        <p14:creationId xmlns:p14="http://schemas.microsoft.com/office/powerpoint/2010/main" val="28608587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148</a:t>
            </a:fld>
            <a:endParaRPr lang="en-US" dirty="0"/>
          </a:p>
        </p:txBody>
      </p:sp>
    </p:spTree>
    <p:extLst>
      <p:ext uri="{BB962C8B-B14F-4D97-AF65-F5344CB8AC3E}">
        <p14:creationId xmlns:p14="http://schemas.microsoft.com/office/powerpoint/2010/main" val="22552705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149</a:t>
            </a:fld>
            <a:endParaRPr lang="en-US" dirty="0"/>
          </a:p>
        </p:txBody>
      </p:sp>
    </p:spTree>
    <p:extLst>
      <p:ext uri="{BB962C8B-B14F-4D97-AF65-F5344CB8AC3E}">
        <p14:creationId xmlns:p14="http://schemas.microsoft.com/office/powerpoint/2010/main" val="326945117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150</a:t>
            </a:fld>
            <a:endParaRPr lang="en-US" dirty="0"/>
          </a:p>
        </p:txBody>
      </p:sp>
    </p:spTree>
    <p:extLst>
      <p:ext uri="{BB962C8B-B14F-4D97-AF65-F5344CB8AC3E}">
        <p14:creationId xmlns:p14="http://schemas.microsoft.com/office/powerpoint/2010/main" val="3146495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151</a:t>
            </a:fld>
            <a:endParaRPr lang="en-US"/>
          </a:p>
        </p:txBody>
      </p:sp>
    </p:spTree>
    <p:extLst>
      <p:ext uri="{BB962C8B-B14F-4D97-AF65-F5344CB8AC3E}">
        <p14:creationId xmlns:p14="http://schemas.microsoft.com/office/powerpoint/2010/main" val="9546683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152</a:t>
            </a:fld>
            <a:endParaRPr lang="en-US" dirty="0"/>
          </a:p>
        </p:txBody>
      </p:sp>
    </p:spTree>
    <p:extLst>
      <p:ext uri="{BB962C8B-B14F-4D97-AF65-F5344CB8AC3E}">
        <p14:creationId xmlns:p14="http://schemas.microsoft.com/office/powerpoint/2010/main" val="753382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18</a:t>
            </a:fld>
            <a:endParaRPr lang="en-US"/>
          </a:p>
        </p:txBody>
      </p:sp>
    </p:spTree>
    <p:extLst>
      <p:ext uri="{BB962C8B-B14F-4D97-AF65-F5344CB8AC3E}">
        <p14:creationId xmlns:p14="http://schemas.microsoft.com/office/powerpoint/2010/main" val="318220317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153</a:t>
            </a:fld>
            <a:endParaRPr lang="en-US" dirty="0"/>
          </a:p>
        </p:txBody>
      </p:sp>
    </p:spTree>
    <p:extLst>
      <p:ext uri="{BB962C8B-B14F-4D97-AF65-F5344CB8AC3E}">
        <p14:creationId xmlns:p14="http://schemas.microsoft.com/office/powerpoint/2010/main" val="26981389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154</a:t>
            </a:fld>
            <a:endParaRPr lang="en-US" dirty="0"/>
          </a:p>
        </p:txBody>
      </p:sp>
    </p:spTree>
    <p:extLst>
      <p:ext uri="{BB962C8B-B14F-4D97-AF65-F5344CB8AC3E}">
        <p14:creationId xmlns:p14="http://schemas.microsoft.com/office/powerpoint/2010/main" val="174910075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155</a:t>
            </a:fld>
            <a:endParaRPr lang="en-US"/>
          </a:p>
        </p:txBody>
      </p:sp>
    </p:spTree>
    <p:extLst>
      <p:ext uri="{BB962C8B-B14F-4D97-AF65-F5344CB8AC3E}">
        <p14:creationId xmlns:p14="http://schemas.microsoft.com/office/powerpoint/2010/main" val="14554579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156</a:t>
            </a:fld>
            <a:endParaRPr lang="en-US"/>
          </a:p>
        </p:txBody>
      </p:sp>
    </p:spTree>
    <p:extLst>
      <p:ext uri="{BB962C8B-B14F-4D97-AF65-F5344CB8AC3E}">
        <p14:creationId xmlns:p14="http://schemas.microsoft.com/office/powerpoint/2010/main" val="7974933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157</a:t>
            </a:fld>
            <a:endParaRPr lang="en-US" dirty="0"/>
          </a:p>
        </p:txBody>
      </p:sp>
    </p:spTree>
    <p:extLst>
      <p:ext uri="{BB962C8B-B14F-4D97-AF65-F5344CB8AC3E}">
        <p14:creationId xmlns:p14="http://schemas.microsoft.com/office/powerpoint/2010/main" val="186730404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158</a:t>
            </a:fld>
            <a:endParaRPr lang="en-US"/>
          </a:p>
        </p:txBody>
      </p:sp>
    </p:spTree>
    <p:extLst>
      <p:ext uri="{BB962C8B-B14F-4D97-AF65-F5344CB8AC3E}">
        <p14:creationId xmlns:p14="http://schemas.microsoft.com/office/powerpoint/2010/main" val="417531461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159</a:t>
            </a:fld>
            <a:endParaRPr lang="en-US"/>
          </a:p>
        </p:txBody>
      </p:sp>
    </p:spTree>
    <p:extLst>
      <p:ext uri="{BB962C8B-B14F-4D97-AF65-F5344CB8AC3E}">
        <p14:creationId xmlns:p14="http://schemas.microsoft.com/office/powerpoint/2010/main" val="383617057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160</a:t>
            </a:fld>
            <a:endParaRPr lang="en-US"/>
          </a:p>
        </p:txBody>
      </p:sp>
    </p:spTree>
    <p:extLst>
      <p:ext uri="{BB962C8B-B14F-4D97-AF65-F5344CB8AC3E}">
        <p14:creationId xmlns:p14="http://schemas.microsoft.com/office/powerpoint/2010/main" val="93365821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Incomplete applications at the end of the fiscal school year will be ‘not approved’ resulting in funding issues. </a:t>
            </a:r>
          </a:p>
        </p:txBody>
      </p:sp>
      <p:sp>
        <p:nvSpPr>
          <p:cNvPr id="4" name="Slide Number Placeholder 3"/>
          <p:cNvSpPr>
            <a:spLocks noGrp="1"/>
          </p:cNvSpPr>
          <p:nvPr>
            <p:ph type="sldNum" sz="quarter" idx="10"/>
          </p:nvPr>
        </p:nvSpPr>
        <p:spPr/>
        <p:txBody>
          <a:bodyPr/>
          <a:lstStyle/>
          <a:p>
            <a:fld id="{7D7ED750-6D1C-4EC1-B8EE-9002EB86665A}" type="slidenum">
              <a:rPr lang="en-US" smtClean="0"/>
              <a:t>161</a:t>
            </a:fld>
            <a:endParaRPr lang="en-US"/>
          </a:p>
        </p:txBody>
      </p:sp>
    </p:spTree>
    <p:extLst>
      <p:ext uri="{BB962C8B-B14F-4D97-AF65-F5344CB8AC3E}">
        <p14:creationId xmlns:p14="http://schemas.microsoft.com/office/powerpoint/2010/main" val="78301193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162</a:t>
            </a:fld>
            <a:endParaRPr lang="en-US" dirty="0"/>
          </a:p>
        </p:txBody>
      </p:sp>
    </p:spTree>
    <p:extLst>
      <p:ext uri="{BB962C8B-B14F-4D97-AF65-F5344CB8AC3E}">
        <p14:creationId xmlns:p14="http://schemas.microsoft.com/office/powerpoint/2010/main" val="275724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19</a:t>
            </a:fld>
            <a:endParaRPr lang="en-US"/>
          </a:p>
        </p:txBody>
      </p:sp>
    </p:spTree>
    <p:extLst>
      <p:ext uri="{BB962C8B-B14F-4D97-AF65-F5344CB8AC3E}">
        <p14:creationId xmlns:p14="http://schemas.microsoft.com/office/powerpoint/2010/main" val="415897817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163</a:t>
            </a:fld>
            <a:endParaRPr lang="en-US" dirty="0"/>
          </a:p>
        </p:txBody>
      </p:sp>
    </p:spTree>
    <p:extLst>
      <p:ext uri="{BB962C8B-B14F-4D97-AF65-F5344CB8AC3E}">
        <p14:creationId xmlns:p14="http://schemas.microsoft.com/office/powerpoint/2010/main" val="11970906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164</a:t>
            </a:fld>
            <a:endParaRPr lang="en-US" dirty="0"/>
          </a:p>
        </p:txBody>
      </p:sp>
    </p:spTree>
    <p:extLst>
      <p:ext uri="{BB962C8B-B14F-4D97-AF65-F5344CB8AC3E}">
        <p14:creationId xmlns:p14="http://schemas.microsoft.com/office/powerpoint/2010/main" val="406216930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165</a:t>
            </a:fld>
            <a:endParaRPr lang="en-US" dirty="0"/>
          </a:p>
        </p:txBody>
      </p:sp>
    </p:spTree>
    <p:extLst>
      <p:ext uri="{BB962C8B-B14F-4D97-AF65-F5344CB8AC3E}">
        <p14:creationId xmlns:p14="http://schemas.microsoft.com/office/powerpoint/2010/main" val="83531037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166</a:t>
            </a:fld>
            <a:endParaRPr lang="en-US" dirty="0"/>
          </a:p>
        </p:txBody>
      </p:sp>
    </p:spTree>
    <p:extLst>
      <p:ext uri="{BB962C8B-B14F-4D97-AF65-F5344CB8AC3E}">
        <p14:creationId xmlns:p14="http://schemas.microsoft.com/office/powerpoint/2010/main" val="38341911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167</a:t>
            </a:fld>
            <a:endParaRPr lang="en-US" dirty="0"/>
          </a:p>
        </p:txBody>
      </p:sp>
    </p:spTree>
    <p:extLst>
      <p:ext uri="{BB962C8B-B14F-4D97-AF65-F5344CB8AC3E}">
        <p14:creationId xmlns:p14="http://schemas.microsoft.com/office/powerpoint/2010/main" val="34075645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168</a:t>
            </a:fld>
            <a:endParaRPr lang="en-US" dirty="0"/>
          </a:p>
        </p:txBody>
      </p:sp>
    </p:spTree>
    <p:extLst>
      <p:ext uri="{BB962C8B-B14F-4D97-AF65-F5344CB8AC3E}">
        <p14:creationId xmlns:p14="http://schemas.microsoft.com/office/powerpoint/2010/main" val="362666250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169</a:t>
            </a:fld>
            <a:endParaRPr lang="en-US" dirty="0"/>
          </a:p>
        </p:txBody>
      </p:sp>
    </p:spTree>
    <p:extLst>
      <p:ext uri="{BB962C8B-B14F-4D97-AF65-F5344CB8AC3E}">
        <p14:creationId xmlns:p14="http://schemas.microsoft.com/office/powerpoint/2010/main" val="375386114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170</a:t>
            </a:fld>
            <a:endParaRPr lang="en-US"/>
          </a:p>
        </p:txBody>
      </p:sp>
    </p:spTree>
    <p:extLst>
      <p:ext uri="{BB962C8B-B14F-4D97-AF65-F5344CB8AC3E}">
        <p14:creationId xmlns:p14="http://schemas.microsoft.com/office/powerpoint/2010/main" val="34592697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171</a:t>
            </a:fld>
            <a:endParaRPr lang="en-US" dirty="0"/>
          </a:p>
        </p:txBody>
      </p:sp>
    </p:spTree>
    <p:extLst>
      <p:ext uri="{BB962C8B-B14F-4D97-AF65-F5344CB8AC3E}">
        <p14:creationId xmlns:p14="http://schemas.microsoft.com/office/powerpoint/2010/main" val="88612215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172</a:t>
            </a:fld>
            <a:endParaRPr lang="en-US" dirty="0"/>
          </a:p>
        </p:txBody>
      </p:sp>
    </p:spTree>
    <p:extLst>
      <p:ext uri="{BB962C8B-B14F-4D97-AF65-F5344CB8AC3E}">
        <p14:creationId xmlns:p14="http://schemas.microsoft.com/office/powerpoint/2010/main" val="2134883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A10709-13A0-4406-A628-5951600F44EF}" type="slidenum">
              <a:rPr lang="en-US" smtClean="0"/>
              <a:t>20</a:t>
            </a:fld>
            <a:endParaRPr lang="en-US"/>
          </a:p>
        </p:txBody>
      </p:sp>
    </p:spTree>
    <p:extLst>
      <p:ext uri="{BB962C8B-B14F-4D97-AF65-F5344CB8AC3E}">
        <p14:creationId xmlns:p14="http://schemas.microsoft.com/office/powerpoint/2010/main" val="5408854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and Curriculum supports you directly in the various content areas via our Content Coordinators and Specialists. These coordinators give expert support to Districts, Curriculum Directors, and teachers by providing focused support by request and/or on a broader scale through Professional Development. Examples: facilitated the development and implementation of curriculum to help teachers with the shifts in science standards to the 3D model, SMART (training teachers in the science of teaching reading ), Create Idaho and &lt;new&gt; Minecraft to teach coding, …</a:t>
            </a:r>
          </a:p>
          <a:p>
            <a:r>
              <a:rPr lang="en-US" dirty="0"/>
              <a:t>Each year we provide, as a service to districts, a review of select curriculums, available through various publishers, and rate how they align with the Idaho Content Standards. This helps in the vetting process as districts select curriculum. It is especially useful to districts who now need to do this on their own (new language in 33-512A) This provides a starting point if desired thus potentially lessens the lift of a review and may save time and money. These reviews are done on a 6 year cycle. We just finished our review of materials this year in Math and will review ELA next.</a:t>
            </a:r>
          </a:p>
          <a:p>
            <a:r>
              <a:rPr lang="en-US" dirty="0"/>
              <a:t>We conduct the Idaho Content Standards review process as well and is also done on a 6 year cycle, coordinating with the curricular materials review required by statute.</a:t>
            </a:r>
          </a:p>
          <a:p>
            <a:r>
              <a:rPr lang="en-US" dirty="0"/>
              <a:t>We also partner with other state agencies and our Universities such as the STEM action center with the iSTEM events or IDLA recently with modules to provide training to teachers to address the new model of education, and training for substitute teachers. </a:t>
            </a:r>
          </a:p>
        </p:txBody>
      </p:sp>
      <p:sp>
        <p:nvSpPr>
          <p:cNvPr id="4" name="Slide Number Placeholder 3"/>
          <p:cNvSpPr>
            <a:spLocks noGrp="1"/>
          </p:cNvSpPr>
          <p:nvPr>
            <p:ph type="sldNum" sz="quarter" idx="5"/>
          </p:nvPr>
        </p:nvSpPr>
        <p:spPr/>
        <p:txBody>
          <a:bodyPr/>
          <a:lstStyle/>
          <a:p>
            <a:fld id="{7D7ED750-6D1C-4EC1-B8EE-9002EB86665A}" type="slidenum">
              <a:rPr lang="en-US" smtClean="0"/>
              <a:t>173</a:t>
            </a:fld>
            <a:endParaRPr lang="en-US"/>
          </a:p>
        </p:txBody>
      </p:sp>
    </p:spTree>
    <p:extLst>
      <p:ext uri="{BB962C8B-B14F-4D97-AF65-F5344CB8AC3E}">
        <p14:creationId xmlns:p14="http://schemas.microsoft.com/office/powerpoint/2010/main" val="5377895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174</a:t>
            </a:fld>
            <a:endParaRPr lang="en-US" dirty="0"/>
          </a:p>
        </p:txBody>
      </p:sp>
    </p:spTree>
    <p:extLst>
      <p:ext uri="{BB962C8B-B14F-4D97-AF65-F5344CB8AC3E}">
        <p14:creationId xmlns:p14="http://schemas.microsoft.com/office/powerpoint/2010/main" val="305502365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F27B-1343-4A6D-A13C-7D5DBDF5AB77}" type="slidenum">
              <a:rPr lang="en-US" smtClean="0"/>
              <a:t>175</a:t>
            </a:fld>
            <a:endParaRPr lang="en-US"/>
          </a:p>
        </p:txBody>
      </p:sp>
    </p:spTree>
    <p:extLst>
      <p:ext uri="{BB962C8B-B14F-4D97-AF65-F5344CB8AC3E}">
        <p14:creationId xmlns:p14="http://schemas.microsoft.com/office/powerpoint/2010/main" val="49904478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176</a:t>
            </a:fld>
            <a:endParaRPr lang="en-US" dirty="0"/>
          </a:p>
        </p:txBody>
      </p:sp>
    </p:spTree>
    <p:extLst>
      <p:ext uri="{BB962C8B-B14F-4D97-AF65-F5344CB8AC3E}">
        <p14:creationId xmlns:p14="http://schemas.microsoft.com/office/powerpoint/2010/main" val="57126543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177</a:t>
            </a:fld>
            <a:endParaRPr lang="en-US" dirty="0"/>
          </a:p>
        </p:txBody>
      </p:sp>
    </p:spTree>
    <p:extLst>
      <p:ext uri="{BB962C8B-B14F-4D97-AF65-F5344CB8AC3E}">
        <p14:creationId xmlns:p14="http://schemas.microsoft.com/office/powerpoint/2010/main" val="418154703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178</a:t>
            </a:fld>
            <a:endParaRPr lang="en-US" dirty="0"/>
          </a:p>
        </p:txBody>
      </p:sp>
    </p:spTree>
    <p:extLst>
      <p:ext uri="{BB962C8B-B14F-4D97-AF65-F5344CB8AC3E}">
        <p14:creationId xmlns:p14="http://schemas.microsoft.com/office/powerpoint/2010/main" val="33450629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179</a:t>
            </a:fld>
            <a:endParaRPr lang="en-US" dirty="0"/>
          </a:p>
        </p:txBody>
      </p:sp>
    </p:spTree>
    <p:extLst>
      <p:ext uri="{BB962C8B-B14F-4D97-AF65-F5344CB8AC3E}">
        <p14:creationId xmlns:p14="http://schemas.microsoft.com/office/powerpoint/2010/main" val="112657986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180</a:t>
            </a:fld>
            <a:endParaRPr lang="en-US" dirty="0"/>
          </a:p>
        </p:txBody>
      </p:sp>
    </p:spTree>
    <p:extLst>
      <p:ext uri="{BB962C8B-B14F-4D97-AF65-F5344CB8AC3E}">
        <p14:creationId xmlns:p14="http://schemas.microsoft.com/office/powerpoint/2010/main" val="367708348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181</a:t>
            </a:fld>
            <a:endParaRPr lang="en-US" dirty="0"/>
          </a:p>
        </p:txBody>
      </p:sp>
    </p:spTree>
    <p:extLst>
      <p:ext uri="{BB962C8B-B14F-4D97-AF65-F5344CB8AC3E}">
        <p14:creationId xmlns:p14="http://schemas.microsoft.com/office/powerpoint/2010/main" val="20265141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182</a:t>
            </a:fld>
            <a:endParaRPr lang="en-US" dirty="0"/>
          </a:p>
        </p:txBody>
      </p:sp>
    </p:spTree>
    <p:extLst>
      <p:ext uri="{BB962C8B-B14F-4D97-AF65-F5344CB8AC3E}">
        <p14:creationId xmlns:p14="http://schemas.microsoft.com/office/powerpoint/2010/main" val="140743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A10709-13A0-4406-A628-5951600F44EF}" type="slidenum">
              <a:rPr lang="en-US" smtClean="0"/>
              <a:t>21</a:t>
            </a:fld>
            <a:endParaRPr lang="en-US"/>
          </a:p>
        </p:txBody>
      </p:sp>
    </p:spTree>
    <p:extLst>
      <p:ext uri="{BB962C8B-B14F-4D97-AF65-F5344CB8AC3E}">
        <p14:creationId xmlns:p14="http://schemas.microsoft.com/office/powerpoint/2010/main" val="345196952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183</a:t>
            </a:fld>
            <a:endParaRPr lang="en-US" dirty="0"/>
          </a:p>
        </p:txBody>
      </p:sp>
    </p:spTree>
    <p:extLst>
      <p:ext uri="{BB962C8B-B14F-4D97-AF65-F5344CB8AC3E}">
        <p14:creationId xmlns:p14="http://schemas.microsoft.com/office/powerpoint/2010/main" val="133523975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184</a:t>
            </a:fld>
            <a:endParaRPr lang="en-US" dirty="0"/>
          </a:p>
        </p:txBody>
      </p:sp>
    </p:spTree>
    <p:extLst>
      <p:ext uri="{BB962C8B-B14F-4D97-AF65-F5344CB8AC3E}">
        <p14:creationId xmlns:p14="http://schemas.microsoft.com/office/powerpoint/2010/main" val="174476029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185</a:t>
            </a:fld>
            <a:endParaRPr lang="en-US" dirty="0"/>
          </a:p>
        </p:txBody>
      </p:sp>
    </p:spTree>
    <p:extLst>
      <p:ext uri="{BB962C8B-B14F-4D97-AF65-F5344CB8AC3E}">
        <p14:creationId xmlns:p14="http://schemas.microsoft.com/office/powerpoint/2010/main" val="405825537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186</a:t>
            </a:fld>
            <a:endParaRPr lang="en-US" dirty="0"/>
          </a:p>
        </p:txBody>
      </p:sp>
    </p:spTree>
    <p:extLst>
      <p:ext uri="{BB962C8B-B14F-4D97-AF65-F5344CB8AC3E}">
        <p14:creationId xmlns:p14="http://schemas.microsoft.com/office/powerpoint/2010/main" val="312303499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187</a:t>
            </a:fld>
            <a:endParaRPr lang="en-US" dirty="0"/>
          </a:p>
        </p:txBody>
      </p:sp>
    </p:spTree>
    <p:extLst>
      <p:ext uri="{BB962C8B-B14F-4D97-AF65-F5344CB8AC3E}">
        <p14:creationId xmlns:p14="http://schemas.microsoft.com/office/powerpoint/2010/main" val="54730834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188</a:t>
            </a:fld>
            <a:endParaRPr lang="en-US" dirty="0"/>
          </a:p>
        </p:txBody>
      </p:sp>
    </p:spTree>
    <p:extLst>
      <p:ext uri="{BB962C8B-B14F-4D97-AF65-F5344CB8AC3E}">
        <p14:creationId xmlns:p14="http://schemas.microsoft.com/office/powerpoint/2010/main" val="40738907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189</a:t>
            </a:fld>
            <a:endParaRPr lang="en-US" dirty="0"/>
          </a:p>
        </p:txBody>
      </p:sp>
    </p:spTree>
    <p:extLst>
      <p:ext uri="{BB962C8B-B14F-4D97-AF65-F5344CB8AC3E}">
        <p14:creationId xmlns:p14="http://schemas.microsoft.com/office/powerpoint/2010/main" val="200684696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190</a:t>
            </a:fld>
            <a:endParaRPr lang="en-US" dirty="0"/>
          </a:p>
        </p:txBody>
      </p:sp>
    </p:spTree>
    <p:extLst>
      <p:ext uri="{BB962C8B-B14F-4D97-AF65-F5344CB8AC3E}">
        <p14:creationId xmlns:p14="http://schemas.microsoft.com/office/powerpoint/2010/main" val="214165671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191</a:t>
            </a:fld>
            <a:endParaRPr lang="en-US" dirty="0"/>
          </a:p>
        </p:txBody>
      </p:sp>
    </p:spTree>
    <p:extLst>
      <p:ext uri="{BB962C8B-B14F-4D97-AF65-F5344CB8AC3E}">
        <p14:creationId xmlns:p14="http://schemas.microsoft.com/office/powerpoint/2010/main" val="98464561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192</a:t>
            </a:fld>
            <a:endParaRPr lang="en-US" dirty="0"/>
          </a:p>
        </p:txBody>
      </p:sp>
    </p:spTree>
    <p:extLst>
      <p:ext uri="{BB962C8B-B14F-4D97-AF65-F5344CB8AC3E}">
        <p14:creationId xmlns:p14="http://schemas.microsoft.com/office/powerpoint/2010/main" val="2976944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7562687-7A5B-4415-B0F0-C719E7C49641}" type="slidenum">
              <a:rPr lang="en-US" smtClean="0"/>
              <a:t>22</a:t>
            </a:fld>
            <a:endParaRPr lang="en-US" dirty="0"/>
          </a:p>
        </p:txBody>
      </p:sp>
      <p:sp>
        <p:nvSpPr>
          <p:cNvPr id="6" name="Notes Placeholder 5">
            <a:extLst>
              <a:ext uri="{FF2B5EF4-FFF2-40B4-BE49-F238E27FC236}">
                <a16:creationId xmlns:a16="http://schemas.microsoft.com/office/drawing/2014/main" id="{14145549-E028-4BD2-8C71-BFEDB699673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56081759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193</a:t>
            </a:fld>
            <a:endParaRPr lang="en-US" dirty="0"/>
          </a:p>
        </p:txBody>
      </p:sp>
    </p:spTree>
    <p:extLst>
      <p:ext uri="{BB962C8B-B14F-4D97-AF65-F5344CB8AC3E}">
        <p14:creationId xmlns:p14="http://schemas.microsoft.com/office/powerpoint/2010/main" val="366470442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194</a:t>
            </a:fld>
            <a:endParaRPr lang="en-US" dirty="0"/>
          </a:p>
        </p:txBody>
      </p:sp>
    </p:spTree>
    <p:extLst>
      <p:ext uri="{BB962C8B-B14F-4D97-AF65-F5344CB8AC3E}">
        <p14:creationId xmlns:p14="http://schemas.microsoft.com/office/powerpoint/2010/main" val="112943331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195</a:t>
            </a:fld>
            <a:endParaRPr lang="en-US" dirty="0"/>
          </a:p>
        </p:txBody>
      </p:sp>
    </p:spTree>
    <p:extLst>
      <p:ext uri="{BB962C8B-B14F-4D97-AF65-F5344CB8AC3E}">
        <p14:creationId xmlns:p14="http://schemas.microsoft.com/office/powerpoint/2010/main" val="290739855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196</a:t>
            </a:fld>
            <a:endParaRPr lang="en-US" dirty="0"/>
          </a:p>
        </p:txBody>
      </p:sp>
    </p:spTree>
    <p:extLst>
      <p:ext uri="{BB962C8B-B14F-4D97-AF65-F5344CB8AC3E}">
        <p14:creationId xmlns:p14="http://schemas.microsoft.com/office/powerpoint/2010/main" val="26099008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197</a:t>
            </a:fld>
            <a:endParaRPr lang="en-US" dirty="0"/>
          </a:p>
        </p:txBody>
      </p:sp>
    </p:spTree>
    <p:extLst>
      <p:ext uri="{BB962C8B-B14F-4D97-AF65-F5344CB8AC3E}">
        <p14:creationId xmlns:p14="http://schemas.microsoft.com/office/powerpoint/2010/main" val="38087979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198</a:t>
            </a:fld>
            <a:endParaRPr lang="en-US" dirty="0"/>
          </a:p>
        </p:txBody>
      </p:sp>
    </p:spTree>
    <p:extLst>
      <p:ext uri="{BB962C8B-B14F-4D97-AF65-F5344CB8AC3E}">
        <p14:creationId xmlns:p14="http://schemas.microsoft.com/office/powerpoint/2010/main" val="210760118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199</a:t>
            </a:fld>
            <a:endParaRPr lang="en-US" dirty="0"/>
          </a:p>
        </p:txBody>
      </p:sp>
    </p:spTree>
    <p:extLst>
      <p:ext uri="{BB962C8B-B14F-4D97-AF65-F5344CB8AC3E}">
        <p14:creationId xmlns:p14="http://schemas.microsoft.com/office/powerpoint/2010/main" val="46164253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200</a:t>
            </a:fld>
            <a:endParaRPr lang="en-US" dirty="0"/>
          </a:p>
        </p:txBody>
      </p:sp>
    </p:spTree>
    <p:extLst>
      <p:ext uri="{BB962C8B-B14F-4D97-AF65-F5344CB8AC3E}">
        <p14:creationId xmlns:p14="http://schemas.microsoft.com/office/powerpoint/2010/main" val="32477005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201</a:t>
            </a:fld>
            <a:endParaRPr lang="en-US" dirty="0"/>
          </a:p>
        </p:txBody>
      </p:sp>
    </p:spTree>
    <p:extLst>
      <p:ext uri="{BB962C8B-B14F-4D97-AF65-F5344CB8AC3E}">
        <p14:creationId xmlns:p14="http://schemas.microsoft.com/office/powerpoint/2010/main" val="162315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5</a:t>
            </a:fld>
            <a:endParaRPr lang="en-US"/>
          </a:p>
        </p:txBody>
      </p:sp>
    </p:spTree>
    <p:extLst>
      <p:ext uri="{BB962C8B-B14F-4D97-AF65-F5344CB8AC3E}">
        <p14:creationId xmlns:p14="http://schemas.microsoft.com/office/powerpoint/2010/main" val="237169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7562687-7A5B-4415-B0F0-C719E7C49641}" type="slidenum">
              <a:rPr lang="en-US" smtClean="0"/>
              <a:t>23</a:t>
            </a:fld>
            <a:endParaRPr lang="en-US" dirty="0"/>
          </a:p>
        </p:txBody>
      </p:sp>
      <p:sp>
        <p:nvSpPr>
          <p:cNvPr id="6" name="Notes Placeholder 5">
            <a:extLst>
              <a:ext uri="{FF2B5EF4-FFF2-40B4-BE49-F238E27FC236}">
                <a16:creationId xmlns:a16="http://schemas.microsoft.com/office/drawing/2014/main" id="{1F25A3B4-ED15-4149-AC72-18221771F3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5832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7562687-7A5B-4415-B0F0-C719E7C49641}" type="slidenum">
              <a:rPr lang="en-US" smtClean="0"/>
              <a:t>24</a:t>
            </a:fld>
            <a:endParaRPr lang="en-US" dirty="0"/>
          </a:p>
        </p:txBody>
      </p:sp>
      <p:sp>
        <p:nvSpPr>
          <p:cNvPr id="6" name="Notes Placeholder 5">
            <a:extLst>
              <a:ext uri="{FF2B5EF4-FFF2-40B4-BE49-F238E27FC236}">
                <a16:creationId xmlns:a16="http://schemas.microsoft.com/office/drawing/2014/main" id="{4A0630FE-CBCA-4723-8389-7E320CF9D81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16132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7562687-7A5B-4415-B0F0-C719E7C49641}" type="slidenum">
              <a:rPr lang="en-US" smtClean="0"/>
              <a:t>25</a:t>
            </a:fld>
            <a:endParaRPr lang="en-US" dirty="0"/>
          </a:p>
        </p:txBody>
      </p:sp>
      <p:sp>
        <p:nvSpPr>
          <p:cNvPr id="6" name="Notes Placeholder 5">
            <a:extLst>
              <a:ext uri="{FF2B5EF4-FFF2-40B4-BE49-F238E27FC236}">
                <a16:creationId xmlns:a16="http://schemas.microsoft.com/office/drawing/2014/main" id="{0D3C8841-F026-417E-8132-A944C4964AE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08718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7562687-7A5B-4415-B0F0-C719E7C49641}" type="slidenum">
              <a:rPr lang="en-US" smtClean="0"/>
              <a:t>26</a:t>
            </a:fld>
            <a:endParaRPr lang="en-US" dirty="0"/>
          </a:p>
        </p:txBody>
      </p:sp>
      <p:sp>
        <p:nvSpPr>
          <p:cNvPr id="6" name="Notes Placeholder 5">
            <a:extLst>
              <a:ext uri="{FF2B5EF4-FFF2-40B4-BE49-F238E27FC236}">
                <a16:creationId xmlns:a16="http://schemas.microsoft.com/office/drawing/2014/main" id="{88773436-E8F2-40AD-AC2B-2F2FC98A6DF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55477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7562687-7A5B-4415-B0F0-C719E7C49641}" type="slidenum">
              <a:rPr lang="en-US" smtClean="0"/>
              <a:t>27</a:t>
            </a:fld>
            <a:endParaRPr lang="en-US" dirty="0"/>
          </a:p>
        </p:txBody>
      </p:sp>
      <p:sp>
        <p:nvSpPr>
          <p:cNvPr id="6" name="Notes Placeholder 5">
            <a:extLst>
              <a:ext uri="{FF2B5EF4-FFF2-40B4-BE49-F238E27FC236}">
                <a16:creationId xmlns:a16="http://schemas.microsoft.com/office/drawing/2014/main" id="{0296625B-D4D7-41B0-96A7-DC449325723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23686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13063EB2-C203-4E0B-B81C-0429BB0EF5D8}" type="slidenum">
              <a:rPr lang="en-US" smtClean="0"/>
              <a:t>28</a:t>
            </a:fld>
            <a:endParaRPr lang="en-US"/>
          </a:p>
        </p:txBody>
      </p:sp>
    </p:spTree>
    <p:extLst>
      <p:ext uri="{BB962C8B-B14F-4D97-AF65-F5344CB8AC3E}">
        <p14:creationId xmlns:p14="http://schemas.microsoft.com/office/powerpoint/2010/main" val="4284511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A10709-13A0-4406-A628-5951600F44EF}" type="slidenum">
              <a:rPr lang="en-US" smtClean="0"/>
              <a:t>29</a:t>
            </a:fld>
            <a:endParaRPr lang="en-US"/>
          </a:p>
        </p:txBody>
      </p:sp>
    </p:spTree>
    <p:extLst>
      <p:ext uri="{BB962C8B-B14F-4D97-AF65-F5344CB8AC3E}">
        <p14:creationId xmlns:p14="http://schemas.microsoft.com/office/powerpoint/2010/main" val="178503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30</a:t>
            </a:fld>
            <a:endParaRPr lang="en-US"/>
          </a:p>
        </p:txBody>
      </p:sp>
    </p:spTree>
    <p:extLst>
      <p:ext uri="{BB962C8B-B14F-4D97-AF65-F5344CB8AC3E}">
        <p14:creationId xmlns:p14="http://schemas.microsoft.com/office/powerpoint/2010/main" val="1698976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31</a:t>
            </a:fld>
            <a:endParaRPr lang="en-US" dirty="0"/>
          </a:p>
        </p:txBody>
      </p:sp>
    </p:spTree>
    <p:extLst>
      <p:ext uri="{BB962C8B-B14F-4D97-AF65-F5344CB8AC3E}">
        <p14:creationId xmlns:p14="http://schemas.microsoft.com/office/powerpoint/2010/main" val="2163187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32</a:t>
            </a:fld>
            <a:endParaRPr lang="en-US"/>
          </a:p>
        </p:txBody>
      </p:sp>
    </p:spTree>
    <p:extLst>
      <p:ext uri="{BB962C8B-B14F-4D97-AF65-F5344CB8AC3E}">
        <p14:creationId xmlns:p14="http://schemas.microsoft.com/office/powerpoint/2010/main" val="685788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6</a:t>
            </a:fld>
            <a:endParaRPr lang="en-US"/>
          </a:p>
        </p:txBody>
      </p:sp>
    </p:spTree>
    <p:extLst>
      <p:ext uri="{BB962C8B-B14F-4D97-AF65-F5344CB8AC3E}">
        <p14:creationId xmlns:p14="http://schemas.microsoft.com/office/powerpoint/2010/main" val="1165336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33</a:t>
            </a:fld>
            <a:endParaRPr lang="en-US"/>
          </a:p>
        </p:txBody>
      </p:sp>
    </p:spTree>
    <p:extLst>
      <p:ext uri="{BB962C8B-B14F-4D97-AF65-F5344CB8AC3E}">
        <p14:creationId xmlns:p14="http://schemas.microsoft.com/office/powerpoint/2010/main" val="1481605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34</a:t>
            </a:fld>
            <a:endParaRPr lang="en-US"/>
          </a:p>
        </p:txBody>
      </p:sp>
    </p:spTree>
    <p:extLst>
      <p:ext uri="{BB962C8B-B14F-4D97-AF65-F5344CB8AC3E}">
        <p14:creationId xmlns:p14="http://schemas.microsoft.com/office/powerpoint/2010/main" val="1631694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35</a:t>
            </a:fld>
            <a:endParaRPr lang="en-US"/>
          </a:p>
        </p:txBody>
      </p:sp>
    </p:spTree>
    <p:extLst>
      <p:ext uri="{BB962C8B-B14F-4D97-AF65-F5344CB8AC3E}">
        <p14:creationId xmlns:p14="http://schemas.microsoft.com/office/powerpoint/2010/main" val="2710060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36</a:t>
            </a:fld>
            <a:endParaRPr lang="en-US"/>
          </a:p>
        </p:txBody>
      </p:sp>
    </p:spTree>
    <p:extLst>
      <p:ext uri="{BB962C8B-B14F-4D97-AF65-F5344CB8AC3E}">
        <p14:creationId xmlns:p14="http://schemas.microsoft.com/office/powerpoint/2010/main" val="3046441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37</a:t>
            </a:fld>
            <a:endParaRPr lang="en-US"/>
          </a:p>
        </p:txBody>
      </p:sp>
    </p:spTree>
    <p:extLst>
      <p:ext uri="{BB962C8B-B14F-4D97-AF65-F5344CB8AC3E}">
        <p14:creationId xmlns:p14="http://schemas.microsoft.com/office/powerpoint/2010/main" val="2974821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38</a:t>
            </a:fld>
            <a:endParaRPr lang="en-US"/>
          </a:p>
        </p:txBody>
      </p:sp>
    </p:spTree>
    <p:extLst>
      <p:ext uri="{BB962C8B-B14F-4D97-AF65-F5344CB8AC3E}">
        <p14:creationId xmlns:p14="http://schemas.microsoft.com/office/powerpoint/2010/main" val="4284641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39</a:t>
            </a:fld>
            <a:endParaRPr lang="en-US"/>
          </a:p>
        </p:txBody>
      </p:sp>
    </p:spTree>
    <p:extLst>
      <p:ext uri="{BB962C8B-B14F-4D97-AF65-F5344CB8AC3E}">
        <p14:creationId xmlns:p14="http://schemas.microsoft.com/office/powerpoint/2010/main" val="243861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40</a:t>
            </a:fld>
            <a:endParaRPr lang="en-US"/>
          </a:p>
        </p:txBody>
      </p:sp>
    </p:spTree>
    <p:extLst>
      <p:ext uri="{BB962C8B-B14F-4D97-AF65-F5344CB8AC3E}">
        <p14:creationId xmlns:p14="http://schemas.microsoft.com/office/powerpoint/2010/main" val="775567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41</a:t>
            </a:fld>
            <a:endParaRPr lang="en-US"/>
          </a:p>
        </p:txBody>
      </p:sp>
    </p:spTree>
    <p:extLst>
      <p:ext uri="{BB962C8B-B14F-4D97-AF65-F5344CB8AC3E}">
        <p14:creationId xmlns:p14="http://schemas.microsoft.com/office/powerpoint/2010/main" val="4214069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42</a:t>
            </a:fld>
            <a:endParaRPr lang="en-US"/>
          </a:p>
        </p:txBody>
      </p:sp>
    </p:spTree>
    <p:extLst>
      <p:ext uri="{BB962C8B-B14F-4D97-AF65-F5344CB8AC3E}">
        <p14:creationId xmlns:p14="http://schemas.microsoft.com/office/powerpoint/2010/main" val="278857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7</a:t>
            </a:fld>
            <a:endParaRPr lang="en-US"/>
          </a:p>
        </p:txBody>
      </p:sp>
    </p:spTree>
    <p:extLst>
      <p:ext uri="{BB962C8B-B14F-4D97-AF65-F5344CB8AC3E}">
        <p14:creationId xmlns:p14="http://schemas.microsoft.com/office/powerpoint/2010/main" val="4216631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D7ED750-6D1C-4EC1-B8EE-9002EB86665A}" type="slidenum">
              <a:rPr lang="en-US" smtClean="0"/>
              <a:t>43</a:t>
            </a:fld>
            <a:endParaRPr lang="en-US"/>
          </a:p>
        </p:txBody>
      </p:sp>
    </p:spTree>
    <p:extLst>
      <p:ext uri="{BB962C8B-B14F-4D97-AF65-F5344CB8AC3E}">
        <p14:creationId xmlns:p14="http://schemas.microsoft.com/office/powerpoint/2010/main" val="1322069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44</a:t>
            </a:fld>
            <a:endParaRPr lang="en-US"/>
          </a:p>
        </p:txBody>
      </p:sp>
    </p:spTree>
    <p:extLst>
      <p:ext uri="{BB962C8B-B14F-4D97-AF65-F5344CB8AC3E}">
        <p14:creationId xmlns:p14="http://schemas.microsoft.com/office/powerpoint/2010/main" val="235486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45</a:t>
            </a:fld>
            <a:endParaRPr lang="en-US"/>
          </a:p>
        </p:txBody>
      </p:sp>
    </p:spTree>
    <p:extLst>
      <p:ext uri="{BB962C8B-B14F-4D97-AF65-F5344CB8AC3E}">
        <p14:creationId xmlns:p14="http://schemas.microsoft.com/office/powerpoint/2010/main" val="2281018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46</a:t>
            </a:fld>
            <a:endParaRPr lang="en-US"/>
          </a:p>
        </p:txBody>
      </p:sp>
    </p:spTree>
    <p:extLst>
      <p:ext uri="{BB962C8B-B14F-4D97-AF65-F5344CB8AC3E}">
        <p14:creationId xmlns:p14="http://schemas.microsoft.com/office/powerpoint/2010/main" val="3819403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47</a:t>
            </a:fld>
            <a:endParaRPr lang="en-US"/>
          </a:p>
        </p:txBody>
      </p:sp>
    </p:spTree>
    <p:extLst>
      <p:ext uri="{BB962C8B-B14F-4D97-AF65-F5344CB8AC3E}">
        <p14:creationId xmlns:p14="http://schemas.microsoft.com/office/powerpoint/2010/main" val="1890170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ED750-6D1C-4EC1-B8EE-9002EB86665A}" type="slidenum">
              <a:rPr lang="en-US" smtClean="0"/>
              <a:t>48</a:t>
            </a:fld>
            <a:endParaRPr lang="en-US"/>
          </a:p>
        </p:txBody>
      </p:sp>
    </p:spTree>
    <p:extLst>
      <p:ext uri="{BB962C8B-B14F-4D97-AF65-F5344CB8AC3E}">
        <p14:creationId xmlns:p14="http://schemas.microsoft.com/office/powerpoint/2010/main" val="617595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49</a:t>
            </a:fld>
            <a:endParaRPr lang="en-US"/>
          </a:p>
        </p:txBody>
      </p:sp>
    </p:spTree>
    <p:extLst>
      <p:ext uri="{BB962C8B-B14F-4D97-AF65-F5344CB8AC3E}">
        <p14:creationId xmlns:p14="http://schemas.microsoft.com/office/powerpoint/2010/main" val="11805830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50</a:t>
            </a:fld>
            <a:endParaRPr lang="en-US"/>
          </a:p>
        </p:txBody>
      </p:sp>
    </p:spTree>
    <p:extLst>
      <p:ext uri="{BB962C8B-B14F-4D97-AF65-F5344CB8AC3E}">
        <p14:creationId xmlns:p14="http://schemas.microsoft.com/office/powerpoint/2010/main" val="7636161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7ED750-6D1C-4EC1-B8EE-9002EB86665A}" type="slidenum">
              <a:rPr lang="en-US" smtClean="0"/>
              <a:t>51</a:t>
            </a:fld>
            <a:endParaRPr lang="en-US"/>
          </a:p>
        </p:txBody>
      </p:sp>
    </p:spTree>
    <p:extLst>
      <p:ext uri="{BB962C8B-B14F-4D97-AF65-F5344CB8AC3E}">
        <p14:creationId xmlns:p14="http://schemas.microsoft.com/office/powerpoint/2010/main" val="4130508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52</a:t>
            </a:fld>
            <a:endParaRPr lang="en-US" dirty="0"/>
          </a:p>
        </p:txBody>
      </p:sp>
    </p:spTree>
    <p:extLst>
      <p:ext uri="{BB962C8B-B14F-4D97-AF65-F5344CB8AC3E}">
        <p14:creationId xmlns:p14="http://schemas.microsoft.com/office/powerpoint/2010/main" val="3828577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A10709-13A0-4406-A628-5951600F44EF}" type="slidenum">
              <a:rPr lang="en-US" smtClean="0"/>
              <a:t>8</a:t>
            </a:fld>
            <a:endParaRPr lang="en-US"/>
          </a:p>
        </p:txBody>
      </p:sp>
    </p:spTree>
    <p:extLst>
      <p:ext uri="{BB962C8B-B14F-4D97-AF65-F5344CB8AC3E}">
        <p14:creationId xmlns:p14="http://schemas.microsoft.com/office/powerpoint/2010/main" val="1492475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53</a:t>
            </a:fld>
            <a:endParaRPr lang="en-US" dirty="0"/>
          </a:p>
        </p:txBody>
      </p:sp>
    </p:spTree>
    <p:extLst>
      <p:ext uri="{BB962C8B-B14F-4D97-AF65-F5344CB8AC3E}">
        <p14:creationId xmlns:p14="http://schemas.microsoft.com/office/powerpoint/2010/main" val="1483847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54</a:t>
            </a:fld>
            <a:endParaRPr lang="en-US" dirty="0"/>
          </a:p>
        </p:txBody>
      </p:sp>
    </p:spTree>
    <p:extLst>
      <p:ext uri="{BB962C8B-B14F-4D97-AF65-F5344CB8AC3E}">
        <p14:creationId xmlns:p14="http://schemas.microsoft.com/office/powerpoint/2010/main" val="17175012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55</a:t>
            </a:fld>
            <a:endParaRPr lang="en-US" dirty="0"/>
          </a:p>
        </p:txBody>
      </p:sp>
    </p:spTree>
    <p:extLst>
      <p:ext uri="{BB962C8B-B14F-4D97-AF65-F5344CB8AC3E}">
        <p14:creationId xmlns:p14="http://schemas.microsoft.com/office/powerpoint/2010/main" val="12369325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56</a:t>
            </a:fld>
            <a:endParaRPr lang="en-US" dirty="0"/>
          </a:p>
        </p:txBody>
      </p:sp>
    </p:spTree>
    <p:extLst>
      <p:ext uri="{BB962C8B-B14F-4D97-AF65-F5344CB8AC3E}">
        <p14:creationId xmlns:p14="http://schemas.microsoft.com/office/powerpoint/2010/main" val="4229864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57</a:t>
            </a:fld>
            <a:endParaRPr lang="en-US" dirty="0"/>
          </a:p>
        </p:txBody>
      </p:sp>
    </p:spTree>
    <p:extLst>
      <p:ext uri="{BB962C8B-B14F-4D97-AF65-F5344CB8AC3E}">
        <p14:creationId xmlns:p14="http://schemas.microsoft.com/office/powerpoint/2010/main" val="2090199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58</a:t>
            </a:fld>
            <a:endParaRPr lang="en-US" dirty="0"/>
          </a:p>
        </p:txBody>
      </p:sp>
    </p:spTree>
    <p:extLst>
      <p:ext uri="{BB962C8B-B14F-4D97-AF65-F5344CB8AC3E}">
        <p14:creationId xmlns:p14="http://schemas.microsoft.com/office/powerpoint/2010/main" val="2868766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59</a:t>
            </a:fld>
            <a:endParaRPr lang="en-US" dirty="0"/>
          </a:p>
        </p:txBody>
      </p:sp>
    </p:spTree>
    <p:extLst>
      <p:ext uri="{BB962C8B-B14F-4D97-AF65-F5344CB8AC3E}">
        <p14:creationId xmlns:p14="http://schemas.microsoft.com/office/powerpoint/2010/main" val="1863640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60</a:t>
            </a:fld>
            <a:endParaRPr lang="en-US" dirty="0"/>
          </a:p>
        </p:txBody>
      </p:sp>
    </p:spTree>
    <p:extLst>
      <p:ext uri="{BB962C8B-B14F-4D97-AF65-F5344CB8AC3E}">
        <p14:creationId xmlns:p14="http://schemas.microsoft.com/office/powerpoint/2010/main" val="32031767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61</a:t>
            </a:fld>
            <a:endParaRPr lang="en-US" dirty="0"/>
          </a:p>
        </p:txBody>
      </p:sp>
    </p:spTree>
    <p:extLst>
      <p:ext uri="{BB962C8B-B14F-4D97-AF65-F5344CB8AC3E}">
        <p14:creationId xmlns:p14="http://schemas.microsoft.com/office/powerpoint/2010/main" val="3556879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62</a:t>
            </a:fld>
            <a:endParaRPr lang="en-US" dirty="0"/>
          </a:p>
        </p:txBody>
      </p:sp>
    </p:spTree>
    <p:extLst>
      <p:ext uri="{BB962C8B-B14F-4D97-AF65-F5344CB8AC3E}">
        <p14:creationId xmlns:p14="http://schemas.microsoft.com/office/powerpoint/2010/main" val="295536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A10709-13A0-4406-A628-5951600F44EF}" type="slidenum">
              <a:rPr lang="en-US" smtClean="0"/>
              <a:t>9</a:t>
            </a:fld>
            <a:endParaRPr lang="en-US"/>
          </a:p>
        </p:txBody>
      </p:sp>
    </p:spTree>
    <p:extLst>
      <p:ext uri="{BB962C8B-B14F-4D97-AF65-F5344CB8AC3E}">
        <p14:creationId xmlns:p14="http://schemas.microsoft.com/office/powerpoint/2010/main" val="34795282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63</a:t>
            </a:fld>
            <a:endParaRPr lang="en-US" dirty="0"/>
          </a:p>
        </p:txBody>
      </p:sp>
    </p:spTree>
    <p:extLst>
      <p:ext uri="{BB962C8B-B14F-4D97-AF65-F5344CB8AC3E}">
        <p14:creationId xmlns:p14="http://schemas.microsoft.com/office/powerpoint/2010/main" val="465459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64</a:t>
            </a:fld>
            <a:endParaRPr lang="en-US" dirty="0"/>
          </a:p>
        </p:txBody>
      </p:sp>
    </p:spTree>
    <p:extLst>
      <p:ext uri="{BB962C8B-B14F-4D97-AF65-F5344CB8AC3E}">
        <p14:creationId xmlns:p14="http://schemas.microsoft.com/office/powerpoint/2010/main" val="3752265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65</a:t>
            </a:fld>
            <a:endParaRPr lang="en-US" dirty="0"/>
          </a:p>
        </p:txBody>
      </p:sp>
    </p:spTree>
    <p:extLst>
      <p:ext uri="{BB962C8B-B14F-4D97-AF65-F5344CB8AC3E}">
        <p14:creationId xmlns:p14="http://schemas.microsoft.com/office/powerpoint/2010/main" val="1687191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66</a:t>
            </a:fld>
            <a:endParaRPr lang="en-US" dirty="0"/>
          </a:p>
        </p:txBody>
      </p:sp>
    </p:spTree>
    <p:extLst>
      <p:ext uri="{BB962C8B-B14F-4D97-AF65-F5344CB8AC3E}">
        <p14:creationId xmlns:p14="http://schemas.microsoft.com/office/powerpoint/2010/main" val="42033436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67</a:t>
            </a:fld>
            <a:endParaRPr lang="en-US" dirty="0"/>
          </a:p>
        </p:txBody>
      </p:sp>
    </p:spTree>
    <p:extLst>
      <p:ext uri="{BB962C8B-B14F-4D97-AF65-F5344CB8AC3E}">
        <p14:creationId xmlns:p14="http://schemas.microsoft.com/office/powerpoint/2010/main" val="41636922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68</a:t>
            </a:fld>
            <a:endParaRPr lang="en-US" dirty="0"/>
          </a:p>
        </p:txBody>
      </p:sp>
    </p:spTree>
    <p:extLst>
      <p:ext uri="{BB962C8B-B14F-4D97-AF65-F5344CB8AC3E}">
        <p14:creationId xmlns:p14="http://schemas.microsoft.com/office/powerpoint/2010/main" val="4020952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69</a:t>
            </a:fld>
            <a:endParaRPr lang="en-US" dirty="0"/>
          </a:p>
        </p:txBody>
      </p:sp>
    </p:spTree>
    <p:extLst>
      <p:ext uri="{BB962C8B-B14F-4D97-AF65-F5344CB8AC3E}">
        <p14:creationId xmlns:p14="http://schemas.microsoft.com/office/powerpoint/2010/main" val="21447934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70</a:t>
            </a:fld>
            <a:endParaRPr lang="en-US" dirty="0"/>
          </a:p>
        </p:txBody>
      </p:sp>
    </p:spTree>
    <p:extLst>
      <p:ext uri="{BB962C8B-B14F-4D97-AF65-F5344CB8AC3E}">
        <p14:creationId xmlns:p14="http://schemas.microsoft.com/office/powerpoint/2010/main" val="680426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71</a:t>
            </a:fld>
            <a:endParaRPr lang="en-US" dirty="0"/>
          </a:p>
        </p:txBody>
      </p:sp>
    </p:spTree>
    <p:extLst>
      <p:ext uri="{BB962C8B-B14F-4D97-AF65-F5344CB8AC3E}">
        <p14:creationId xmlns:p14="http://schemas.microsoft.com/office/powerpoint/2010/main" val="4088747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72</a:t>
            </a:fld>
            <a:endParaRPr lang="en-US" dirty="0"/>
          </a:p>
        </p:txBody>
      </p:sp>
    </p:spTree>
    <p:extLst>
      <p:ext uri="{BB962C8B-B14F-4D97-AF65-F5344CB8AC3E}">
        <p14:creationId xmlns:p14="http://schemas.microsoft.com/office/powerpoint/2010/main" val="91796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10</a:t>
            </a:fld>
            <a:endParaRPr lang="en-US"/>
          </a:p>
        </p:txBody>
      </p:sp>
    </p:spTree>
    <p:extLst>
      <p:ext uri="{BB962C8B-B14F-4D97-AF65-F5344CB8AC3E}">
        <p14:creationId xmlns:p14="http://schemas.microsoft.com/office/powerpoint/2010/main" val="2319237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73</a:t>
            </a:fld>
            <a:endParaRPr lang="en-US" dirty="0"/>
          </a:p>
        </p:txBody>
      </p:sp>
    </p:spTree>
    <p:extLst>
      <p:ext uri="{BB962C8B-B14F-4D97-AF65-F5344CB8AC3E}">
        <p14:creationId xmlns:p14="http://schemas.microsoft.com/office/powerpoint/2010/main" val="258767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74</a:t>
            </a:fld>
            <a:endParaRPr lang="en-US" dirty="0"/>
          </a:p>
        </p:txBody>
      </p:sp>
    </p:spTree>
    <p:extLst>
      <p:ext uri="{BB962C8B-B14F-4D97-AF65-F5344CB8AC3E}">
        <p14:creationId xmlns:p14="http://schemas.microsoft.com/office/powerpoint/2010/main" val="31498834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75</a:t>
            </a:fld>
            <a:endParaRPr lang="en-US" dirty="0"/>
          </a:p>
        </p:txBody>
      </p:sp>
    </p:spTree>
    <p:extLst>
      <p:ext uri="{BB962C8B-B14F-4D97-AF65-F5344CB8AC3E}">
        <p14:creationId xmlns:p14="http://schemas.microsoft.com/office/powerpoint/2010/main" val="3879308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76</a:t>
            </a:fld>
            <a:endParaRPr lang="en-US" dirty="0"/>
          </a:p>
        </p:txBody>
      </p:sp>
    </p:spTree>
    <p:extLst>
      <p:ext uri="{BB962C8B-B14F-4D97-AF65-F5344CB8AC3E}">
        <p14:creationId xmlns:p14="http://schemas.microsoft.com/office/powerpoint/2010/main" val="34675122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77</a:t>
            </a:fld>
            <a:endParaRPr lang="en-US" dirty="0"/>
          </a:p>
        </p:txBody>
      </p:sp>
    </p:spTree>
    <p:extLst>
      <p:ext uri="{BB962C8B-B14F-4D97-AF65-F5344CB8AC3E}">
        <p14:creationId xmlns:p14="http://schemas.microsoft.com/office/powerpoint/2010/main" val="14150619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78</a:t>
            </a:fld>
            <a:endParaRPr lang="en-US" dirty="0"/>
          </a:p>
        </p:txBody>
      </p:sp>
    </p:spTree>
    <p:extLst>
      <p:ext uri="{BB962C8B-B14F-4D97-AF65-F5344CB8AC3E}">
        <p14:creationId xmlns:p14="http://schemas.microsoft.com/office/powerpoint/2010/main" val="9421704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79</a:t>
            </a:fld>
            <a:endParaRPr lang="en-US" dirty="0"/>
          </a:p>
        </p:txBody>
      </p:sp>
    </p:spTree>
    <p:extLst>
      <p:ext uri="{BB962C8B-B14F-4D97-AF65-F5344CB8AC3E}">
        <p14:creationId xmlns:p14="http://schemas.microsoft.com/office/powerpoint/2010/main" val="9553312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80</a:t>
            </a:fld>
            <a:endParaRPr lang="en-US" dirty="0"/>
          </a:p>
        </p:txBody>
      </p:sp>
    </p:spTree>
    <p:extLst>
      <p:ext uri="{BB962C8B-B14F-4D97-AF65-F5344CB8AC3E}">
        <p14:creationId xmlns:p14="http://schemas.microsoft.com/office/powerpoint/2010/main" val="38814921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81</a:t>
            </a:fld>
            <a:endParaRPr lang="en-US" dirty="0"/>
          </a:p>
        </p:txBody>
      </p:sp>
    </p:spTree>
    <p:extLst>
      <p:ext uri="{BB962C8B-B14F-4D97-AF65-F5344CB8AC3E}">
        <p14:creationId xmlns:p14="http://schemas.microsoft.com/office/powerpoint/2010/main" val="37776683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82</a:t>
            </a:fld>
            <a:endParaRPr lang="en-US" dirty="0"/>
          </a:p>
        </p:txBody>
      </p:sp>
    </p:spTree>
    <p:extLst>
      <p:ext uri="{BB962C8B-B14F-4D97-AF65-F5344CB8AC3E}">
        <p14:creationId xmlns:p14="http://schemas.microsoft.com/office/powerpoint/2010/main" val="249946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BA10709-13A0-4406-A628-5951600F44EF}" type="slidenum">
              <a:rPr lang="en-US" smtClean="0"/>
              <a:t>11</a:t>
            </a:fld>
            <a:endParaRPr lang="en-US"/>
          </a:p>
        </p:txBody>
      </p:sp>
    </p:spTree>
    <p:extLst>
      <p:ext uri="{BB962C8B-B14F-4D97-AF65-F5344CB8AC3E}">
        <p14:creationId xmlns:p14="http://schemas.microsoft.com/office/powerpoint/2010/main" val="3294163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83</a:t>
            </a:fld>
            <a:endParaRPr lang="en-US" dirty="0"/>
          </a:p>
        </p:txBody>
      </p:sp>
    </p:spTree>
    <p:extLst>
      <p:ext uri="{BB962C8B-B14F-4D97-AF65-F5344CB8AC3E}">
        <p14:creationId xmlns:p14="http://schemas.microsoft.com/office/powerpoint/2010/main" val="29867393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84</a:t>
            </a:fld>
            <a:endParaRPr lang="en-US" dirty="0"/>
          </a:p>
        </p:txBody>
      </p:sp>
    </p:spTree>
    <p:extLst>
      <p:ext uri="{BB962C8B-B14F-4D97-AF65-F5344CB8AC3E}">
        <p14:creationId xmlns:p14="http://schemas.microsoft.com/office/powerpoint/2010/main" val="11999675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85</a:t>
            </a:fld>
            <a:endParaRPr lang="en-US" dirty="0"/>
          </a:p>
        </p:txBody>
      </p:sp>
    </p:spTree>
    <p:extLst>
      <p:ext uri="{BB962C8B-B14F-4D97-AF65-F5344CB8AC3E}">
        <p14:creationId xmlns:p14="http://schemas.microsoft.com/office/powerpoint/2010/main" val="22988871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86</a:t>
            </a:fld>
            <a:endParaRPr lang="en-US" dirty="0"/>
          </a:p>
        </p:txBody>
      </p:sp>
    </p:spTree>
    <p:extLst>
      <p:ext uri="{BB962C8B-B14F-4D97-AF65-F5344CB8AC3E}">
        <p14:creationId xmlns:p14="http://schemas.microsoft.com/office/powerpoint/2010/main" val="4451491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87</a:t>
            </a:fld>
            <a:endParaRPr lang="en-US" dirty="0"/>
          </a:p>
        </p:txBody>
      </p:sp>
    </p:spTree>
    <p:extLst>
      <p:ext uri="{BB962C8B-B14F-4D97-AF65-F5344CB8AC3E}">
        <p14:creationId xmlns:p14="http://schemas.microsoft.com/office/powerpoint/2010/main" val="17320758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88</a:t>
            </a:fld>
            <a:endParaRPr lang="en-US" dirty="0"/>
          </a:p>
        </p:txBody>
      </p:sp>
    </p:spTree>
    <p:extLst>
      <p:ext uri="{BB962C8B-B14F-4D97-AF65-F5344CB8AC3E}">
        <p14:creationId xmlns:p14="http://schemas.microsoft.com/office/powerpoint/2010/main" val="36717590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89</a:t>
            </a:fld>
            <a:endParaRPr lang="en-US" dirty="0"/>
          </a:p>
        </p:txBody>
      </p:sp>
    </p:spTree>
    <p:extLst>
      <p:ext uri="{BB962C8B-B14F-4D97-AF65-F5344CB8AC3E}">
        <p14:creationId xmlns:p14="http://schemas.microsoft.com/office/powerpoint/2010/main" val="1518677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90</a:t>
            </a:fld>
            <a:endParaRPr lang="en-US" dirty="0"/>
          </a:p>
        </p:txBody>
      </p:sp>
    </p:spTree>
    <p:extLst>
      <p:ext uri="{BB962C8B-B14F-4D97-AF65-F5344CB8AC3E}">
        <p14:creationId xmlns:p14="http://schemas.microsoft.com/office/powerpoint/2010/main" val="12055289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91</a:t>
            </a:fld>
            <a:endParaRPr lang="en-US" dirty="0"/>
          </a:p>
        </p:txBody>
      </p:sp>
    </p:spTree>
    <p:extLst>
      <p:ext uri="{BB962C8B-B14F-4D97-AF65-F5344CB8AC3E}">
        <p14:creationId xmlns:p14="http://schemas.microsoft.com/office/powerpoint/2010/main" val="187720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92</a:t>
            </a:fld>
            <a:endParaRPr lang="en-US" dirty="0"/>
          </a:p>
        </p:txBody>
      </p:sp>
    </p:spTree>
    <p:extLst>
      <p:ext uri="{BB962C8B-B14F-4D97-AF65-F5344CB8AC3E}">
        <p14:creationId xmlns:p14="http://schemas.microsoft.com/office/powerpoint/2010/main" val="3201687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10709-13A0-4406-A628-5951600F44E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4489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4076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94</a:t>
            </a:fld>
            <a:endParaRPr lang="en-US" dirty="0"/>
          </a:p>
        </p:txBody>
      </p:sp>
    </p:spTree>
    <p:extLst>
      <p:ext uri="{BB962C8B-B14F-4D97-AF65-F5344CB8AC3E}">
        <p14:creationId xmlns:p14="http://schemas.microsoft.com/office/powerpoint/2010/main" val="16806295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431D389-E7E4-47D0-991F-FF5744C7112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59775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9C1E6370-00C5-4194-BE86-FBC2CA6D758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3564238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up the Special Education funding? There are 2 federal IDEA Part B grants, Medicaid reimbursements, and your General fund. Not all LEAs bill for Medicaid, but as you can see, across our state of Idaho, that makes up around 10% of all funding used to support Special Education. This pie chart illustrates how much your General fund has to contribute to support Special Education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3093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88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562687-7A5B-4415-B0F0-C719E7C49641}" type="slidenum">
              <a:rPr lang="en-US" smtClean="0"/>
              <a:t>99</a:t>
            </a:fld>
            <a:endParaRPr lang="en-US" dirty="0"/>
          </a:p>
        </p:txBody>
      </p:sp>
    </p:spTree>
    <p:extLst>
      <p:ext uri="{BB962C8B-B14F-4D97-AF65-F5344CB8AC3E}">
        <p14:creationId xmlns:p14="http://schemas.microsoft.com/office/powerpoint/2010/main" val="40993986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D0477616-7199-45EA-BCC1-B44F913AC1C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916247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65F34B80-FE09-4811-89A6-0B89280BC9B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1392529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62687-7A5B-4415-B0F0-C719E7C4964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A8C13039-058D-4FD9-AB58-538590C3A7F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9549001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33CE57-5C79-46C4-BC58-4EAD400C4EC6}"/>
              </a:ext>
            </a:extLst>
          </p:cNvPr>
          <p:cNvPicPr>
            <a:picLocks noChangeAspect="1"/>
          </p:cNvPicPr>
          <p:nvPr userDrawn="1"/>
        </p:nvPicPr>
        <p:blipFill>
          <a:blip r:embed="rId2"/>
          <a:stretch>
            <a:fillRect/>
          </a:stretch>
        </p:blipFill>
        <p:spPr>
          <a:xfrm>
            <a:off x="6497893" y="1158659"/>
            <a:ext cx="5694107" cy="3803903"/>
          </a:xfrm>
          <a:prstGeom prst="rect">
            <a:avLst/>
          </a:prstGeom>
        </p:spPr>
      </p:pic>
      <p:pic>
        <p:nvPicPr>
          <p:cNvPr id="2" name="Picture 1" descr="&quot;Department of Education State of Idaho&quo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460" y="138122"/>
            <a:ext cx="914400" cy="91440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78234"/>
            <a:ext cx="4887589" cy="879766"/>
          </a:xfrm>
          <a:prstGeom prst="rect">
            <a:avLst/>
          </a:prstGeom>
        </p:spPr>
      </p:pic>
      <p:sp>
        <p:nvSpPr>
          <p:cNvPr id="23" name="Date Placeholder 3"/>
          <p:cNvSpPr>
            <a:spLocks noGrp="1"/>
          </p:cNvSpPr>
          <p:nvPr>
            <p:ph type="dt" sz="half" idx="10"/>
          </p:nvPr>
        </p:nvSpPr>
        <p:spPr>
          <a:xfrm>
            <a:off x="8857735" y="6084501"/>
            <a:ext cx="2743200" cy="365125"/>
          </a:xfrm>
        </p:spPr>
        <p:txBody>
          <a:bodyPr/>
          <a:lstStyle>
            <a:lvl1pPr algn="r">
              <a:defRPr sz="1600">
                <a:solidFill>
                  <a:schemeClr val="tx1">
                    <a:lumMod val="90000"/>
                    <a:lumOff val="10000"/>
                  </a:schemeClr>
                </a:solidFill>
                <a:latin typeface="+mn-lt"/>
                <a:ea typeface="Open Sans" panose="020B0606030504020204" pitchFamily="34" charset="0"/>
                <a:cs typeface="Open Sans" panose="020B0606030504020204" pitchFamily="34" charset="0"/>
              </a:defRPr>
            </a:lvl1pPr>
          </a:lstStyle>
          <a:p>
            <a:endParaRPr lang="en-US" dirty="0"/>
          </a:p>
        </p:txBody>
      </p:sp>
      <p:sp>
        <p:nvSpPr>
          <p:cNvPr id="9" name="Subtitle 2"/>
          <p:cNvSpPr txBox="1">
            <a:spLocks/>
          </p:cNvSpPr>
          <p:nvPr userDrawn="1"/>
        </p:nvSpPr>
        <p:spPr>
          <a:xfrm>
            <a:off x="232018" y="6126963"/>
            <a:ext cx="4655571" cy="705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rPr>
              <a:t>Supporting Schools and Students to Achieve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0" i="0" kern="1200" cap="all" baseline="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Sherri Ybarra, ED.s., Superintendent of Public INSTRUCTION</a:t>
            </a:r>
          </a:p>
          <a:p>
            <a:endPar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endParaRPr>
          </a:p>
        </p:txBody>
      </p:sp>
      <p:sp>
        <p:nvSpPr>
          <p:cNvPr id="3" name="Arrow: Chevron 2">
            <a:extLst>
              <a:ext uri="{FF2B5EF4-FFF2-40B4-BE49-F238E27FC236}">
                <a16:creationId xmlns:a16="http://schemas.microsoft.com/office/drawing/2014/main" id="{385CF22D-C064-4545-95D9-28691223FAA9}"/>
              </a:ext>
            </a:extLst>
          </p:cNvPr>
          <p:cNvSpPr/>
          <p:nvPr userDrawn="1"/>
        </p:nvSpPr>
        <p:spPr>
          <a:xfrm>
            <a:off x="6716320" y="1158658"/>
            <a:ext cx="2628626" cy="3803904"/>
          </a:xfrm>
          <a:prstGeom prst="chevron">
            <a:avLst>
              <a:gd name="adj" fmla="val 54321"/>
            </a:avLst>
          </a:prstGeom>
          <a:solidFill>
            <a:srgbClr val="032F5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7" descr="Green Arrow">
            <a:extLst>
              <a:ext uri="{FF2B5EF4-FFF2-40B4-BE49-F238E27FC236}">
                <a16:creationId xmlns:a16="http://schemas.microsoft.com/office/drawing/2014/main" id="{B6C3FD0E-FD0D-40EC-A6F1-E8FC3AA3C22E}"/>
              </a:ext>
            </a:extLst>
          </p:cNvPr>
          <p:cNvSpPr/>
          <p:nvPr userDrawn="1"/>
        </p:nvSpPr>
        <p:spPr>
          <a:xfrm>
            <a:off x="-745" y="1158659"/>
            <a:ext cx="7967878" cy="3803904"/>
          </a:xfrm>
          <a:prstGeom prst="homePlate">
            <a:avLst>
              <a:gd name="adj" fmla="val 38378"/>
            </a:avLst>
          </a:prstGeom>
          <a:solidFill>
            <a:srgbClr val="032F55"/>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Cambria" panose="02040503050406030204" pitchFamily="18" charset="0"/>
                <a:ea typeface="+mn-ea"/>
                <a:cs typeface="+mn-cs"/>
              </a:rPr>
              <a:t>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itle 1"/>
          <p:cNvSpPr>
            <a:spLocks noGrp="1"/>
          </p:cNvSpPr>
          <p:nvPr>
            <p:ph type="ctrTitle" hasCustomPrompt="1"/>
          </p:nvPr>
        </p:nvSpPr>
        <p:spPr>
          <a:xfrm>
            <a:off x="535460" y="1164111"/>
            <a:ext cx="9144000" cy="1876899"/>
          </a:xfrm>
        </p:spPr>
        <p:txBody>
          <a:bodyPr anchor="b">
            <a:normAutofit/>
          </a:bodyPr>
          <a:lstStyle>
            <a:lvl1pPr algn="l">
              <a:defRPr sz="4000" b="1" baseline="0">
                <a:solidFill>
                  <a:schemeClr val="bg1"/>
                </a:solidFill>
                <a:effectLst/>
                <a:latin typeface="Cambria" panose="02040503050406030204" pitchFamily="18" charset="0"/>
              </a:defRPr>
            </a:lvl1pPr>
          </a:lstStyle>
          <a:p>
            <a:r>
              <a:rPr lang="en-US" dirty="0"/>
              <a:t>Click here to edit </a:t>
            </a:r>
            <a:br>
              <a:rPr lang="en-US" dirty="0"/>
            </a:br>
            <a:r>
              <a:rPr lang="en-US" dirty="0"/>
              <a:t>master slide</a:t>
            </a:r>
          </a:p>
        </p:txBody>
      </p:sp>
      <p:sp>
        <p:nvSpPr>
          <p:cNvPr id="20" name="Subtitle 2"/>
          <p:cNvSpPr>
            <a:spLocks noGrp="1"/>
          </p:cNvSpPr>
          <p:nvPr>
            <p:ph type="subTitle" idx="1" hasCustomPrompt="1"/>
          </p:nvPr>
        </p:nvSpPr>
        <p:spPr>
          <a:xfrm>
            <a:off x="535460" y="3121918"/>
            <a:ext cx="9144000" cy="473898"/>
          </a:xfrm>
        </p:spPr>
        <p:txBody>
          <a:bodyPr/>
          <a:lstStyle>
            <a:lvl1pPr marL="0" indent="0" algn="l">
              <a:buNone/>
              <a:defRPr sz="2000" cap="none" baseline="0">
                <a:solidFill>
                  <a:schemeClr val="bg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spTree>
    <p:extLst>
      <p:ext uri="{BB962C8B-B14F-4D97-AF65-F5344CB8AC3E}">
        <p14:creationId xmlns:p14="http://schemas.microsoft.com/office/powerpoint/2010/main" val="2431248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Branding &amp; Accessibility |</a:t>
            </a:r>
          </a:p>
        </p:txBody>
      </p:sp>
      <p:sp>
        <p:nvSpPr>
          <p:cNvPr id="7" name="Slide Number Placeholder 6"/>
          <p:cNvSpPr>
            <a:spLocks noGrp="1"/>
          </p:cNvSpPr>
          <p:nvPr>
            <p:ph type="sldNum" sz="quarter" idx="12"/>
          </p:nvPr>
        </p:nvSpPr>
        <p:spPr/>
        <p:txBody>
          <a:bodyPr/>
          <a:lstStyle/>
          <a:p>
            <a:fld id="{C26AAFF7-C4D7-4A72-B8FA-A17532192431}" type="slidenum">
              <a:rPr lang="en-US" smtClean="0"/>
              <a:t>‹#›</a:t>
            </a:fld>
            <a:endParaRPr lang="en-US"/>
          </a:p>
        </p:txBody>
      </p:sp>
    </p:spTree>
    <p:extLst>
      <p:ext uri="{BB962C8B-B14F-4D97-AF65-F5344CB8AC3E}">
        <p14:creationId xmlns:p14="http://schemas.microsoft.com/office/powerpoint/2010/main" val="635635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Branding &amp; Accessibility |</a:t>
            </a:r>
          </a:p>
        </p:txBody>
      </p:sp>
      <p:sp>
        <p:nvSpPr>
          <p:cNvPr id="6" name="Slide Number Placeholder 5"/>
          <p:cNvSpPr>
            <a:spLocks noGrp="1"/>
          </p:cNvSpPr>
          <p:nvPr>
            <p:ph type="sldNum" sz="quarter" idx="12"/>
          </p:nvPr>
        </p:nvSpPr>
        <p:spPr/>
        <p:txBody>
          <a:bodyPr/>
          <a:lstStyle/>
          <a:p>
            <a:fld id="{C26AAFF7-C4D7-4A72-B8FA-A17532192431}" type="slidenum">
              <a:rPr lang="en-US" smtClean="0"/>
              <a:t>‹#›</a:t>
            </a:fld>
            <a:endParaRPr lang="en-US"/>
          </a:p>
        </p:txBody>
      </p:sp>
    </p:spTree>
    <p:extLst>
      <p:ext uri="{BB962C8B-B14F-4D97-AF65-F5344CB8AC3E}">
        <p14:creationId xmlns:p14="http://schemas.microsoft.com/office/powerpoint/2010/main" val="3795959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Branding &amp; Accessibility |</a:t>
            </a:r>
          </a:p>
        </p:txBody>
      </p:sp>
      <p:sp>
        <p:nvSpPr>
          <p:cNvPr id="6" name="Slide Number Placeholder 5"/>
          <p:cNvSpPr>
            <a:spLocks noGrp="1"/>
          </p:cNvSpPr>
          <p:nvPr>
            <p:ph type="sldNum" sz="quarter" idx="12"/>
          </p:nvPr>
        </p:nvSpPr>
        <p:spPr/>
        <p:txBody>
          <a:bodyPr/>
          <a:lstStyle/>
          <a:p>
            <a:fld id="{C26AAFF7-C4D7-4A72-B8FA-A17532192431}" type="slidenum">
              <a:rPr lang="en-US" smtClean="0"/>
              <a:t>‹#›</a:t>
            </a:fld>
            <a:endParaRPr lang="en-US"/>
          </a:p>
        </p:txBody>
      </p:sp>
    </p:spTree>
    <p:extLst>
      <p:ext uri="{BB962C8B-B14F-4D97-AF65-F5344CB8AC3E}">
        <p14:creationId xmlns:p14="http://schemas.microsoft.com/office/powerpoint/2010/main" val="1318427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descr="Decorative Imag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2"/>
            <a:ext cx="11686315" cy="1015705"/>
          </a:xfrm>
          <a:prstGeom prst="rect">
            <a:avLst/>
          </a:prstGeom>
        </p:spPr>
      </p:pic>
      <p:sp>
        <p:nvSpPr>
          <p:cNvPr id="25" name="Content Placeholder 2"/>
          <p:cNvSpPr>
            <a:spLocks noGrp="1"/>
          </p:cNvSpPr>
          <p:nvPr>
            <p:ph idx="13"/>
          </p:nvPr>
        </p:nvSpPr>
        <p:spPr>
          <a:xfrm>
            <a:off x="751112" y="1340124"/>
            <a:ext cx="10515600" cy="4351338"/>
          </a:xfrm>
        </p:spPr>
        <p:txBody>
          <a:bodyPr>
            <a:normAutofit/>
          </a:bodyPr>
          <a:lstStyle>
            <a:lvl1pPr>
              <a:defRPr sz="3000">
                <a:solidFill>
                  <a:srgbClr val="000000"/>
                </a:solidFill>
                <a:latin typeface="+mn-lt"/>
                <a:ea typeface="Open Sans Light" panose="020B0306030504020204" pitchFamily="34" charset="0"/>
                <a:cs typeface="Open Sans Light" panose="020B0306030504020204" pitchFamily="34" charset="0"/>
              </a:defRPr>
            </a:lvl1pPr>
            <a:lvl2pPr>
              <a:defRPr sz="2700">
                <a:solidFill>
                  <a:srgbClr val="000000"/>
                </a:solidFill>
                <a:latin typeface="+mn-lt"/>
                <a:ea typeface="Open Sans Light" panose="020B0306030504020204" pitchFamily="34" charset="0"/>
                <a:cs typeface="Open Sans Light" panose="020B0306030504020204" pitchFamily="34" charset="0"/>
              </a:defRPr>
            </a:lvl2pPr>
            <a:lvl3pPr>
              <a:defRPr sz="2400">
                <a:solidFill>
                  <a:srgbClr val="000000"/>
                </a:solidFill>
                <a:latin typeface="+mn-lt"/>
                <a:ea typeface="Open Sans Light" panose="020B0306030504020204" pitchFamily="34" charset="0"/>
                <a:cs typeface="Open Sans Light" panose="020B0306030504020204" pitchFamily="34" charset="0"/>
              </a:defRPr>
            </a:lvl3pPr>
            <a:lvl4pPr>
              <a:defRPr sz="2100">
                <a:solidFill>
                  <a:srgbClr val="000000"/>
                </a:solidFill>
                <a:latin typeface="+mn-lt"/>
                <a:ea typeface="Open Sans Light" panose="020B0306030504020204" pitchFamily="34" charset="0"/>
                <a:cs typeface="Open Sans Light" panose="020B0306030504020204" pitchFamily="34" charset="0"/>
              </a:defRPr>
            </a:lvl4pPr>
            <a:lvl5pPr>
              <a:defRPr sz="2100">
                <a:solidFill>
                  <a:srgbClr val="000000"/>
                </a:solidFill>
                <a:latin typeface="+mn-lt"/>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Slide Number Placeholder 5"/>
          <p:cNvSpPr>
            <a:spLocks noGrp="1"/>
          </p:cNvSpPr>
          <p:nvPr>
            <p:ph type="sldNum" sz="quarter" idx="12"/>
          </p:nvPr>
        </p:nvSpPr>
        <p:spPr>
          <a:xfrm>
            <a:off x="9230663" y="6395776"/>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pic>
        <p:nvPicPr>
          <p:cNvPr id="9" name="Picture 8" descr="&quot;Department of Education State of Idaho&quo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9463" y="138122"/>
            <a:ext cx="914400" cy="914400"/>
          </a:xfrm>
          <a:prstGeom prst="rect">
            <a:avLst/>
          </a:prstGeom>
        </p:spPr>
      </p:pic>
      <p:sp>
        <p:nvSpPr>
          <p:cNvPr id="3" name="Rectangle 2">
            <a:extLst>
              <a:ext uri="{FF2B5EF4-FFF2-40B4-BE49-F238E27FC236}">
                <a16:creationId xmlns:a16="http://schemas.microsoft.com/office/drawing/2014/main" id="{2C44DB73-C1BA-4916-9C1F-4118CA578AA6}"/>
              </a:ext>
            </a:extLst>
          </p:cNvPr>
          <p:cNvSpPr/>
          <p:nvPr userDrawn="1"/>
        </p:nvSpPr>
        <p:spPr>
          <a:xfrm>
            <a:off x="0" y="2"/>
            <a:ext cx="10666312" cy="1019245"/>
          </a:xfrm>
          <a:custGeom>
            <a:avLst/>
            <a:gdLst>
              <a:gd name="connsiteX0" fmla="*/ 0 w 10648950"/>
              <a:gd name="connsiteY0" fmla="*/ 0 h 1019245"/>
              <a:gd name="connsiteX1" fmla="*/ 10648950 w 10648950"/>
              <a:gd name="connsiteY1" fmla="*/ 0 h 1019245"/>
              <a:gd name="connsiteX2" fmla="*/ 10648950 w 10648950"/>
              <a:gd name="connsiteY2" fmla="*/ 1019245 h 1019245"/>
              <a:gd name="connsiteX3" fmla="*/ 0 w 10648950"/>
              <a:gd name="connsiteY3" fmla="*/ 1019245 h 1019245"/>
              <a:gd name="connsiteX4" fmla="*/ 0 w 10648950"/>
              <a:gd name="connsiteY4" fmla="*/ 0 h 1019245"/>
              <a:gd name="connsiteX0" fmla="*/ 0 w 10648950"/>
              <a:gd name="connsiteY0" fmla="*/ 0 h 1019245"/>
              <a:gd name="connsiteX1" fmla="*/ 10648950 w 10648950"/>
              <a:gd name="connsiteY1" fmla="*/ 0 h 1019245"/>
              <a:gd name="connsiteX2" fmla="*/ 9731656 w 10648950"/>
              <a:gd name="connsiteY2" fmla="*/ 987415 h 1019245"/>
              <a:gd name="connsiteX3" fmla="*/ 0 w 10648950"/>
              <a:gd name="connsiteY3" fmla="*/ 1019245 h 1019245"/>
              <a:gd name="connsiteX4" fmla="*/ 0 w 10648950"/>
              <a:gd name="connsiteY4" fmla="*/ 0 h 1019245"/>
              <a:gd name="connsiteX0" fmla="*/ 0 w 10648950"/>
              <a:gd name="connsiteY0" fmla="*/ 0 h 1019245"/>
              <a:gd name="connsiteX1" fmla="*/ 10648950 w 10648950"/>
              <a:gd name="connsiteY1" fmla="*/ 0 h 1019245"/>
              <a:gd name="connsiteX2" fmla="*/ 10148344 w 10648950"/>
              <a:gd name="connsiteY2" fmla="*/ 1019245 h 1019245"/>
              <a:gd name="connsiteX3" fmla="*/ 0 w 10648950"/>
              <a:gd name="connsiteY3" fmla="*/ 1019245 h 1019245"/>
              <a:gd name="connsiteX4" fmla="*/ 0 w 10648950"/>
              <a:gd name="connsiteY4" fmla="*/ 0 h 1019245"/>
              <a:gd name="connsiteX0" fmla="*/ 0 w 10666312"/>
              <a:gd name="connsiteY0" fmla="*/ 0 h 1019245"/>
              <a:gd name="connsiteX1" fmla="*/ 10666312 w 10666312"/>
              <a:gd name="connsiteY1" fmla="*/ 0 h 1019245"/>
              <a:gd name="connsiteX2" fmla="*/ 10148344 w 10666312"/>
              <a:gd name="connsiteY2" fmla="*/ 1019245 h 1019245"/>
              <a:gd name="connsiteX3" fmla="*/ 0 w 10666312"/>
              <a:gd name="connsiteY3" fmla="*/ 1019245 h 1019245"/>
              <a:gd name="connsiteX4" fmla="*/ 0 w 10666312"/>
              <a:gd name="connsiteY4" fmla="*/ 0 h 101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6312" h="1019245">
                <a:moveTo>
                  <a:pt x="0" y="0"/>
                </a:moveTo>
                <a:lnTo>
                  <a:pt x="10666312" y="0"/>
                </a:lnTo>
                <a:lnTo>
                  <a:pt x="10148344" y="1019245"/>
                </a:lnTo>
                <a:lnTo>
                  <a:pt x="0" y="1019245"/>
                </a:lnTo>
                <a:lnTo>
                  <a:pt x="0" y="0"/>
                </a:lnTo>
                <a:close/>
              </a:path>
            </a:pathLst>
          </a:custGeom>
          <a:solidFill>
            <a:srgbClr val="03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itle 1"/>
          <p:cNvSpPr>
            <a:spLocks noGrp="1"/>
          </p:cNvSpPr>
          <p:nvPr>
            <p:ph type="title"/>
          </p:nvPr>
        </p:nvSpPr>
        <p:spPr>
          <a:xfrm>
            <a:off x="434304" y="2"/>
            <a:ext cx="10515600" cy="988601"/>
          </a:xfrm>
        </p:spPr>
        <p:txBody>
          <a:bodyPr>
            <a:normAutofit/>
          </a:bodyPr>
          <a:lstStyle>
            <a:lvl1pPr>
              <a:defRPr sz="3000" b="1" baseline="0">
                <a:solidFill>
                  <a:schemeClr val="bg1"/>
                </a:solidFill>
                <a:effectLst/>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94914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Decorative Imag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0"/>
            <a:ext cx="11686314" cy="1015705"/>
          </a:xfrm>
          <a:prstGeom prst="rect">
            <a:avLst/>
          </a:prstGeom>
        </p:spPr>
      </p:pic>
      <p:sp>
        <p:nvSpPr>
          <p:cNvPr id="25" name="Content Placeholder 2"/>
          <p:cNvSpPr>
            <a:spLocks noGrp="1"/>
          </p:cNvSpPr>
          <p:nvPr>
            <p:ph idx="13"/>
          </p:nvPr>
        </p:nvSpPr>
        <p:spPr>
          <a:xfrm>
            <a:off x="751112" y="1340124"/>
            <a:ext cx="10515600" cy="4351338"/>
          </a:xfrm>
        </p:spPr>
        <p:txBody>
          <a:bodyPr>
            <a:normAutofit/>
          </a:bodyPr>
          <a:lstStyle>
            <a:lvl1pPr>
              <a:defRPr sz="4000">
                <a:solidFill>
                  <a:srgbClr val="000000"/>
                </a:solidFill>
                <a:latin typeface="+mn-lt"/>
                <a:ea typeface="Open Sans Light" panose="020B0306030504020204" pitchFamily="34" charset="0"/>
                <a:cs typeface="Open Sans Light" panose="020B0306030504020204" pitchFamily="34" charset="0"/>
              </a:defRPr>
            </a:lvl1pPr>
            <a:lvl2pPr>
              <a:defRPr sz="3600">
                <a:solidFill>
                  <a:srgbClr val="000000"/>
                </a:solidFill>
                <a:latin typeface="+mn-lt"/>
                <a:ea typeface="Open Sans Light" panose="020B0306030504020204" pitchFamily="34" charset="0"/>
                <a:cs typeface="Open Sans Light" panose="020B0306030504020204" pitchFamily="34" charset="0"/>
              </a:defRPr>
            </a:lvl2pPr>
            <a:lvl3pPr>
              <a:defRPr sz="3200">
                <a:solidFill>
                  <a:srgbClr val="000000"/>
                </a:solidFill>
                <a:latin typeface="+mn-lt"/>
                <a:ea typeface="Open Sans Light" panose="020B0306030504020204" pitchFamily="34" charset="0"/>
                <a:cs typeface="Open Sans Light" panose="020B0306030504020204" pitchFamily="34" charset="0"/>
              </a:defRPr>
            </a:lvl3pPr>
            <a:lvl4pPr>
              <a:defRPr sz="2800">
                <a:solidFill>
                  <a:srgbClr val="000000"/>
                </a:solidFill>
                <a:latin typeface="+mn-lt"/>
                <a:ea typeface="Open Sans Light" panose="020B0306030504020204" pitchFamily="34" charset="0"/>
                <a:cs typeface="Open Sans Light" panose="020B0306030504020204" pitchFamily="34" charset="0"/>
              </a:defRPr>
            </a:lvl4pPr>
            <a:lvl5pPr>
              <a:defRPr sz="2800">
                <a:solidFill>
                  <a:srgbClr val="000000"/>
                </a:solidFill>
                <a:latin typeface="+mn-lt"/>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pic>
        <p:nvPicPr>
          <p:cNvPr id="9" name="Picture 8" descr="&quot;Department of Education State of Idaho&quo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9462" y="138122"/>
            <a:ext cx="914400" cy="914400"/>
          </a:xfrm>
          <a:prstGeom prst="rect">
            <a:avLst/>
          </a:prstGeom>
        </p:spPr>
      </p:pic>
      <p:sp>
        <p:nvSpPr>
          <p:cNvPr id="3" name="Rectangle 2">
            <a:extLst>
              <a:ext uri="{FF2B5EF4-FFF2-40B4-BE49-F238E27FC236}">
                <a16:creationId xmlns:a16="http://schemas.microsoft.com/office/drawing/2014/main" id="{2C44DB73-C1BA-4916-9C1F-4118CA578AA6}"/>
              </a:ext>
            </a:extLst>
          </p:cNvPr>
          <p:cNvSpPr/>
          <p:nvPr userDrawn="1"/>
        </p:nvSpPr>
        <p:spPr>
          <a:xfrm>
            <a:off x="0" y="0"/>
            <a:ext cx="10666312" cy="1019245"/>
          </a:xfrm>
          <a:custGeom>
            <a:avLst/>
            <a:gdLst>
              <a:gd name="connsiteX0" fmla="*/ 0 w 10648950"/>
              <a:gd name="connsiteY0" fmla="*/ 0 h 1019245"/>
              <a:gd name="connsiteX1" fmla="*/ 10648950 w 10648950"/>
              <a:gd name="connsiteY1" fmla="*/ 0 h 1019245"/>
              <a:gd name="connsiteX2" fmla="*/ 10648950 w 10648950"/>
              <a:gd name="connsiteY2" fmla="*/ 1019245 h 1019245"/>
              <a:gd name="connsiteX3" fmla="*/ 0 w 10648950"/>
              <a:gd name="connsiteY3" fmla="*/ 1019245 h 1019245"/>
              <a:gd name="connsiteX4" fmla="*/ 0 w 10648950"/>
              <a:gd name="connsiteY4" fmla="*/ 0 h 1019245"/>
              <a:gd name="connsiteX0" fmla="*/ 0 w 10648950"/>
              <a:gd name="connsiteY0" fmla="*/ 0 h 1019245"/>
              <a:gd name="connsiteX1" fmla="*/ 10648950 w 10648950"/>
              <a:gd name="connsiteY1" fmla="*/ 0 h 1019245"/>
              <a:gd name="connsiteX2" fmla="*/ 9731656 w 10648950"/>
              <a:gd name="connsiteY2" fmla="*/ 987415 h 1019245"/>
              <a:gd name="connsiteX3" fmla="*/ 0 w 10648950"/>
              <a:gd name="connsiteY3" fmla="*/ 1019245 h 1019245"/>
              <a:gd name="connsiteX4" fmla="*/ 0 w 10648950"/>
              <a:gd name="connsiteY4" fmla="*/ 0 h 1019245"/>
              <a:gd name="connsiteX0" fmla="*/ 0 w 10648950"/>
              <a:gd name="connsiteY0" fmla="*/ 0 h 1019245"/>
              <a:gd name="connsiteX1" fmla="*/ 10648950 w 10648950"/>
              <a:gd name="connsiteY1" fmla="*/ 0 h 1019245"/>
              <a:gd name="connsiteX2" fmla="*/ 10148344 w 10648950"/>
              <a:gd name="connsiteY2" fmla="*/ 1019245 h 1019245"/>
              <a:gd name="connsiteX3" fmla="*/ 0 w 10648950"/>
              <a:gd name="connsiteY3" fmla="*/ 1019245 h 1019245"/>
              <a:gd name="connsiteX4" fmla="*/ 0 w 10648950"/>
              <a:gd name="connsiteY4" fmla="*/ 0 h 1019245"/>
              <a:gd name="connsiteX0" fmla="*/ 0 w 10666312"/>
              <a:gd name="connsiteY0" fmla="*/ 0 h 1019245"/>
              <a:gd name="connsiteX1" fmla="*/ 10666312 w 10666312"/>
              <a:gd name="connsiteY1" fmla="*/ 0 h 1019245"/>
              <a:gd name="connsiteX2" fmla="*/ 10148344 w 10666312"/>
              <a:gd name="connsiteY2" fmla="*/ 1019245 h 1019245"/>
              <a:gd name="connsiteX3" fmla="*/ 0 w 10666312"/>
              <a:gd name="connsiteY3" fmla="*/ 1019245 h 1019245"/>
              <a:gd name="connsiteX4" fmla="*/ 0 w 10666312"/>
              <a:gd name="connsiteY4" fmla="*/ 0 h 1019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6312" h="1019245">
                <a:moveTo>
                  <a:pt x="0" y="0"/>
                </a:moveTo>
                <a:lnTo>
                  <a:pt x="10666312" y="0"/>
                </a:lnTo>
                <a:lnTo>
                  <a:pt x="10148344" y="1019245"/>
                </a:lnTo>
                <a:lnTo>
                  <a:pt x="0" y="1019245"/>
                </a:lnTo>
                <a:lnTo>
                  <a:pt x="0" y="0"/>
                </a:lnTo>
                <a:close/>
              </a:path>
            </a:pathLst>
          </a:custGeom>
          <a:solidFill>
            <a:srgbClr val="03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a:spLocks noGrp="1"/>
          </p:cNvSpPr>
          <p:nvPr>
            <p:ph type="title"/>
          </p:nvPr>
        </p:nvSpPr>
        <p:spPr>
          <a:xfrm>
            <a:off x="434304" y="0"/>
            <a:ext cx="10515600" cy="988601"/>
          </a:xfrm>
        </p:spPr>
        <p:txBody>
          <a:bodyPr>
            <a:normAutofit/>
          </a:bodyPr>
          <a:lstStyle>
            <a:lvl1pPr>
              <a:defRPr sz="4000" b="1" baseline="0">
                <a:solidFill>
                  <a:schemeClr val="bg1"/>
                </a:solidFill>
                <a:effectLst/>
                <a:latin typeface="Cambria" panose="0204050305040603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3308857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F05453-CE18-4505-AFF0-587B9C64AC53}"/>
              </a:ext>
            </a:extLst>
          </p:cNvPr>
          <p:cNvPicPr>
            <a:picLocks noChangeAspect="1"/>
          </p:cNvPicPr>
          <p:nvPr userDrawn="1"/>
        </p:nvPicPr>
        <p:blipFill>
          <a:blip r:embed="rId2"/>
          <a:stretch>
            <a:fillRect/>
          </a:stretch>
        </p:blipFill>
        <p:spPr>
          <a:xfrm>
            <a:off x="7298267" y="1266590"/>
            <a:ext cx="4893733" cy="3264408"/>
          </a:xfrm>
          <a:prstGeom prst="rect">
            <a:avLst/>
          </a:prstGeom>
        </p:spPr>
      </p:pic>
      <p:sp>
        <p:nvSpPr>
          <p:cNvPr id="10"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pic>
        <p:nvPicPr>
          <p:cNvPr id="11" name="Picture 10" descr="&quot;Department of Education State of Idaho&quo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460" y="138122"/>
            <a:ext cx="914400" cy="914400"/>
          </a:xfrm>
          <a:prstGeom prst="rect">
            <a:avLst/>
          </a:prstGeom>
        </p:spPr>
      </p:pic>
      <p:sp>
        <p:nvSpPr>
          <p:cNvPr id="3" name="Rectangle 2">
            <a:extLst>
              <a:ext uri="{FF2B5EF4-FFF2-40B4-BE49-F238E27FC236}">
                <a16:creationId xmlns:a16="http://schemas.microsoft.com/office/drawing/2014/main" id="{441E8494-0BA4-4A61-A5B4-AFEE712C8D23}"/>
              </a:ext>
            </a:extLst>
          </p:cNvPr>
          <p:cNvSpPr/>
          <p:nvPr userDrawn="1"/>
        </p:nvSpPr>
        <p:spPr>
          <a:xfrm>
            <a:off x="0" y="1265960"/>
            <a:ext cx="8957733" cy="3265037"/>
          </a:xfrm>
          <a:custGeom>
            <a:avLst/>
            <a:gdLst>
              <a:gd name="connsiteX0" fmla="*/ 0 w 8805333"/>
              <a:gd name="connsiteY0" fmla="*/ 0 h 3271543"/>
              <a:gd name="connsiteX1" fmla="*/ 8805333 w 8805333"/>
              <a:gd name="connsiteY1" fmla="*/ 0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8466 h 3280009"/>
              <a:gd name="connsiteX1" fmla="*/ 4978399 w 8805333"/>
              <a:gd name="connsiteY1" fmla="*/ 0 h 3280009"/>
              <a:gd name="connsiteX2" fmla="*/ 8805333 w 8805333"/>
              <a:gd name="connsiteY2" fmla="*/ 3280009 h 3280009"/>
              <a:gd name="connsiteX3" fmla="*/ 0 w 8805333"/>
              <a:gd name="connsiteY3" fmla="*/ 3280009 h 3280009"/>
              <a:gd name="connsiteX4" fmla="*/ 0 w 8805333"/>
              <a:gd name="connsiteY4" fmla="*/ 8466 h 3280009"/>
              <a:gd name="connsiteX0" fmla="*/ 0 w 8805333"/>
              <a:gd name="connsiteY0" fmla="*/ 0 h 3271543"/>
              <a:gd name="connsiteX1" fmla="*/ 7179732 w 8805333"/>
              <a:gd name="connsiteY1" fmla="*/ 16934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0 h 3271543"/>
              <a:gd name="connsiteX1" fmla="*/ 7179732 w 8805333"/>
              <a:gd name="connsiteY1" fmla="*/ 16934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0 h 3271543"/>
              <a:gd name="connsiteX1" fmla="*/ 7182542 w 8805333"/>
              <a:gd name="connsiteY1" fmla="*/ 5481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0 h 3271543"/>
              <a:gd name="connsiteX1" fmla="*/ 7179732 w 8805333"/>
              <a:gd name="connsiteY1" fmla="*/ 2618 h 3271543"/>
              <a:gd name="connsiteX2" fmla="*/ 8805333 w 8805333"/>
              <a:gd name="connsiteY2" fmla="*/ 3271543 h 3271543"/>
              <a:gd name="connsiteX3" fmla="*/ 0 w 8805333"/>
              <a:gd name="connsiteY3" fmla="*/ 3271543 h 3271543"/>
              <a:gd name="connsiteX4" fmla="*/ 0 w 8805333"/>
              <a:gd name="connsiteY4" fmla="*/ 0 h 327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33" h="3271543">
                <a:moveTo>
                  <a:pt x="0" y="0"/>
                </a:moveTo>
                <a:lnTo>
                  <a:pt x="7179732" y="2618"/>
                </a:lnTo>
                <a:lnTo>
                  <a:pt x="8805333" y="3271543"/>
                </a:lnTo>
                <a:lnTo>
                  <a:pt x="0" y="3271543"/>
                </a:lnTo>
                <a:lnTo>
                  <a:pt x="0" y="0"/>
                </a:lnTo>
                <a:close/>
              </a:path>
            </a:pathLst>
          </a:custGeom>
          <a:solidFill>
            <a:srgbClr val="03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DBC1E70-488F-4EA2-8344-70BFECA31CB8}"/>
              </a:ext>
            </a:extLst>
          </p:cNvPr>
          <p:cNvSpPr/>
          <p:nvPr userDrawn="1"/>
        </p:nvSpPr>
        <p:spPr>
          <a:xfrm flipH="1">
            <a:off x="7432543" y="1266589"/>
            <a:ext cx="2060650" cy="3264408"/>
          </a:xfrm>
          <a:prstGeom prst="parallelogram">
            <a:avLst>
              <a:gd name="adj" fmla="val 82904"/>
            </a:avLst>
          </a:prstGeom>
          <a:solidFill>
            <a:srgbClr val="032F5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535460" y="1266590"/>
            <a:ext cx="9144000" cy="1876899"/>
          </a:xfrm>
        </p:spPr>
        <p:txBody>
          <a:bodyPr anchor="b">
            <a:normAutofit/>
          </a:bodyPr>
          <a:lstStyle>
            <a:lvl1pPr algn="l">
              <a:defRPr sz="4000" b="1" baseline="0">
                <a:solidFill>
                  <a:schemeClr val="bg1"/>
                </a:solidFill>
                <a:effectLst/>
                <a:latin typeface="Cambria" panose="02040503050406030204" pitchFamily="18" charset="0"/>
              </a:defRPr>
            </a:lvl1pPr>
          </a:lstStyle>
          <a:p>
            <a:r>
              <a:rPr lang="en-US" dirty="0"/>
              <a:t>Click here to edit </a:t>
            </a:r>
            <a:br>
              <a:rPr lang="en-US" dirty="0"/>
            </a:br>
            <a:r>
              <a:rPr lang="en-US" dirty="0"/>
              <a:t>master slide</a:t>
            </a:r>
          </a:p>
        </p:txBody>
      </p:sp>
      <p:sp>
        <p:nvSpPr>
          <p:cNvPr id="9" name="Subtitle 2"/>
          <p:cNvSpPr>
            <a:spLocks noGrp="1"/>
          </p:cNvSpPr>
          <p:nvPr>
            <p:ph type="subTitle" idx="1" hasCustomPrompt="1"/>
          </p:nvPr>
        </p:nvSpPr>
        <p:spPr>
          <a:xfrm>
            <a:off x="535460" y="3224397"/>
            <a:ext cx="9144000" cy="473898"/>
          </a:xfrm>
        </p:spPr>
        <p:txBody>
          <a:bodyPr/>
          <a:lstStyle>
            <a:lvl1pPr marL="0" indent="0" algn="l">
              <a:buNone/>
              <a:defRPr sz="2000" cap="none" baseline="0">
                <a:solidFill>
                  <a:schemeClr val="bg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spTree>
    <p:extLst>
      <p:ext uri="{BB962C8B-B14F-4D97-AF65-F5344CB8AC3E}">
        <p14:creationId xmlns:p14="http://schemas.microsoft.com/office/powerpoint/2010/main" val="3311734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descr="Decorative Imag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0"/>
            <a:ext cx="11686314" cy="1015705"/>
          </a:xfrm>
          <a:prstGeom prst="rect">
            <a:avLst/>
          </a:prstGeom>
        </p:spPr>
      </p:pic>
      <p:sp>
        <p:nvSpPr>
          <p:cNvPr id="3" name="Content Placeholder 2"/>
          <p:cNvSpPr>
            <a:spLocks noGrp="1"/>
          </p:cNvSpPr>
          <p:nvPr>
            <p:ph sz="half" idx="1"/>
          </p:nvPr>
        </p:nvSpPr>
        <p:spPr>
          <a:xfrm>
            <a:off x="838200" y="1262210"/>
            <a:ext cx="5181600" cy="4351338"/>
          </a:xfrm>
        </p:spPr>
        <p:txBody>
          <a:bodyPr>
            <a:normAutofit/>
          </a:bodyPr>
          <a:lstStyle>
            <a:lvl1pPr>
              <a:defRPr sz="3600">
                <a:solidFill>
                  <a:srgbClr val="000000"/>
                </a:solidFill>
                <a:latin typeface="+mn-lt"/>
                <a:ea typeface="Open Sans Light" panose="020B0306030504020204" pitchFamily="34" charset="0"/>
                <a:cs typeface="Open Sans Light" panose="020B0306030504020204" pitchFamily="34" charset="0"/>
              </a:defRPr>
            </a:lvl1pPr>
            <a:lvl2pPr>
              <a:defRPr sz="3200">
                <a:solidFill>
                  <a:srgbClr val="000000"/>
                </a:solidFill>
                <a:latin typeface="+mn-lt"/>
                <a:ea typeface="Open Sans Light" panose="020B0306030504020204" pitchFamily="34" charset="0"/>
                <a:cs typeface="Open Sans Light" panose="020B0306030504020204" pitchFamily="34" charset="0"/>
              </a:defRPr>
            </a:lvl2pPr>
            <a:lvl3pPr>
              <a:defRPr sz="2800">
                <a:solidFill>
                  <a:srgbClr val="000000"/>
                </a:solidFill>
                <a:latin typeface="+mn-lt"/>
                <a:ea typeface="Open Sans Light" panose="020B0306030504020204" pitchFamily="34" charset="0"/>
                <a:cs typeface="Open Sans Light" panose="020B0306030504020204" pitchFamily="34" charset="0"/>
              </a:defRPr>
            </a:lvl3pPr>
            <a:lvl4pPr>
              <a:defRPr sz="2400">
                <a:solidFill>
                  <a:srgbClr val="000000"/>
                </a:solidFill>
                <a:latin typeface="+mn-lt"/>
                <a:ea typeface="Open Sans Light" panose="020B0306030504020204" pitchFamily="34" charset="0"/>
                <a:cs typeface="Open Sans Light" panose="020B0306030504020204" pitchFamily="34" charset="0"/>
              </a:defRPr>
            </a:lvl4pPr>
            <a:lvl5pPr>
              <a:defRPr sz="2400">
                <a:solidFill>
                  <a:srgbClr val="000000"/>
                </a:solidFill>
                <a:latin typeface="+mn-lt"/>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62210"/>
            <a:ext cx="5181600" cy="4351338"/>
          </a:xfrm>
        </p:spPr>
        <p:txBody>
          <a:bodyPr>
            <a:normAutofit/>
          </a:bodyPr>
          <a:lstStyle>
            <a:lvl1pPr>
              <a:defRPr sz="3600">
                <a:solidFill>
                  <a:srgbClr val="000000"/>
                </a:solidFill>
                <a:latin typeface="+mn-lt"/>
                <a:ea typeface="Open Sans Light" panose="020B0306030504020204" pitchFamily="34" charset="0"/>
                <a:cs typeface="Open Sans Light" panose="020B0306030504020204" pitchFamily="34" charset="0"/>
              </a:defRPr>
            </a:lvl1pPr>
            <a:lvl2pPr>
              <a:defRPr sz="3200">
                <a:solidFill>
                  <a:srgbClr val="000000"/>
                </a:solidFill>
                <a:latin typeface="+mn-lt"/>
                <a:ea typeface="Open Sans Light" panose="020B0306030504020204" pitchFamily="34" charset="0"/>
                <a:cs typeface="Open Sans Light" panose="020B0306030504020204" pitchFamily="34" charset="0"/>
              </a:defRPr>
            </a:lvl2pPr>
            <a:lvl3pPr>
              <a:defRPr sz="2800">
                <a:solidFill>
                  <a:srgbClr val="000000"/>
                </a:solidFill>
                <a:latin typeface="+mn-lt"/>
                <a:ea typeface="Open Sans Light" panose="020B0306030504020204" pitchFamily="34" charset="0"/>
                <a:cs typeface="Open Sans Light" panose="020B0306030504020204" pitchFamily="34" charset="0"/>
              </a:defRPr>
            </a:lvl3pPr>
            <a:lvl4pPr>
              <a:defRPr sz="2400">
                <a:solidFill>
                  <a:srgbClr val="000000"/>
                </a:solidFill>
                <a:latin typeface="+mn-lt"/>
                <a:ea typeface="Open Sans Light" panose="020B0306030504020204" pitchFamily="34" charset="0"/>
                <a:cs typeface="Open Sans Light" panose="020B0306030504020204" pitchFamily="34" charset="0"/>
              </a:defRPr>
            </a:lvl4pPr>
            <a:lvl5pPr>
              <a:defRPr sz="2400">
                <a:solidFill>
                  <a:srgbClr val="000000"/>
                </a:solidFill>
                <a:latin typeface="+mn-lt"/>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34304" y="0"/>
            <a:ext cx="10515600" cy="988601"/>
          </a:xfrm>
        </p:spPr>
        <p:txBody>
          <a:bodyPr>
            <a:normAutofit/>
          </a:bodyPr>
          <a:lstStyle>
            <a:lvl1pPr>
              <a:defRPr sz="4000" b="1" baseline="0">
                <a:solidFill>
                  <a:schemeClr val="bg1"/>
                </a:solidFill>
                <a:effectLst/>
                <a:latin typeface="Cambria" panose="02040503050406030204" pitchFamily="18" charset="0"/>
              </a:defRPr>
            </a:lvl1pPr>
          </a:lstStyle>
          <a:p>
            <a:r>
              <a:rPr lang="en-US"/>
              <a:t>Click to edit Master title style</a:t>
            </a:r>
            <a:endParaRPr lang="en-US" dirty="0"/>
          </a:p>
        </p:txBody>
      </p:sp>
      <p:sp>
        <p:nvSpPr>
          <p:cNvPr id="10"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pic>
        <p:nvPicPr>
          <p:cNvPr id="13" name="Picture 12" descr="&quot;Department of Education State of Idaho&quo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9462" y="138122"/>
            <a:ext cx="914400" cy="914400"/>
          </a:xfrm>
          <a:prstGeom prst="rect">
            <a:avLst/>
          </a:prstGeom>
        </p:spPr>
      </p:pic>
    </p:spTree>
    <p:extLst>
      <p:ext uri="{BB962C8B-B14F-4D97-AF65-F5344CB8AC3E}">
        <p14:creationId xmlns:p14="http://schemas.microsoft.com/office/powerpoint/2010/main" val="29204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descr="Decorative Imag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0"/>
            <a:ext cx="11686314" cy="1015705"/>
          </a:xfrm>
          <a:prstGeom prst="rect">
            <a:avLst/>
          </a:prstGeom>
        </p:spPr>
      </p:pic>
      <p:sp>
        <p:nvSpPr>
          <p:cNvPr id="13" name="Text Placeholder 2"/>
          <p:cNvSpPr>
            <a:spLocks noGrp="1"/>
          </p:cNvSpPr>
          <p:nvPr>
            <p:ph type="body" idx="1"/>
          </p:nvPr>
        </p:nvSpPr>
        <p:spPr>
          <a:xfrm>
            <a:off x="740226" y="1035906"/>
            <a:ext cx="5157787" cy="823912"/>
          </a:xfrm>
        </p:spPr>
        <p:txBody>
          <a:bodyPr anchor="b"/>
          <a:lstStyle>
            <a:lvl1pPr marL="0" indent="0">
              <a:buNone/>
              <a:defRPr sz="2400" b="1">
                <a:solidFill>
                  <a:srgbClr val="000000"/>
                </a:solidFill>
                <a:latin typeface="+mn-lt"/>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3"/>
          <p:cNvSpPr>
            <a:spLocks noGrp="1"/>
          </p:cNvSpPr>
          <p:nvPr>
            <p:ph sz="half" idx="2"/>
          </p:nvPr>
        </p:nvSpPr>
        <p:spPr>
          <a:xfrm>
            <a:off x="740226" y="1859818"/>
            <a:ext cx="5157787" cy="3684588"/>
          </a:xfrm>
        </p:spPr>
        <p:txBody>
          <a:bodyPr/>
          <a:lstStyle>
            <a:lvl1pPr>
              <a:defRPr>
                <a:solidFill>
                  <a:srgbClr val="000000"/>
                </a:solidFill>
                <a:latin typeface="+mn-lt"/>
                <a:ea typeface="Open Sans Light" panose="020B0306030504020204" pitchFamily="34" charset="0"/>
                <a:cs typeface="Open Sans Light" panose="020B0306030504020204" pitchFamily="34" charset="0"/>
              </a:defRPr>
            </a:lvl1pPr>
            <a:lvl2pPr>
              <a:defRPr>
                <a:solidFill>
                  <a:srgbClr val="000000"/>
                </a:solidFill>
                <a:latin typeface="+mn-lt"/>
                <a:ea typeface="Open Sans Light" panose="020B0306030504020204" pitchFamily="34" charset="0"/>
                <a:cs typeface="Open Sans Light" panose="020B0306030504020204" pitchFamily="34" charset="0"/>
              </a:defRPr>
            </a:lvl2pPr>
            <a:lvl3pPr>
              <a:defRPr>
                <a:solidFill>
                  <a:srgbClr val="000000"/>
                </a:solidFill>
                <a:latin typeface="+mn-lt"/>
                <a:ea typeface="Open Sans Light" panose="020B0306030504020204" pitchFamily="34" charset="0"/>
                <a:cs typeface="Open Sans Light" panose="020B0306030504020204" pitchFamily="34" charset="0"/>
              </a:defRPr>
            </a:lvl3pPr>
            <a:lvl4pPr>
              <a:defRPr>
                <a:solidFill>
                  <a:srgbClr val="000000"/>
                </a:solidFill>
                <a:latin typeface="+mn-lt"/>
                <a:ea typeface="Open Sans Light" panose="020B0306030504020204" pitchFamily="34" charset="0"/>
                <a:cs typeface="Open Sans Light" panose="020B0306030504020204" pitchFamily="34" charset="0"/>
              </a:defRPr>
            </a:lvl4pPr>
            <a:lvl5pPr>
              <a:defRPr>
                <a:solidFill>
                  <a:srgbClr val="000000"/>
                </a:solidFill>
                <a:latin typeface="+mn-lt"/>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5"/>
          <p:cNvSpPr>
            <a:spLocks noGrp="1"/>
          </p:cNvSpPr>
          <p:nvPr>
            <p:ph sz="quarter" idx="4"/>
          </p:nvPr>
        </p:nvSpPr>
        <p:spPr>
          <a:xfrm>
            <a:off x="6072638" y="1859818"/>
            <a:ext cx="5183188" cy="3684588"/>
          </a:xfrm>
        </p:spPr>
        <p:txBody>
          <a:bodyPr/>
          <a:lstStyle>
            <a:lvl1pPr>
              <a:defRPr>
                <a:solidFill>
                  <a:srgbClr val="000000"/>
                </a:solidFill>
                <a:latin typeface="+mn-lt"/>
                <a:ea typeface="Open Sans Light" panose="020B0306030504020204" pitchFamily="34" charset="0"/>
                <a:cs typeface="Open Sans Light" panose="020B0306030504020204" pitchFamily="34" charset="0"/>
              </a:defRPr>
            </a:lvl1pPr>
            <a:lvl2pPr>
              <a:defRPr>
                <a:solidFill>
                  <a:srgbClr val="000000"/>
                </a:solidFill>
                <a:latin typeface="+mn-lt"/>
                <a:ea typeface="Open Sans Light" panose="020B0306030504020204" pitchFamily="34" charset="0"/>
                <a:cs typeface="Open Sans Light" panose="020B0306030504020204" pitchFamily="34" charset="0"/>
              </a:defRPr>
            </a:lvl2pPr>
            <a:lvl3pPr>
              <a:defRPr>
                <a:solidFill>
                  <a:srgbClr val="000000"/>
                </a:solidFill>
                <a:latin typeface="+mn-lt"/>
                <a:ea typeface="Open Sans Light" panose="020B0306030504020204" pitchFamily="34" charset="0"/>
                <a:cs typeface="Open Sans Light" panose="020B0306030504020204" pitchFamily="34" charset="0"/>
              </a:defRPr>
            </a:lvl3pPr>
            <a:lvl4pPr>
              <a:defRPr>
                <a:solidFill>
                  <a:srgbClr val="000000"/>
                </a:solidFill>
                <a:latin typeface="+mn-lt"/>
                <a:ea typeface="Open Sans Light" panose="020B0306030504020204" pitchFamily="34" charset="0"/>
                <a:cs typeface="Open Sans Light" panose="020B0306030504020204" pitchFamily="34" charset="0"/>
              </a:defRPr>
            </a:lvl4pPr>
            <a:lvl5pPr>
              <a:defRPr>
                <a:solidFill>
                  <a:srgbClr val="000000"/>
                </a:solidFill>
                <a:latin typeface="+mn-lt"/>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sp>
        <p:nvSpPr>
          <p:cNvPr id="22" name="Title 1"/>
          <p:cNvSpPr>
            <a:spLocks noGrp="1"/>
          </p:cNvSpPr>
          <p:nvPr>
            <p:ph type="title"/>
          </p:nvPr>
        </p:nvSpPr>
        <p:spPr>
          <a:xfrm>
            <a:off x="434304" y="0"/>
            <a:ext cx="10515600" cy="988601"/>
          </a:xfrm>
        </p:spPr>
        <p:txBody>
          <a:bodyPr>
            <a:normAutofit/>
          </a:bodyPr>
          <a:lstStyle>
            <a:lvl1pPr>
              <a:defRPr sz="4000" b="1" baseline="0">
                <a:solidFill>
                  <a:schemeClr val="bg1"/>
                </a:solidFill>
                <a:effectLst/>
                <a:latin typeface="Cambria" panose="02040503050406030204" pitchFamily="18" charset="0"/>
              </a:defRPr>
            </a:lvl1pPr>
          </a:lstStyle>
          <a:p>
            <a:r>
              <a:rPr lang="en-US"/>
              <a:t>Click to edit Master title style</a:t>
            </a:r>
            <a:endParaRPr lang="en-US" dirty="0"/>
          </a:p>
        </p:txBody>
      </p:sp>
      <p:pic>
        <p:nvPicPr>
          <p:cNvPr id="12" name="Picture 11" descr="&quot;Department of Education State of Idaho&quo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9462" y="138122"/>
            <a:ext cx="914400" cy="914400"/>
          </a:xfrm>
          <a:prstGeom prst="rect">
            <a:avLst/>
          </a:prstGeom>
        </p:spPr>
      </p:pic>
    </p:spTree>
    <p:extLst>
      <p:ext uri="{BB962C8B-B14F-4D97-AF65-F5344CB8AC3E}">
        <p14:creationId xmlns:p14="http://schemas.microsoft.com/office/powerpoint/2010/main" val="70900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p:cNvSpPr>
            <a:spLocks noGrp="1"/>
          </p:cNvSpPr>
          <p:nvPr>
            <p:ph type="title"/>
          </p:nvPr>
        </p:nvSpPr>
        <p:spPr>
          <a:xfrm>
            <a:off x="949295" y="0"/>
            <a:ext cx="10515600" cy="1325563"/>
          </a:xfrm>
        </p:spPr>
        <p:txBody>
          <a:bodyPr>
            <a:normAutofit/>
          </a:bodyPr>
          <a:lstStyle>
            <a:lvl1pPr algn="ctr">
              <a:defRPr sz="4000">
                <a:latin typeface="+mj-lt"/>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7"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spTree>
    <p:extLst>
      <p:ext uri="{BB962C8B-B14F-4D97-AF65-F5344CB8AC3E}">
        <p14:creationId xmlns:p14="http://schemas.microsoft.com/office/powerpoint/2010/main" val="427044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78234"/>
            <a:ext cx="4887589" cy="879766"/>
          </a:xfrm>
          <a:prstGeom prst="rect">
            <a:avLst/>
          </a:prstGeom>
        </p:spPr>
      </p:pic>
      <p:sp>
        <p:nvSpPr>
          <p:cNvPr id="18" name="Date Placeholder 2"/>
          <p:cNvSpPr>
            <a:spLocks noGrp="1"/>
          </p:cNvSpPr>
          <p:nvPr>
            <p:ph type="dt" sz="half" idx="10"/>
          </p:nvPr>
        </p:nvSpPr>
        <p:spPr>
          <a:xfrm>
            <a:off x="9230662" y="6026385"/>
            <a:ext cx="2743200" cy="365125"/>
          </a:xfrm>
        </p:spPr>
        <p:txBody>
          <a:bodyPr/>
          <a:lstStyle>
            <a:lvl1pPr algn="r">
              <a:defRPr>
                <a:solidFill>
                  <a:schemeClr val="tx1">
                    <a:lumMod val="90000"/>
                    <a:lumOff val="10000"/>
                  </a:schemeClr>
                </a:solidFill>
              </a:defRPr>
            </a:lvl1pPr>
          </a:lstStyle>
          <a:p>
            <a:endParaRPr lang="en-US" dirty="0"/>
          </a:p>
        </p:txBody>
      </p:sp>
      <p:sp>
        <p:nvSpPr>
          <p:cNvPr id="20"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sp>
        <p:nvSpPr>
          <p:cNvPr id="9" name="Subtitle 2"/>
          <p:cNvSpPr txBox="1">
            <a:spLocks/>
          </p:cNvSpPr>
          <p:nvPr userDrawn="1"/>
        </p:nvSpPr>
        <p:spPr>
          <a:xfrm>
            <a:off x="232018" y="6126963"/>
            <a:ext cx="4655571" cy="705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rPr>
              <a:t>Supporting Schools and Students to Achieve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0" i="0" kern="1200" cap="all" baseline="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Sherri Ybarra, ED.s., Superintendent of Public INSTRUCTION</a:t>
            </a:r>
          </a:p>
          <a:p>
            <a:endPar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endParaRPr>
          </a:p>
        </p:txBody>
      </p:sp>
      <p:pic>
        <p:nvPicPr>
          <p:cNvPr id="10" name="Picture 9" descr="&quot;Department of Education State of Idaho&quot;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460" y="4803520"/>
            <a:ext cx="914400" cy="914400"/>
          </a:xfrm>
          <a:prstGeom prst="rect">
            <a:avLst/>
          </a:prstGeom>
        </p:spPr>
      </p:pic>
      <p:pic>
        <p:nvPicPr>
          <p:cNvPr id="11" name="Picture 10">
            <a:extLst>
              <a:ext uri="{FF2B5EF4-FFF2-40B4-BE49-F238E27FC236}">
                <a16:creationId xmlns:a16="http://schemas.microsoft.com/office/drawing/2014/main" id="{C934CAA2-C9EC-4EA9-94C8-891CF2F41024}"/>
              </a:ext>
            </a:extLst>
          </p:cNvPr>
          <p:cNvPicPr>
            <a:picLocks noChangeAspect="1"/>
          </p:cNvPicPr>
          <p:nvPr userDrawn="1"/>
        </p:nvPicPr>
        <p:blipFill rotWithShape="1">
          <a:blip r:embed="rId4"/>
          <a:srcRect b="38617"/>
          <a:stretch/>
        </p:blipFill>
        <p:spPr>
          <a:xfrm>
            <a:off x="7019925" y="1"/>
            <a:ext cx="5172075" cy="2118172"/>
          </a:xfrm>
          <a:prstGeom prst="rect">
            <a:avLst/>
          </a:prstGeom>
        </p:spPr>
      </p:pic>
      <p:sp>
        <p:nvSpPr>
          <p:cNvPr id="12" name="Rectangle 2">
            <a:extLst>
              <a:ext uri="{FF2B5EF4-FFF2-40B4-BE49-F238E27FC236}">
                <a16:creationId xmlns:a16="http://schemas.microsoft.com/office/drawing/2014/main" id="{E539609B-C705-496B-9087-39F0BDE49676}"/>
              </a:ext>
            </a:extLst>
          </p:cNvPr>
          <p:cNvSpPr/>
          <p:nvPr userDrawn="1"/>
        </p:nvSpPr>
        <p:spPr>
          <a:xfrm>
            <a:off x="0" y="-9223"/>
            <a:ext cx="8639176" cy="2127395"/>
          </a:xfrm>
          <a:custGeom>
            <a:avLst/>
            <a:gdLst>
              <a:gd name="connsiteX0" fmla="*/ 0 w 8805333"/>
              <a:gd name="connsiteY0" fmla="*/ 0 h 3271543"/>
              <a:gd name="connsiteX1" fmla="*/ 8805333 w 8805333"/>
              <a:gd name="connsiteY1" fmla="*/ 0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8466 h 3280009"/>
              <a:gd name="connsiteX1" fmla="*/ 4978399 w 8805333"/>
              <a:gd name="connsiteY1" fmla="*/ 0 h 3280009"/>
              <a:gd name="connsiteX2" fmla="*/ 8805333 w 8805333"/>
              <a:gd name="connsiteY2" fmla="*/ 3280009 h 3280009"/>
              <a:gd name="connsiteX3" fmla="*/ 0 w 8805333"/>
              <a:gd name="connsiteY3" fmla="*/ 3280009 h 3280009"/>
              <a:gd name="connsiteX4" fmla="*/ 0 w 8805333"/>
              <a:gd name="connsiteY4" fmla="*/ 8466 h 3280009"/>
              <a:gd name="connsiteX0" fmla="*/ 0 w 8805333"/>
              <a:gd name="connsiteY0" fmla="*/ 0 h 3271543"/>
              <a:gd name="connsiteX1" fmla="*/ 7179732 w 8805333"/>
              <a:gd name="connsiteY1" fmla="*/ 16934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0 h 3271543"/>
              <a:gd name="connsiteX1" fmla="*/ 7179732 w 8805333"/>
              <a:gd name="connsiteY1" fmla="*/ 16934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0 h 3271543"/>
              <a:gd name="connsiteX1" fmla="*/ 7182542 w 8805333"/>
              <a:gd name="connsiteY1" fmla="*/ 5481 h 3271543"/>
              <a:gd name="connsiteX2" fmla="*/ 8805333 w 8805333"/>
              <a:gd name="connsiteY2" fmla="*/ 3271543 h 3271543"/>
              <a:gd name="connsiteX3" fmla="*/ 0 w 8805333"/>
              <a:gd name="connsiteY3" fmla="*/ 3271543 h 3271543"/>
              <a:gd name="connsiteX4" fmla="*/ 0 w 8805333"/>
              <a:gd name="connsiteY4" fmla="*/ 0 h 3271543"/>
              <a:gd name="connsiteX0" fmla="*/ 0 w 8805333"/>
              <a:gd name="connsiteY0" fmla="*/ 0 h 3271543"/>
              <a:gd name="connsiteX1" fmla="*/ 7179732 w 8805333"/>
              <a:gd name="connsiteY1" fmla="*/ 2618 h 3271543"/>
              <a:gd name="connsiteX2" fmla="*/ 8805333 w 8805333"/>
              <a:gd name="connsiteY2" fmla="*/ 3271543 h 3271543"/>
              <a:gd name="connsiteX3" fmla="*/ 0 w 8805333"/>
              <a:gd name="connsiteY3" fmla="*/ 3271543 h 3271543"/>
              <a:gd name="connsiteX4" fmla="*/ 0 w 8805333"/>
              <a:gd name="connsiteY4" fmla="*/ 0 h 327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33" h="3271543">
                <a:moveTo>
                  <a:pt x="0" y="0"/>
                </a:moveTo>
                <a:lnTo>
                  <a:pt x="7179732" y="2618"/>
                </a:lnTo>
                <a:lnTo>
                  <a:pt x="8805333" y="3271543"/>
                </a:lnTo>
                <a:lnTo>
                  <a:pt x="0" y="3271543"/>
                </a:lnTo>
                <a:lnTo>
                  <a:pt x="0" y="0"/>
                </a:lnTo>
                <a:close/>
              </a:path>
            </a:pathLst>
          </a:custGeom>
          <a:solidFill>
            <a:srgbClr val="032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B8B57088-4F2B-41CF-A686-6CA6BB25006D}"/>
              </a:ext>
            </a:extLst>
          </p:cNvPr>
          <p:cNvSpPr/>
          <p:nvPr userDrawn="1"/>
        </p:nvSpPr>
        <p:spPr>
          <a:xfrm flipH="1">
            <a:off x="7298267" y="-11974"/>
            <a:ext cx="1892328" cy="2127395"/>
          </a:xfrm>
          <a:prstGeom prst="parallelogram">
            <a:avLst>
              <a:gd name="adj" fmla="val 82904"/>
            </a:avLst>
          </a:prstGeom>
          <a:solidFill>
            <a:srgbClr val="032F5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50D6C1F-334F-40BA-B71C-D866773325E5}"/>
              </a:ext>
            </a:extLst>
          </p:cNvPr>
          <p:cNvSpPr>
            <a:spLocks noGrp="1"/>
          </p:cNvSpPr>
          <p:nvPr>
            <p:ph type="title"/>
          </p:nvPr>
        </p:nvSpPr>
        <p:spPr>
          <a:xfrm>
            <a:off x="352425" y="391692"/>
            <a:ext cx="10515600" cy="1325563"/>
          </a:xfrm>
        </p:spPr>
        <p:txBody>
          <a:bodyPr/>
          <a:lstStyle>
            <a:lvl1pPr>
              <a:defRPr b="1">
                <a:solidFill>
                  <a:schemeClr val="bg1"/>
                </a:solidFill>
                <a:latin typeface="Cambria" panose="02040503050406030204" pitchFamily="18" charset="0"/>
                <a:ea typeface="Cambria" panose="02040503050406030204" pitchFamily="18" charset="0"/>
              </a:defRPr>
            </a:lvl1pPr>
          </a:lstStyle>
          <a:p>
            <a:r>
              <a:rPr lang="en-US"/>
              <a:t>Click to edit Master title style</a:t>
            </a:r>
          </a:p>
        </p:txBody>
      </p:sp>
    </p:spTree>
    <p:extLst>
      <p:ext uri="{BB962C8B-B14F-4D97-AF65-F5344CB8AC3E}">
        <p14:creationId xmlns:p14="http://schemas.microsoft.com/office/powerpoint/2010/main" val="1223429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Branding &amp; Accessibility |</a:t>
            </a:r>
          </a:p>
        </p:txBody>
      </p:sp>
      <p:sp>
        <p:nvSpPr>
          <p:cNvPr id="4" name="Slide Number Placeholder 3"/>
          <p:cNvSpPr>
            <a:spLocks noGrp="1"/>
          </p:cNvSpPr>
          <p:nvPr>
            <p:ph type="sldNum" sz="quarter" idx="12"/>
          </p:nvPr>
        </p:nvSpPr>
        <p:spPr/>
        <p:txBody>
          <a:bodyPr/>
          <a:lstStyle/>
          <a:p>
            <a:fld id="{C26AAFF7-C4D7-4A72-B8FA-A17532192431}" type="slidenum">
              <a:rPr lang="en-US" smtClean="0"/>
              <a:t>‹#›</a:t>
            </a:fld>
            <a:endParaRPr lang="en-US"/>
          </a:p>
        </p:txBody>
      </p:sp>
    </p:spTree>
    <p:extLst>
      <p:ext uri="{BB962C8B-B14F-4D97-AF65-F5344CB8AC3E}">
        <p14:creationId xmlns:p14="http://schemas.microsoft.com/office/powerpoint/2010/main" val="351746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Branding &amp; Accessibility |</a:t>
            </a:r>
          </a:p>
        </p:txBody>
      </p:sp>
      <p:sp>
        <p:nvSpPr>
          <p:cNvPr id="7" name="Slide Number Placeholder 6"/>
          <p:cNvSpPr>
            <a:spLocks noGrp="1"/>
          </p:cNvSpPr>
          <p:nvPr>
            <p:ph type="sldNum" sz="quarter" idx="12"/>
          </p:nvPr>
        </p:nvSpPr>
        <p:spPr/>
        <p:txBody>
          <a:bodyPr/>
          <a:lstStyle/>
          <a:p>
            <a:fld id="{C26AAFF7-C4D7-4A72-B8FA-A17532192431}" type="slidenum">
              <a:rPr lang="en-US" smtClean="0"/>
              <a:t>‹#›</a:t>
            </a:fld>
            <a:endParaRPr lang="en-US"/>
          </a:p>
        </p:txBody>
      </p:sp>
    </p:spTree>
    <p:extLst>
      <p:ext uri="{BB962C8B-B14F-4D97-AF65-F5344CB8AC3E}">
        <p14:creationId xmlns:p14="http://schemas.microsoft.com/office/powerpoint/2010/main" val="43115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Branding &amp; Accessibility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AAFF7-C4D7-4A72-B8FA-A17532192431}" type="slidenum">
              <a:rPr lang="en-US" smtClean="0"/>
              <a:t>‹#›</a:t>
            </a:fld>
            <a:endParaRPr lang="en-US"/>
          </a:p>
        </p:txBody>
      </p:sp>
    </p:spTree>
    <p:extLst>
      <p:ext uri="{BB962C8B-B14F-4D97-AF65-F5344CB8AC3E}">
        <p14:creationId xmlns:p14="http://schemas.microsoft.com/office/powerpoint/2010/main" val="312933985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kchandler@sde.Idaho.gov" TargetMode="External"/><Relationship Id="rId3" Type="http://schemas.openxmlformats.org/officeDocument/2006/relationships/hyperlink" Target="https://www.sde.idaho.gov/assessment/college/" TargetMode="External"/><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collegeboard.org/" TargetMode="Externa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fif"/><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9.jfif"/></Relationships>
</file>

<file path=ppt/slides/_rels/slide103.xml.rels><?xml version="1.0" encoding="UTF-8" standalone="yes"?>
<Relationships xmlns="http://schemas.openxmlformats.org/package/2006/relationships"><Relationship Id="rId3" Type="http://schemas.openxmlformats.org/officeDocument/2006/relationships/image" Target="../media/image80.jfif"/><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1.jfif"/></Relationships>
</file>

<file path=ppt/slides/_rels/slide10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0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sde.idaho.gov/assessment/elpa/" TargetMode="External"/><Relationship Id="rId7" Type="http://schemas.openxmlformats.org/officeDocument/2006/relationships/hyperlink" Target="https://adminrules.idaho.gov/rules/current/08/080203.pdf#page=2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legislature.idaho.gov/wp-content/uploads/statutesrules/idstat/Title33/T33CH16.pdf#page=11" TargetMode="External"/><Relationship Id="rId5" Type="http://schemas.openxmlformats.org/officeDocument/2006/relationships/hyperlink" Target="mailto:abennett@sde.Idaho.gov" TargetMode="External"/><Relationship Id="rId10" Type="http://schemas.openxmlformats.org/officeDocument/2006/relationships/image" Target="../media/image9.png"/><Relationship Id="rId4" Type="http://schemas.openxmlformats.org/officeDocument/2006/relationships/image" Target="../media/image7.jpeg"/><Relationship Id="rId9" Type="http://schemas.openxmlformats.org/officeDocument/2006/relationships/hyperlink" Target="https://wida.wisc.edu/memberships/consortium/id"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schoolnutrition.org/uploadedFiles/10Back_to_School/SNA_Supply_Chain_Resources/Supply-Chain-Staying-A-Float.pdf"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sde.idaho.gov/assessment/elpa/" TargetMode="External"/><Relationship Id="rId7" Type="http://schemas.openxmlformats.org/officeDocument/2006/relationships/hyperlink" Target="https://wida.wisc.edu/memberships/consortium/id"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mailto:abennett@sde.Idaho.gov" TargetMode="Externa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www.usda.gov/sites/default/files/documents/USDA-OASCR%20P-Complaint-Form-0508-0002-508-11-28-17Fax2Mail.pdf"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hyperlink" Target="http://mailto:program.intake@usda.gov/"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nces.ed.gov/nationsreportcard/" TargetMode="External"/><Relationship Id="rId7" Type="http://schemas.openxmlformats.org/officeDocument/2006/relationships/hyperlink" Target="mailto:pkleinert@sde.Idaho.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s://www.sde.idaho.gov/assessment/naep/" TargetMode="External"/><Relationship Id="rId4" Type="http://schemas.openxmlformats.org/officeDocument/2006/relationships/image" Target="../media/image16.jpeg"/></Relationships>
</file>

<file path=ppt/slides/_rels/slide130.xml.rels><?xml version="1.0" encoding="UTF-8" standalone="yes"?>
<Relationships xmlns="http://schemas.openxmlformats.org/package/2006/relationships"><Relationship Id="rId3" Type="http://schemas.openxmlformats.org/officeDocument/2006/relationships/hyperlink" Target="mailto:email@sde.idaho.gov" TargetMode="External"/><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sde.idaho.gov/assessment/sped/" TargetMode="External"/><Relationship Id="rId7" Type="http://schemas.openxmlformats.org/officeDocument/2006/relationships/hyperlink" Target="https://idaho.portal.cambiumast.com/resources/accessibility-and-accommodations-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hyperlink" Target="mailto:kstreagle@sde.idaho.gov?subject=Questions%20Regarding%20the%20IDAA" TargetMode="External"/><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hyperlink" Target="https://idaho.portal.cambiumast.com/get-started/alternate-assessment.stml" TargetMode="Externa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legislature.idaho.gov/idstat/Title37/T37CH27SECT37-2732C.htm"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legislature.idaho.gov/idstat/Title33/T33CH5SECT33-512.htm"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www.sde.idaho.gov/student-engagement/suicide-prevention"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hyperlink" Target="https://www.idsba.org/member-services/policy/" TargetMode="External"/><Relationship Id="rId7" Type="http://schemas.openxmlformats.org/officeDocument/2006/relationships/hyperlink" Target="https://www.sde.idaho.gov/student-engagement/sdfs/index.html"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hyperlink" Target="http://pdlearn.nnu.edu/modules/shop/index.html?action=section&amp;OfferingID=1966155&amp;SectionID=1966161" TargetMode="External"/><Relationship Id="rId5" Type="http://schemas.openxmlformats.org/officeDocument/2006/relationships/hyperlink" Target="https://www2.ed.gov/about/offices/list/ocr/docs/tix_dis.html" TargetMode="External"/><Relationship Id="rId4" Type="http://schemas.openxmlformats.org/officeDocument/2006/relationships/hyperlink" Target="https://form.jotform.com/200843987115156"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mailto:email@sde.idaho.gov" TargetMode="External"/><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hyperlink" Target="http://www.sde.idaho.gov/" TargetMode="Externa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sde.idaho.gov/assessment/isat-ela/" TargetMode="External"/><Relationship Id="rId7" Type="http://schemas.openxmlformats.org/officeDocument/2006/relationships/hyperlink" Target="mailto:mgravel@sde.idaho.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idaho.portal.cambiumast.com/" TargetMode="External"/><Relationship Id="rId4" Type="http://schemas.openxmlformats.org/officeDocument/2006/relationships/image" Target="../media/image7.jpeg"/></Relationships>
</file>

<file path=ppt/slides/_rels/slide150.xml.rels><?xml version="1.0" encoding="UTF-8" standalone="yes"?>
<Relationships xmlns="http://schemas.openxmlformats.org/package/2006/relationships"><Relationship Id="rId3" Type="http://schemas.openxmlformats.org/officeDocument/2006/relationships/hyperlink" Target="https://legislature.idaho.gov/statutesrules/idstat/Title33/T33CH5/SECT33-512/"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legislature.idaho.gov/statutesrules/idstat/Title33/T33CH5/SECT33-512/"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hyperlink" Target="https://legislature.idaho.gov/statutesrules/idstat/Title33/T33CH12/SECT33-1208/"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s://www.sde.idaho.gov/cert-psc/bic/"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hyperlink" Target="https://legislature.idaho.gov/statutesrules/idstat/Title33/T33CH12/SECT33-1210/" TargetMode="External"/><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hyperlink" Target="https://legislature.idaho.gov/statutesrules/idstat/Title33/T33CH12/SECT33-1210/"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legislature.idaho.gov/statutesrules/idstat/Title33/T33CH12/SECT33-1201/" TargetMode="External"/><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sde.idaho.gov/assessment/isat-math/" TargetMode="External"/><Relationship Id="rId7" Type="http://schemas.openxmlformats.org/officeDocument/2006/relationships/hyperlink" Target="mailto:blynch@sde.idaho.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idaho.portal.cambiumast.com/" TargetMode="External"/><Relationship Id="rId4" Type="http://schemas.openxmlformats.org/officeDocument/2006/relationships/image" Target="../media/image7.jpeg"/></Relationships>
</file>

<file path=ppt/slides/_rels/slide160.xml.rels><?xml version="1.0" encoding="UTF-8" standalone="yes"?>
<Relationships xmlns="http://schemas.openxmlformats.org/package/2006/relationships"><Relationship Id="rId3" Type="http://schemas.openxmlformats.org/officeDocument/2006/relationships/hyperlink" Target="https://legislature.idaho.gov/statutesrules/idstat/Title33/T33CH12/SECT33-1201/" TargetMode="External"/><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hyperlink" Target="https://www.sde.idaho.gov/cert-psc/cert/"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www.sde.idaho.gov/cert-psc/cert/apply/alt-auth.html" TargetMode="External"/><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legislature.idaho.gov/statutesrules/idstat/Title33/T33CH12/SECT33-1208A/"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www.sde.idaho.gov/cert-psc/psc/ethics.html" TargetMode="External"/><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hyperlink" Target="https://legislature.idaho.gov/statutesrules/idstat/Title33/T33CH12/SECT33-1209/" TargetMode="External"/><Relationship Id="rId4" Type="http://schemas.openxmlformats.org/officeDocument/2006/relationships/hyperlink" Target="https://legislature.idaho.gov/statutesrules/idstat/Title33/T33CH12/SECT33-1208/" TargetMode="External"/></Relationships>
</file>

<file path=ppt/slides/_rels/slide16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sde.idaho.gov/assessment/science/" TargetMode="External"/><Relationship Id="rId7" Type="http://schemas.openxmlformats.org/officeDocument/2006/relationships/hyperlink" Target="mailto:blynch@sde.idaho.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idaho.portal.cambiumast.com/" TargetMode="External"/><Relationship Id="rId4" Type="http://schemas.openxmlformats.org/officeDocument/2006/relationships/image" Target="../media/image7.jpeg"/></Relationships>
</file>

<file path=ppt/slides/_rels/slide170.xml.rels><?xml version="1.0" encoding="UTF-8" standalone="yes"?>
<Relationships xmlns="http://schemas.openxmlformats.org/package/2006/relationships"><Relationship Id="rId8" Type="http://schemas.openxmlformats.org/officeDocument/2006/relationships/hyperlink" Target="mailto:jbjensen@sde.Idaho.gov" TargetMode="External"/><Relationship Id="rId3" Type="http://schemas.openxmlformats.org/officeDocument/2006/relationships/hyperlink" Target="mailto:clackey@sde.Idaho.gov" TargetMode="External"/><Relationship Id="rId7" Type="http://schemas.openxmlformats.org/officeDocument/2006/relationships/hyperlink" Target="mailto:mknutzen@sde.idaho.gov" TargetMode="External"/><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hyperlink" Target="mailto:aschwab@sde.Idaho.gov" TargetMode="External"/><Relationship Id="rId11" Type="http://schemas.openxmlformats.org/officeDocument/2006/relationships/hyperlink" Target="mailto:bstudebaker@sde.Idaho.gov" TargetMode="External"/><Relationship Id="rId5" Type="http://schemas.openxmlformats.org/officeDocument/2006/relationships/hyperlink" Target="mailto:bgreene@sde.idaho.gov" TargetMode="External"/><Relationship Id="rId10" Type="http://schemas.openxmlformats.org/officeDocument/2006/relationships/hyperlink" Target="mailto:mfulbright@sde.Idaho.gov" TargetMode="External"/><Relationship Id="rId4" Type="http://schemas.openxmlformats.org/officeDocument/2006/relationships/hyperlink" Target="mailto:sbonas@sde.idaho.gov" TargetMode="External"/><Relationship Id="rId9" Type="http://schemas.openxmlformats.org/officeDocument/2006/relationships/hyperlink" Target="mailto:hhenderson@sde.idaho.gov" TargetMode="External"/></Relationships>
</file>

<file path=ppt/slides/_rels/slide171.xml.rels><?xml version="1.0" encoding="UTF-8" standalone="yes"?>
<Relationships xmlns="http://schemas.openxmlformats.org/package/2006/relationships"><Relationship Id="rId3" Type="http://schemas.openxmlformats.org/officeDocument/2006/relationships/hyperlink" Target="mailto:bstudebaker@sde.Idaho.gov" TargetMode="External"/><Relationship Id="rId2" Type="http://schemas.openxmlformats.org/officeDocument/2006/relationships/notesSlide" Target="../notesSlides/notesSlide168.xml"/><Relationship Id="rId1" Type="http://schemas.openxmlformats.org/officeDocument/2006/relationships/slideLayout" Target="../slideLayouts/slideLayout7.xml"/><Relationship Id="rId4" Type="http://schemas.openxmlformats.org/officeDocument/2006/relationships/hyperlink" Target="http://www.sde.idaho.gov/" TargetMode="Externa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hyperlink" Target="https://www.sde.idaho.gov/" TargetMode="External"/></Relationships>
</file>

<file path=ppt/slides/_rels/slide175.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notesSlide" Target="../notesSlides/notesSlide172.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eg"/><Relationship Id="rId9" Type="http://schemas.openxmlformats.org/officeDocument/2006/relationships/image" Target="../media/image105.png"/></Relationships>
</file>

<file path=ppt/slides/_rels/slide17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17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hyperlink" Target="mailto:amckinnon@sde.Idaho.gov" TargetMode="External"/><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hyperlink" Target="mailto:tdriver@sde.Idaho.gov" TargetMode="External"/><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sde.idaho.gov/assessment/sped/" TargetMode="External"/><Relationship Id="rId7" Type="http://schemas.openxmlformats.org/officeDocument/2006/relationships/hyperlink" Target="https://idaho.portal.cambiumast.com/resources/accessibility-and-accommodations-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hyperlink" Target="mailto:kstreagle@sde.idaho.gov?subject=Questions%20Regarding%20the%20IDAA" TargetMode="External"/><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hyperlink" Target="https://idaho.portal.cambiumast.com/get-started/alternate-assessment.stml" TargetMode="Externa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mailto:kchandler@sde.Idaho.gov" TargetMode="External"/><Relationship Id="rId3" Type="http://schemas.openxmlformats.org/officeDocument/2006/relationships/hyperlink" Target="https://www.sde.idaho.gov/assessment/college/" TargetMode="External"/><Relationship Id="rId7"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collegeboard.org/" TargetMode="External"/><Relationship Id="rId4" Type="http://schemas.openxmlformats.org/officeDocument/2006/relationships/image" Target="../media/image7.jpeg"/></Relationships>
</file>

<file path=ppt/slides/_rels/slide1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7.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1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8.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192.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93.xml"/><Relationship Id="rId1" Type="http://schemas.openxmlformats.org/officeDocument/2006/relationships/slideLayout" Target="../slideLayouts/slideLayout2.xml"/><Relationship Id="rId4" Type="http://schemas.openxmlformats.org/officeDocument/2006/relationships/image" Target="../media/image130.emf"/></Relationships>
</file>

<file path=ppt/slides/_rels/slide19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hyperlink" Target="mailto:CLPiranfar@sde.idaho.gov" TargetMode="External"/><Relationship Id="rId3" Type="http://schemas.openxmlformats.org/officeDocument/2006/relationships/hyperlink" Target="mailto:JAOberle@sde.idaho.gov" TargetMode="External"/><Relationship Id="rId7" Type="http://schemas.openxmlformats.org/officeDocument/2006/relationships/hyperlink" Target="mailto:PBrewer@sde.idaho.gov" TargetMode="External"/><Relationship Id="rId2" Type="http://schemas.openxmlformats.org/officeDocument/2006/relationships/notesSlide" Target="../notesSlides/notesSlide196.xml"/><Relationship Id="rId1" Type="http://schemas.openxmlformats.org/officeDocument/2006/relationships/slideLayout" Target="../slideLayouts/slideLayout2.xml"/><Relationship Id="rId6" Type="http://schemas.openxmlformats.org/officeDocument/2006/relationships/hyperlink" Target="mailto:AMccoy@sde.idaho.gov" TargetMode="External"/><Relationship Id="rId11" Type="http://schemas.openxmlformats.org/officeDocument/2006/relationships/hyperlink" Target="http://www.sde.idaho.gov/" TargetMode="External"/><Relationship Id="rId5" Type="http://schemas.openxmlformats.org/officeDocument/2006/relationships/hyperlink" Target="mailto:SAnderson@sde.idaho.gov" TargetMode="External"/><Relationship Id="rId10" Type="http://schemas.openxmlformats.org/officeDocument/2006/relationships/hyperlink" Target="http://www.sde.idaho.gov/finance/index.html" TargetMode="External"/><Relationship Id="rId4" Type="http://schemas.openxmlformats.org/officeDocument/2006/relationships/hyperlink" Target="mailto:BCPhillips@sde.idaho.gov" TargetMode="External"/><Relationship Id="rId9" Type="http://schemas.openxmlformats.org/officeDocument/2006/relationships/hyperlink" Target="mailto:Tscurtu@sde.Idaho.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mailto:pgkavouras@sde.idaho.gov" TargetMode="External"/><Relationship Id="rId3" Type="http://schemas.openxmlformats.org/officeDocument/2006/relationships/hyperlink" Target="https://www.sde.idaho.gov/assessment/civics/" TargetMode="External"/><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uscis.gov/citizenship/find-study-materials-and-resources/study-for-the-test" TargetMode="External"/><Relationship Id="rId5" Type="http://schemas.openxmlformats.org/officeDocument/2006/relationships/hyperlink" Target="https://legislature.idaho.gov/statutesrules/idstat/Title33/T33CH16/SECT33-1602/" TargetMode="External"/><Relationship Id="rId4" Type="http://schemas.openxmlformats.org/officeDocument/2006/relationships/image" Target="../media/image7.jpeg"/><Relationship Id="rId9" Type="http://schemas.openxmlformats.org/officeDocument/2006/relationships/image" Target="../media/image21.jpeg"/></Relationships>
</file>

<file path=ppt/slides/_rels/slide200.xml.rels><?xml version="1.0" encoding="UTF-8" standalone="yes"?>
<Relationships xmlns="http://schemas.openxmlformats.org/package/2006/relationships"><Relationship Id="rId3" Type="http://schemas.openxmlformats.org/officeDocument/2006/relationships/hyperlink" Target="mailto:email@sde.idaho.gov" TargetMode="External"/><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hyperlink" Target="https://www.sde.idaho.gov/" TargetMode="External"/><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apps.sde.idaho.gov/Otis/" TargetMode="External"/><Relationship Id="rId3" Type="http://schemas.openxmlformats.org/officeDocument/2006/relationships/hyperlink" Target="https://sde.idaho.gov/assessment/accountability/index.html" TargetMode="External"/><Relationship Id="rId7" Type="http://schemas.openxmlformats.org/officeDocument/2006/relationships/hyperlink" Target="https://boardofed.idaho.gov/k-12-education/isee-idaho-system-for-educational-excellenc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sde.idaho.gov/assessment/portals-platforms.html" TargetMode="External"/><Relationship Id="rId5" Type="http://schemas.openxmlformats.org/officeDocument/2006/relationships/hyperlink" Target="https://apps.sde.idaho.gov/adea" TargetMode="External"/><Relationship Id="rId4" Type="http://schemas.openxmlformats.org/officeDocument/2006/relationships/hyperlink" Target="http://www.idahoschool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sde.idaho.gov/topics/consolidated-pla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sde.idaho.gov/assessment/accountability/explainers.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de.idaho.gov/assessment/accountability/resource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mailto:abennett@sde.idaho.gov" TargetMode="External"/><Relationship Id="rId3" Type="http://schemas.openxmlformats.org/officeDocument/2006/relationships/hyperlink" Target="mailto:kchandler@sde.idaho.gov" TargetMode="External"/><Relationship Id="rId7" Type="http://schemas.openxmlformats.org/officeDocument/2006/relationships/hyperlink" Target="mailto:pgkavouras@sde.idaho.gov" TargetMode="External"/><Relationship Id="rId12" Type="http://schemas.openxmlformats.org/officeDocument/2006/relationships/hyperlink" Target="mailto:kstreagle@sde.idaho.gov"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anukui@sde.idaho.gov" TargetMode="External"/><Relationship Id="rId11" Type="http://schemas.openxmlformats.org/officeDocument/2006/relationships/hyperlink" Target="mailto:pkleinert@sde.Idaho.gov" TargetMode="External"/><Relationship Id="rId5" Type="http://schemas.openxmlformats.org/officeDocument/2006/relationships/hyperlink" Target="mailto:vsteffen@sde.idaho.gov" TargetMode="External"/><Relationship Id="rId10" Type="http://schemas.openxmlformats.org/officeDocument/2006/relationships/hyperlink" Target="mailto:blynch@sde.idaho.gov" TargetMode="External"/><Relationship Id="rId4" Type="http://schemas.openxmlformats.org/officeDocument/2006/relationships/hyperlink" Target="mailto:mphillips@sde.idaho.gov" TargetMode="External"/><Relationship Id="rId9" Type="http://schemas.openxmlformats.org/officeDocument/2006/relationships/hyperlink" Target="mailto:mgravel@sde.idaho.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mailto:assessments@sde.Idaho.gov"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sde.idaho.gov/federal-programs/index.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apps.sde.idaho.gov/CFSGA/Home/Hom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amccan@sde.Idaho.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www.sde.idaho.gov/federal-programs/fundin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srekow@sde.Idaho.gov"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s://www.sde.idaho.gov/federal-programs/basic/"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tcarter@sde.idaho.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www.sde.idaho.gov/federal-programs/si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jmathews@sde.idaho.gov"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www.sde.idaho.gov/federal-programs/face/index.htm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jmathews@sde.idaho.gov"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www.sde.idaho.gov/federal-programs/foster-care/"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mailto:sseamount@sde.idaho.gov" TargetMode="External"/><Relationship Id="rId7"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mailto:kwheeler@sde.Idaho.gov" TargetMode="External"/><Relationship Id="rId5" Type="http://schemas.openxmlformats.org/officeDocument/2006/relationships/hyperlink" Target="https://www.sde.idaho.gov/federal-programs/migrant/" TargetMode="External"/><Relationship Id="rId4" Type="http://schemas.openxmlformats.org/officeDocument/2006/relationships/hyperlink" Target="mailto:jlara@sde.Idaho.gov"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7.xml"/><Relationship Id="rId18" Type="http://schemas.openxmlformats.org/officeDocument/2006/relationships/slide" Target="slide12.xml"/><Relationship Id="rId3"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16.xml"/><Relationship Id="rId17" Type="http://schemas.openxmlformats.org/officeDocument/2006/relationships/slide" Target="slide13.xml"/><Relationship Id="rId2" Type="http://schemas.openxmlformats.org/officeDocument/2006/relationships/notesSlide" Target="../notesSlides/notesSlide1.xml"/><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5.xml"/><Relationship Id="rId5" Type="http://schemas.openxmlformats.org/officeDocument/2006/relationships/slide" Target="slide8.xml"/><Relationship Id="rId15" Type="http://schemas.openxmlformats.org/officeDocument/2006/relationships/slide" Target="slide5.xml"/><Relationship Id="rId10" Type="http://schemas.openxmlformats.org/officeDocument/2006/relationships/slide" Target="slide18.xml"/><Relationship Id="rId4" Type="http://schemas.openxmlformats.org/officeDocument/2006/relationships/slide" Target="slide7.xml"/><Relationship Id="rId9" Type="http://schemas.openxmlformats.org/officeDocument/2006/relationships/slide" Target="slide14.xml"/><Relationship Id="rId14" Type="http://schemas.openxmlformats.org/officeDocument/2006/relationships/slide" Target="slide19.xml"/></Relationships>
</file>

<file path=ppt/slides/_rels/slide40.xml.rels><?xml version="1.0" encoding="UTF-8" standalone="yes"?>
<Relationships xmlns="http://schemas.openxmlformats.org/package/2006/relationships"><Relationship Id="rId3" Type="http://schemas.openxmlformats.org/officeDocument/2006/relationships/hyperlink" Target="mailto:esommer@sde.Idaho.gov"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sde.idaho.gov/federal-programs/homeless/index.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kgauby@sde.idaho.gov"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www.sde.idaho.gov/federal-programs/ed-effectiveness/index.html" TargetMode="External"/><Relationship Id="rId4" Type="http://schemas.openxmlformats.org/officeDocument/2006/relationships/hyperlink" Target="http://www.sde.idaho.gov/federal-programs/teacher/index.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mpuga@sde.idaho.gov" TargetMode="External"/><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mailto:jlara@sde.Idaho.gov" TargetMode="External"/><Relationship Id="rId4" Type="http://schemas.openxmlformats.org/officeDocument/2006/relationships/hyperlink" Target="http://www.sde.idaho.gov/el-migrant/el/index.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srekow@sde.Idaho.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www.sde.idaho.gov/federal-programs/ssa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2.ed.gov/programs/reapsrsa/index.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mailto:kgauby@sde.idaho.gov" TargetMode="External"/><Relationship Id="rId4" Type="http://schemas.openxmlformats.org/officeDocument/2006/relationships/hyperlink" Target="http://www.sde.idaho.gov/federal-programs/rural/index.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esommer@sde.Idaho.gov"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www.sde.idaho.gov/federal-programs/homeless/index.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mtaylor@sde.Idaho.gov"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www.sde.idaho.gov/federal-programs/equitable-servic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mailto:srekow@sde.Idaho.gov" TargetMode="External"/><Relationship Id="rId5" Type="http://schemas.openxmlformats.org/officeDocument/2006/relationships/hyperlink" Target="mailto:mperreira@sde.Idaho.gov" TargetMode="External"/><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3" Type="http://schemas.openxmlformats.org/officeDocument/2006/relationships/hyperlink" Target="mailto:lenglish@sde.Idaho.gov"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www.sde.idaho.gov/federal-programs/pr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lenglishakennedy@sde.idaho.gov" TargetMode="External"/><Relationship Id="rId7" Type="http://schemas.openxmlformats.org/officeDocument/2006/relationships/hyperlink" Target="mailto:kwatkins@sde.idaho.gov"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sde.idaho.gov/federal-programs/pr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www.sde.idaho.gov/assessment/elpa/" TargetMode="External"/><Relationship Id="rId7" Type="http://schemas.openxmlformats.org/officeDocument/2006/relationships/hyperlink" Target="https://adminrules.idaho.gov/rules/current/08/080203.pdf#page=2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legislature.idaho.gov/wp-content/uploads/statutesrules/idstat/Title33/T33CH16.pdf#page=11" TargetMode="External"/><Relationship Id="rId5" Type="http://schemas.openxmlformats.org/officeDocument/2006/relationships/hyperlink" Target="mailto:abennett@sde.idaho.gov" TargetMode="External"/><Relationship Id="rId10" Type="http://schemas.openxmlformats.org/officeDocument/2006/relationships/image" Target="../media/image9.png"/><Relationship Id="rId4" Type="http://schemas.openxmlformats.org/officeDocument/2006/relationships/image" Target="../media/image7.jpeg"/><Relationship Id="rId9" Type="http://schemas.openxmlformats.org/officeDocument/2006/relationships/hyperlink" Target="https://wida.wisc.edu/sites/default/files/id-placement/ID-ID-Placement-Guidance.pd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mailto:kskinner@sde.idaho.gov"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mailto:mbarerra@sde.idaho.gov"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kgauby@sde.idaho.gov"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www.sde.idaho.gov/federal-programs/"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mtaylor@sde.idaho.gov"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legislature.idaho.gov/statutesrules/idstat/Title33/T33CH18/SECT33-1806/" TargetMode="External"/><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mgravel@sde.idaho.gov" TargetMode="External"/><Relationship Id="rId5" Type="http://schemas.openxmlformats.org/officeDocument/2006/relationships/image" Target="../media/image7.jpeg"/><Relationship Id="rId4" Type="http://schemas.openxmlformats.org/officeDocument/2006/relationships/hyperlink" Target="https://www.sde.idaho.gov/assessment/iri/"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sde.idaho.gov/indian-ed/"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4.tmp"/></Relationships>
</file>

<file path=ppt/slides/_rels/slide63.xml.rels><?xml version="1.0" encoding="UTF-8" standalone="yes"?>
<Relationships xmlns="http://schemas.openxmlformats.org/package/2006/relationships"><Relationship Id="rId3" Type="http://schemas.openxmlformats.org/officeDocument/2006/relationships/hyperlink" Target="mailto:jjones@sde.Idaho.gov"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hyperlink" Target="http://www.sde.idaho.gov/academic/ela/"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email@sde.idaho.gov"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www.sde.idaho.gov/student-transportatio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sde.idaho.gov/assessment/isat-cas/files/tools-for-teachers/smarter-balanced/2020-2021%20Interim-Assessments-Overview.pdf" TargetMode="External"/><Relationship Id="rId7" Type="http://schemas.openxmlformats.org/officeDocument/2006/relationships/hyperlink" Target="mailto:mgravel@sde.idaho.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idaho.portal.cambiumast.com/" TargetMode="Externa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sde.idaho.gov/assessment/isat-cas/"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idaho.portal.cambiumast.com/" TargetMode="External"/><Relationship Id="rId5" Type="http://schemas.openxmlformats.org/officeDocument/2006/relationships/hyperlink" Target="mailto:blynch@sde.idaho.gov" TargetMode="Externa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www.sde.idaho.gov/"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sde.idaho.gov/assessment/science/" TargetMode="External"/><Relationship Id="rId7" Type="http://schemas.openxmlformats.org/officeDocument/2006/relationships/hyperlink" Target="mailto:blynch@sde.idaho.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idaho.portal.cambiumast.com/" TargetMode="Externa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93.xml.rels><?xml version="1.0" encoding="UTF-8" standalone="yes"?>
<Relationships xmlns="http://schemas.openxmlformats.org/package/2006/relationships"><Relationship Id="rId8" Type="http://schemas.openxmlformats.org/officeDocument/2006/relationships/hyperlink" Target="https://idahotc.com/Topics/Parents?page14423=1&amp;size14423=6" TargetMode="Externa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hyperlink" Target="https://idahotc.com/Resources/File-View/ResourceID/1034/FileID/54423"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hyperlink" Target="https://idahotc.com/Resources/File-View/ResourceID/1016/FileID/54217" TargetMode="External"/><Relationship Id="rId5" Type="http://schemas.openxmlformats.org/officeDocument/2006/relationships/image" Target="../media/image69.png"/><Relationship Id="rId10" Type="http://schemas.openxmlformats.org/officeDocument/2006/relationships/hyperlink" Target="https://idahotc.com/Resources/File-View/ResourceID/1035/FileID/54457" TargetMode="External"/><Relationship Id="rId4" Type="http://schemas.openxmlformats.org/officeDocument/2006/relationships/image" Target="../media/image68.png"/><Relationship Id="rId9" Type="http://schemas.openxmlformats.org/officeDocument/2006/relationships/hyperlink" Target="https://idahotc.com/Resources/File-View/ResourceID/1011/FileID/54021"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jfi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A1D5C-EB0A-42F2-98C3-43657F04CA3B}"/>
              </a:ext>
            </a:extLst>
          </p:cNvPr>
          <p:cNvSpPr>
            <a:spLocks noGrp="1"/>
          </p:cNvSpPr>
          <p:nvPr>
            <p:ph type="ctrTitle"/>
          </p:nvPr>
        </p:nvSpPr>
        <p:spPr/>
        <p:txBody>
          <a:bodyPr>
            <a:normAutofit/>
          </a:bodyPr>
          <a:lstStyle/>
          <a:p>
            <a:r>
              <a:rPr lang="en-US" sz="4800" dirty="0"/>
              <a:t>New Superintendent </a:t>
            </a:r>
            <a:br>
              <a:rPr lang="en-US" sz="4800" dirty="0"/>
            </a:br>
            <a:r>
              <a:rPr lang="en-US" sz="4800" dirty="0"/>
              <a:t>Orientation 2022</a:t>
            </a:r>
          </a:p>
        </p:txBody>
      </p:sp>
      <p:sp>
        <p:nvSpPr>
          <p:cNvPr id="3" name="Subtitle 2">
            <a:extLst>
              <a:ext uri="{FF2B5EF4-FFF2-40B4-BE49-F238E27FC236}">
                <a16:creationId xmlns:a16="http://schemas.microsoft.com/office/drawing/2014/main" id="{E0A66DB4-CDB5-455D-95C0-A047324ACDB5}"/>
              </a:ext>
            </a:extLst>
          </p:cNvPr>
          <p:cNvSpPr>
            <a:spLocks noGrp="1"/>
          </p:cNvSpPr>
          <p:nvPr>
            <p:ph type="subTitle" idx="1"/>
          </p:nvPr>
        </p:nvSpPr>
        <p:spPr/>
        <p:txBody>
          <a:bodyPr/>
          <a:lstStyle/>
          <a:p>
            <a:r>
              <a:rPr lang="en-US" dirty="0"/>
              <a:t>Idaho State Department of Education</a:t>
            </a:r>
          </a:p>
        </p:txBody>
      </p:sp>
    </p:spTree>
    <p:extLst>
      <p:ext uri="{BB962C8B-B14F-4D97-AF65-F5344CB8AC3E}">
        <p14:creationId xmlns:p14="http://schemas.microsoft.com/office/powerpoint/2010/main" val="2190131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PSAT/NMSQT </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31580"/>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1754209497"/>
              </p:ext>
            </p:extLst>
          </p:nvPr>
        </p:nvGraphicFramePr>
        <p:xfrm>
          <a:off x="107345" y="992103"/>
          <a:ext cx="7575617" cy="5831738"/>
        </p:xfrm>
        <a:graphic>
          <a:graphicData uri="http://schemas.openxmlformats.org/drawingml/2006/table">
            <a:tbl>
              <a:tblPr firstRow="1" bandRow="1">
                <a:tableStyleId>{5940675A-B579-460E-94D1-54222C63F5DA}</a:tableStyleId>
              </a:tblPr>
              <a:tblGrid>
                <a:gridCol w="1778605">
                  <a:extLst>
                    <a:ext uri="{9D8B030D-6E8A-4147-A177-3AD203B41FA5}">
                      <a16:colId xmlns:a16="http://schemas.microsoft.com/office/drawing/2014/main" val="2740252518"/>
                    </a:ext>
                  </a:extLst>
                </a:gridCol>
                <a:gridCol w="5797012">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Preliminary SAT/National Merit Scholarship Qualifying 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8846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PSAT/NMSQT is the qualifying test for entry to the National Merit Scholarship Program and connects students to College Board programs in preparation for the SAT.</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Idaho offers PSAT/NMSQT to the sophomores at no cost to districts, schools, parents, or students. *Juniors may participate in the NMSQT at their own expense.</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Font typeface="Arial" panose="020B0604020202020204" pitchFamily="34" charset="0"/>
                        <a:buNone/>
                      </a:pPr>
                      <a:r>
                        <a:rPr lang="en-US" sz="1400" b="0" dirty="0">
                          <a:latin typeface="Tahoma"/>
                          <a:ea typeface="Tahoma"/>
                          <a:cs typeface="Tahoma"/>
                        </a:rPr>
                        <a:t>10/12/2022 (primary) or 10/25/2022 (alternate) (school can choose)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9062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Reading, Writing and Language, Mathematics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Applicable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10 (optional, state-sponsored) and 11 (optional)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5721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Font typeface="Arial" panose="020B0604020202020204" pitchFamily="34" charset="0"/>
                        <a:buNone/>
                      </a:pPr>
                      <a:r>
                        <a:rPr lang="en-US" sz="1400" b="0" dirty="0">
                          <a:latin typeface="Tahoma" panose="020B0604030504040204" pitchFamily="34" charset="0"/>
                          <a:ea typeface="Tahoma" panose="020B0604030504040204" pitchFamily="34" charset="0"/>
                          <a:cs typeface="Tahoma" panose="020B0604030504040204" pitchFamily="34" charset="0"/>
                        </a:rPr>
                        <a:t>Total Score</a:t>
                      </a:r>
                    </a:p>
                    <a:p>
                      <a:pPr marL="0" indent="0">
                        <a:buFont typeface="Arial" panose="020B0604020202020204" pitchFamily="34" charset="0"/>
                        <a:buNone/>
                      </a:pPr>
                      <a:r>
                        <a:rPr lang="en-US" sz="1400" b="0" dirty="0">
                          <a:latin typeface="Tahoma" panose="020B0604030504040204" pitchFamily="34" charset="0"/>
                          <a:ea typeface="Tahoma" panose="020B0604030504040204" pitchFamily="34" charset="0"/>
                          <a:cs typeface="Tahoma" panose="020B0604030504040204" pitchFamily="34" charset="0"/>
                        </a:rPr>
                        <a:t>Section Scores</a:t>
                      </a:r>
                    </a:p>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Evidence-Based Reading and Writing</a:t>
                      </a:r>
                    </a:p>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Mathematics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grpSp>
        <p:nvGrpSpPr>
          <p:cNvPr id="11" name="Group 10" descr="Collegeboard logo">
            <a:extLst>
              <a:ext uri="{FF2B5EF4-FFF2-40B4-BE49-F238E27FC236}">
                <a16:creationId xmlns:a16="http://schemas.microsoft.com/office/drawing/2014/main" id="{2DBE0172-DBB8-4D2A-B604-F6DD5F8DA43C}"/>
              </a:ext>
            </a:extLst>
          </p:cNvPr>
          <p:cNvGrpSpPr/>
          <p:nvPr/>
        </p:nvGrpSpPr>
        <p:grpSpPr>
          <a:xfrm>
            <a:off x="8101575" y="2031580"/>
            <a:ext cx="1637729" cy="1627632"/>
            <a:chOff x="8101575" y="2031580"/>
            <a:chExt cx="1637729" cy="1627632"/>
          </a:xfrm>
        </p:grpSpPr>
        <p:sp>
          <p:nvSpPr>
            <p:cNvPr id="17" name="Rectangle 16">
              <a:extLst>
                <a:ext uri="{FF2B5EF4-FFF2-40B4-BE49-F238E27FC236}">
                  <a16:creationId xmlns:a16="http://schemas.microsoft.com/office/drawing/2014/main" id="{EBD705CD-FCF8-4ADB-A619-29054B543A19}"/>
                </a:ext>
              </a:extLst>
            </p:cNvPr>
            <p:cNvSpPr/>
            <p:nvPr/>
          </p:nvSpPr>
          <p:spPr>
            <a:xfrm>
              <a:off x="8101575" y="2031580"/>
              <a:ext cx="1627632" cy="16276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7" descr="College Board logo">
              <a:hlinkClick r:id="rId5"/>
              <a:extLst>
                <a:ext uri="{FF2B5EF4-FFF2-40B4-BE49-F238E27FC236}">
                  <a16:creationId xmlns:a16="http://schemas.microsoft.com/office/drawing/2014/main" id="{18DECEAB-F2E3-4914-B6D0-0E35446AD55C}"/>
                </a:ext>
              </a:extLst>
            </p:cNvPr>
            <p:cNvPicPr>
              <a:picLocks noChangeAspect="1"/>
            </p:cNvPicPr>
            <p:nvPr/>
          </p:nvPicPr>
          <p:blipFill>
            <a:blip r:embed="rId6"/>
            <a:stretch>
              <a:fillRect/>
            </a:stretch>
          </p:blipFill>
          <p:spPr>
            <a:xfrm>
              <a:off x="8101575" y="2621007"/>
              <a:ext cx="1637729" cy="518614"/>
            </a:xfrm>
            <a:prstGeom prst="rect">
              <a:avLst/>
            </a:prstGeom>
            <a:ln w="19050">
              <a:solidFill>
                <a:schemeClr val="tx1"/>
              </a:solidFill>
            </a:ln>
          </p:spPr>
        </p:pic>
      </p:grpSp>
      <p:pic>
        <p:nvPicPr>
          <p:cNvPr id="16" name="Picture 15" descr="Kevin Chandler head shot">
            <a:extLst>
              <a:ext uri="{FF2B5EF4-FFF2-40B4-BE49-F238E27FC236}">
                <a16:creationId xmlns:a16="http://schemas.microsoft.com/office/drawing/2014/main" id="{288B944E-33FB-4F80-9B2A-0D10769337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9449" y="4398339"/>
            <a:ext cx="1828800" cy="1828800"/>
          </a:xfrm>
          <a:prstGeom prst="rect">
            <a:avLst/>
          </a:prstGeom>
        </p:spPr>
      </p:pic>
      <p:sp>
        <p:nvSpPr>
          <p:cNvPr id="19" name="TextBox 18">
            <a:extLst>
              <a:ext uri="{FF2B5EF4-FFF2-40B4-BE49-F238E27FC236}">
                <a16:creationId xmlns:a16="http://schemas.microsoft.com/office/drawing/2014/main" id="{7B449122-96D6-4A10-8974-18AC377EB5B9}"/>
              </a:ext>
            </a:extLst>
          </p:cNvPr>
          <p:cNvSpPr txBox="1"/>
          <p:nvPr/>
        </p:nvSpPr>
        <p:spPr>
          <a:xfrm>
            <a:off x="9968090" y="4490672"/>
            <a:ext cx="2116565" cy="830997"/>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Kevin M. Chandler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Director of Assessment</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208-332-6893</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8"/>
              </a:rPr>
              <a:t>kchandler@sde.Idaho.gov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5" name="Slide Number Placeholder 1">
            <a:extLst>
              <a:ext uri="{FF2B5EF4-FFF2-40B4-BE49-F238E27FC236}">
                <a16:creationId xmlns:a16="http://schemas.microsoft.com/office/drawing/2014/main" id="{0C120F64-3182-4D0A-AF50-871C008DD97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10</a:t>
            </a:fld>
            <a:endParaRPr lang="en-US" dirty="0"/>
          </a:p>
        </p:txBody>
      </p:sp>
    </p:spTree>
    <p:extLst>
      <p:ext uri="{BB962C8B-B14F-4D97-AF65-F5344CB8AC3E}">
        <p14:creationId xmlns:p14="http://schemas.microsoft.com/office/powerpoint/2010/main" val="24183851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CD34C5-8C7F-410D-B54C-D3544C218A10}"/>
              </a:ext>
            </a:extLst>
          </p:cNvPr>
          <p:cNvSpPr>
            <a:spLocks noGrp="1"/>
          </p:cNvSpPr>
          <p:nvPr>
            <p:ph type="title"/>
          </p:nvPr>
        </p:nvSpPr>
        <p:spPr>
          <a:xfrm>
            <a:off x="434304" y="0"/>
            <a:ext cx="10515600" cy="988601"/>
          </a:xfrm>
        </p:spPr>
        <p:txBody>
          <a:bodyPr>
            <a:normAutofit/>
          </a:bodyPr>
          <a:lstStyle/>
          <a:p>
            <a:r>
              <a:rPr lang="en-US" dirty="0"/>
              <a:t>IDEA Part B Fiscal Year 2022-2023</a:t>
            </a:r>
          </a:p>
        </p:txBody>
      </p:sp>
      <p:graphicFrame>
        <p:nvGraphicFramePr>
          <p:cNvPr id="6" name="Chart 5" descr="Pie chart, FFY 2020-2021 Idea Part B School Age">
            <a:extLst>
              <a:ext uri="{FF2B5EF4-FFF2-40B4-BE49-F238E27FC236}">
                <a16:creationId xmlns:a16="http://schemas.microsoft.com/office/drawing/2014/main" id="{BC240D90-FFAB-40FB-93B4-C67081129656}"/>
              </a:ext>
            </a:extLst>
          </p:cNvPr>
          <p:cNvGraphicFramePr>
            <a:graphicFrameLocks/>
          </p:cNvGraphicFramePr>
          <p:nvPr/>
        </p:nvGraphicFramePr>
        <p:xfrm>
          <a:off x="506412" y="1107242"/>
          <a:ext cx="5894387" cy="5284766"/>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5">
            <a:extLst>
              <a:ext uri="{FF2B5EF4-FFF2-40B4-BE49-F238E27FC236}">
                <a16:creationId xmlns:a16="http://schemas.microsoft.com/office/drawing/2014/main" id="{3E44FAA5-4935-4137-A816-F546FD012976}"/>
              </a:ext>
            </a:extLst>
          </p:cNvPr>
          <p:cNvSpPr txBox="1">
            <a:spLocks/>
          </p:cNvSpPr>
          <p:nvPr/>
        </p:nvSpPr>
        <p:spPr>
          <a:xfrm>
            <a:off x="6597160" y="1465568"/>
            <a:ext cx="4973517" cy="4337355"/>
          </a:xfrm>
          <a:prstGeom prst="rect">
            <a:avLst/>
          </a:prstGeom>
        </p:spPr>
        <p:txBody>
          <a:bodyPr/>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262626"/>
                </a:solidFill>
                <a:effectLst/>
                <a:uLnTx/>
                <a:uFillTx/>
                <a:latin typeface="Calibri" panose="020F0502020204030204"/>
                <a:ea typeface="+mn-ea"/>
                <a:cs typeface="+mn-cs"/>
              </a:rPr>
              <a:t>FFY 2022-2023 IDEA Part B</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rPr>
              <a:t>Total: $65,862,888</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rPr>
              <a:t>Administration: $900,000</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rPr>
              <a:t>State Level Activities: $5,918,631</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rPr>
              <a:t>Flow through LEAs: $59,044,257</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262626"/>
                </a:solidFill>
                <a:effectLst/>
                <a:uLnTx/>
                <a:uFillTx/>
                <a:latin typeface="Calibri" panose="020F0502020204030204"/>
                <a:ea typeface="+mn-ea"/>
                <a:cs typeface="+mn-cs"/>
              </a:rPr>
              <a:t>FFY 2022-2023 IDEA Part B Preschool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rPr>
              <a:t>Total: $2,361,670</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rPr>
              <a:t>(100% Flow through LEAs)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0" cap="none" spc="0" normalizeH="0" baseline="0" noProof="0" dirty="0">
              <a:ln>
                <a:noFill/>
              </a:ln>
              <a:solidFill>
                <a:srgbClr val="262626"/>
              </a:solidFill>
              <a:effectLst/>
              <a:uLnTx/>
              <a:uFillTx/>
              <a:latin typeface="Calibri" panose="020F0502020204030204"/>
              <a:ea typeface="+mn-ea"/>
              <a:cs typeface="+mn-cs"/>
            </a:endParaRPr>
          </a:p>
        </p:txBody>
      </p:sp>
      <p:sp>
        <p:nvSpPr>
          <p:cNvPr id="8" name="Slide Number Placeholder 1">
            <a:extLst>
              <a:ext uri="{FF2B5EF4-FFF2-40B4-BE49-F238E27FC236}">
                <a16:creationId xmlns:a16="http://schemas.microsoft.com/office/drawing/2014/main" id="{B4AEC7D7-D893-4D9A-80E2-FEEC6801518A}"/>
              </a:ext>
            </a:extLst>
          </p:cNvPr>
          <p:cNvSpPr>
            <a:spLocks noGrp="1"/>
          </p:cNvSpPr>
          <p:nvPr>
            <p:ph type="sldNum" sz="quarter" idx="12"/>
          </p:nvPr>
        </p:nvSpPr>
        <p:spPr>
          <a:xfrm>
            <a:off x="8997244" y="6395774"/>
            <a:ext cx="2976618" cy="365125"/>
          </a:xfrm>
        </p:spPr>
        <p:txBody>
          <a:bodyPr/>
          <a:lstStyle/>
          <a:p>
            <a:r>
              <a:rPr lang="en-US" dirty="0"/>
              <a:t> 2022 New Superintendent Orientation | </a:t>
            </a:r>
            <a:fld id="{C26AAFF7-C4D7-4A72-B8FA-A17532192431}" type="slidenum">
              <a:rPr lang="en-US" smtClean="0"/>
              <a:pPr/>
              <a:t>100</a:t>
            </a:fld>
            <a:endParaRPr lang="en-US" dirty="0"/>
          </a:p>
        </p:txBody>
      </p:sp>
    </p:spTree>
    <p:extLst>
      <p:ext uri="{BB962C8B-B14F-4D97-AF65-F5344CB8AC3E}">
        <p14:creationId xmlns:p14="http://schemas.microsoft.com/office/powerpoint/2010/main" val="3592402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1562D5-A6BF-41ED-9A78-7B2B9960751A}"/>
              </a:ext>
            </a:extLst>
          </p:cNvPr>
          <p:cNvSpPr>
            <a:spLocks noGrp="1"/>
          </p:cNvSpPr>
          <p:nvPr>
            <p:ph idx="13"/>
          </p:nvPr>
        </p:nvSpPr>
        <p:spPr>
          <a:xfrm>
            <a:off x="316524" y="1116623"/>
            <a:ext cx="10163908" cy="5279151"/>
          </a:xfrm>
        </p:spPr>
        <p:txBody>
          <a:bodyPr>
            <a:normAutofit fontScale="70000" lnSpcReduction="20000"/>
          </a:bodyPr>
          <a:lstStyle/>
          <a:p>
            <a:pPr marL="0" indent="0">
              <a:buNone/>
            </a:pPr>
            <a:r>
              <a:rPr lang="en-US" b="1" u="sng" dirty="0">
                <a:solidFill>
                  <a:schemeClr val="tx1"/>
                </a:solidFill>
              </a:rPr>
              <a:t>Regular Yearly Grant Allocations</a:t>
            </a:r>
          </a:p>
          <a:p>
            <a:pPr marL="457200" indent="-457200"/>
            <a:r>
              <a:rPr lang="en-US" dirty="0">
                <a:solidFill>
                  <a:schemeClr val="tx1"/>
                </a:solidFill>
              </a:rPr>
              <a:t>2021-2022 IDEA PART B 611 School Aged Grants: $63,642,931</a:t>
            </a:r>
          </a:p>
          <a:p>
            <a:pPr marL="457200" indent="-457200"/>
            <a:r>
              <a:rPr lang="en-US" dirty="0">
                <a:solidFill>
                  <a:schemeClr val="tx1"/>
                </a:solidFill>
                <a:highlight>
                  <a:srgbClr val="FFFF00"/>
                </a:highlight>
              </a:rPr>
              <a:t>2022-2023 IDEA PART B 611 School Aged Grants: $65,862,888</a:t>
            </a:r>
          </a:p>
          <a:p>
            <a:pPr marL="457200" indent="-457200"/>
            <a:r>
              <a:rPr lang="en-US" dirty="0">
                <a:solidFill>
                  <a:schemeClr val="tx1"/>
                </a:solidFill>
              </a:rPr>
              <a:t>2021-2022 IDEA PART B 619 Preschool Grants: $2,275,446</a:t>
            </a:r>
          </a:p>
          <a:p>
            <a:pPr marL="457200" indent="-457200"/>
            <a:r>
              <a:rPr lang="en-US" dirty="0">
                <a:solidFill>
                  <a:schemeClr val="tx1"/>
                </a:solidFill>
                <a:highlight>
                  <a:srgbClr val="FFFF00"/>
                </a:highlight>
              </a:rPr>
              <a:t>2022-2023 IDEA PART B 619 Preschool Grants: $2,361,670</a:t>
            </a:r>
          </a:p>
          <a:p>
            <a:pPr marL="457200" indent="-457200"/>
            <a:endParaRPr lang="en-US" b="1" dirty="0">
              <a:solidFill>
                <a:schemeClr val="tx1"/>
              </a:solidFill>
            </a:endParaRPr>
          </a:p>
          <a:p>
            <a:pPr marL="0" indent="0">
              <a:buNone/>
            </a:pPr>
            <a:r>
              <a:rPr lang="en-US" b="1" u="sng" dirty="0">
                <a:solidFill>
                  <a:schemeClr val="tx1"/>
                </a:solidFill>
              </a:rPr>
              <a:t>One Time Supplemental American Rescue Plan Act Allocations </a:t>
            </a:r>
          </a:p>
          <a:p>
            <a:pPr marL="0" indent="0">
              <a:buNone/>
            </a:pPr>
            <a:r>
              <a:rPr lang="en-US" b="1" dirty="0">
                <a:solidFill>
                  <a:schemeClr val="tx1"/>
                </a:solidFill>
              </a:rPr>
              <a:t>Period of Availability: </a:t>
            </a:r>
            <a:r>
              <a:rPr lang="en-US" dirty="0">
                <a:solidFill>
                  <a:schemeClr val="tx1"/>
                </a:solidFill>
              </a:rPr>
              <a:t>(7/1/21-9/30/23)</a:t>
            </a:r>
          </a:p>
          <a:p>
            <a:r>
              <a:rPr lang="en-US" dirty="0">
                <a:solidFill>
                  <a:schemeClr val="tx1"/>
                </a:solidFill>
              </a:rPr>
              <a:t>ARPA IDEA PART B 611 School Aged Grants: $13,233,706 </a:t>
            </a:r>
          </a:p>
          <a:p>
            <a:pPr marL="0" indent="0">
              <a:buNone/>
            </a:pPr>
            <a:r>
              <a:rPr lang="en-US" dirty="0">
                <a:solidFill>
                  <a:schemeClr val="tx1"/>
                </a:solidFill>
              </a:rPr>
              <a:t>	(21% of FY’20-21 Statewide Regular year funding)</a:t>
            </a:r>
          </a:p>
          <a:p>
            <a:pPr marL="457200" indent="-457200"/>
            <a:r>
              <a:rPr lang="en-US" dirty="0">
                <a:solidFill>
                  <a:schemeClr val="tx1"/>
                </a:solidFill>
              </a:rPr>
              <a:t>ARPA IDEA PART B 619 Preschool Grants: $1,156,111 </a:t>
            </a:r>
          </a:p>
          <a:p>
            <a:pPr marL="0" indent="0">
              <a:buNone/>
            </a:pPr>
            <a:r>
              <a:rPr lang="en-US" dirty="0">
                <a:solidFill>
                  <a:schemeClr val="tx1"/>
                </a:solidFill>
              </a:rPr>
              <a:t>	(51% of FY’20-21 Statewide Regular year funding)</a:t>
            </a:r>
          </a:p>
          <a:p>
            <a:pPr marL="0" indent="0">
              <a:buNone/>
            </a:pPr>
            <a:endParaRPr lang="en-US" dirty="0"/>
          </a:p>
        </p:txBody>
      </p:sp>
      <p:sp>
        <p:nvSpPr>
          <p:cNvPr id="4" name="Title 3">
            <a:extLst>
              <a:ext uri="{FF2B5EF4-FFF2-40B4-BE49-F238E27FC236}">
                <a16:creationId xmlns:a16="http://schemas.microsoft.com/office/drawing/2014/main" id="{AB6B138D-7F22-404E-92DA-A5500F8EABF1}"/>
              </a:ext>
            </a:extLst>
          </p:cNvPr>
          <p:cNvSpPr>
            <a:spLocks noGrp="1"/>
          </p:cNvSpPr>
          <p:nvPr>
            <p:ph type="title"/>
          </p:nvPr>
        </p:nvSpPr>
        <p:spPr/>
        <p:txBody>
          <a:bodyPr>
            <a:normAutofit/>
          </a:bodyPr>
          <a:lstStyle/>
          <a:p>
            <a:r>
              <a:rPr lang="en-US" sz="3600" dirty="0"/>
              <a:t>IDEA PART B Grant Allocations</a:t>
            </a:r>
          </a:p>
        </p:txBody>
      </p:sp>
      <p:pic>
        <p:nvPicPr>
          <p:cNvPr id="3074" name="Picture 2" descr="group of people wearing white and orange backpacks walking on gray concrete pavement during daytime">
            <a:extLst>
              <a:ext uri="{FF2B5EF4-FFF2-40B4-BE49-F238E27FC236}">
                <a16:creationId xmlns:a16="http://schemas.microsoft.com/office/drawing/2014/main" id="{58D6AFBB-3A34-4FF0-93F0-085176A22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143" y="4127397"/>
            <a:ext cx="2388577" cy="214035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9033E682-125B-41E4-8CC2-A8473DE416C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101</a:t>
            </a:fld>
            <a:endParaRPr lang="en-US" dirty="0"/>
          </a:p>
        </p:txBody>
      </p:sp>
    </p:spTree>
    <p:extLst>
      <p:ext uri="{BB962C8B-B14F-4D97-AF65-F5344CB8AC3E}">
        <p14:creationId xmlns:p14="http://schemas.microsoft.com/office/powerpoint/2010/main" val="26021085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3D0244-661A-4734-AA93-249E33C0D1F4}"/>
              </a:ext>
            </a:extLst>
          </p:cNvPr>
          <p:cNvSpPr>
            <a:spLocks noGrp="1"/>
          </p:cNvSpPr>
          <p:nvPr>
            <p:ph type="title"/>
          </p:nvPr>
        </p:nvSpPr>
        <p:spPr>
          <a:xfrm>
            <a:off x="434304" y="0"/>
            <a:ext cx="10515600" cy="988601"/>
          </a:xfrm>
        </p:spPr>
        <p:txBody>
          <a:bodyPr>
            <a:normAutofit/>
          </a:bodyPr>
          <a:lstStyle/>
          <a:p>
            <a:r>
              <a:rPr lang="en-US" dirty="0"/>
              <a:t>Compliance Requirements</a:t>
            </a:r>
          </a:p>
        </p:txBody>
      </p:sp>
      <p:pic>
        <p:nvPicPr>
          <p:cNvPr id="8" name="Picture 7">
            <a:extLst>
              <a:ext uri="{FF2B5EF4-FFF2-40B4-BE49-F238E27FC236}">
                <a16:creationId xmlns:a16="http://schemas.microsoft.com/office/drawing/2014/main" id="{9F733404-1E06-4FA5-AE6B-D5E9B46EFA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2840" y="1397435"/>
            <a:ext cx="5113007" cy="1533902"/>
          </a:xfrm>
          <a:prstGeom prst="rect">
            <a:avLst/>
          </a:prstGeom>
        </p:spPr>
      </p:pic>
      <p:sp>
        <p:nvSpPr>
          <p:cNvPr id="9" name="TextBox 8">
            <a:extLst>
              <a:ext uri="{FF2B5EF4-FFF2-40B4-BE49-F238E27FC236}">
                <a16:creationId xmlns:a16="http://schemas.microsoft.com/office/drawing/2014/main" id="{D5D70E26-02A1-4D0B-89D0-670999504EEF}"/>
              </a:ext>
            </a:extLst>
          </p:cNvPr>
          <p:cNvSpPr txBox="1"/>
          <p:nvPr/>
        </p:nvSpPr>
        <p:spPr>
          <a:xfrm>
            <a:off x="434304" y="1397435"/>
            <a:ext cx="6058535" cy="507831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62626"/>
                </a:solidFill>
                <a:effectLst/>
                <a:uLnTx/>
                <a:uFillTx/>
                <a:latin typeface="Calibri" panose="020F0502020204030204"/>
                <a:ea typeface="+mn-ea"/>
                <a:cs typeface="+mn-cs"/>
              </a:rPr>
              <a:t>IDEA Part B funds are Federal funds.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62626"/>
                </a:solidFill>
                <a:effectLst/>
                <a:uLnTx/>
                <a:uFillTx/>
                <a:latin typeface="Calibri" panose="020F0502020204030204"/>
                <a:ea typeface="+mn-ea"/>
                <a:cs typeface="+mn-cs"/>
              </a:rPr>
              <a:t>There are specific regulations and compliance requirements.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262626"/>
                </a:solidFill>
                <a:effectLst/>
                <a:uLnTx/>
                <a:uFillTx/>
                <a:latin typeface="Calibri" panose="020F0502020204030204"/>
                <a:ea typeface="+mn-ea"/>
                <a:cs typeface="+mn-cs"/>
              </a:rPr>
              <a:t>Ensuring the proper use of funding encourages more positive outcomes for children.</a:t>
            </a:r>
          </a:p>
        </p:txBody>
      </p:sp>
      <p:pic>
        <p:nvPicPr>
          <p:cNvPr id="11" name="Picture 10">
            <a:extLst>
              <a:ext uri="{FF2B5EF4-FFF2-40B4-BE49-F238E27FC236}">
                <a16:creationId xmlns:a16="http://schemas.microsoft.com/office/drawing/2014/main" id="{3BF0D3E3-1EBD-4B5E-999F-398BD28975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57389" y="3458913"/>
            <a:ext cx="3596409" cy="2393247"/>
          </a:xfrm>
          <a:prstGeom prst="rect">
            <a:avLst/>
          </a:prstGeom>
        </p:spPr>
      </p:pic>
      <p:sp>
        <p:nvSpPr>
          <p:cNvPr id="7" name="Slide Number Placeholder 1">
            <a:extLst>
              <a:ext uri="{FF2B5EF4-FFF2-40B4-BE49-F238E27FC236}">
                <a16:creationId xmlns:a16="http://schemas.microsoft.com/office/drawing/2014/main" id="{E1288912-F65B-42FD-ACFA-5E7457170A8A}"/>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102</a:t>
            </a:fld>
            <a:endParaRPr lang="en-US" dirty="0"/>
          </a:p>
        </p:txBody>
      </p:sp>
    </p:spTree>
    <p:extLst>
      <p:ext uri="{BB962C8B-B14F-4D97-AF65-F5344CB8AC3E}">
        <p14:creationId xmlns:p14="http://schemas.microsoft.com/office/powerpoint/2010/main" val="32581032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B03DC6-284C-4E2B-AE6F-C43D04BB2F8E}"/>
              </a:ext>
            </a:extLst>
          </p:cNvPr>
          <p:cNvSpPr>
            <a:spLocks noGrp="1"/>
          </p:cNvSpPr>
          <p:nvPr>
            <p:ph type="title"/>
          </p:nvPr>
        </p:nvSpPr>
        <p:spPr>
          <a:xfrm>
            <a:off x="434304" y="0"/>
            <a:ext cx="10515600" cy="988601"/>
          </a:xfrm>
        </p:spPr>
        <p:txBody>
          <a:bodyPr>
            <a:normAutofit/>
          </a:bodyPr>
          <a:lstStyle/>
          <a:p>
            <a:r>
              <a:rPr lang="en-US" sz="3200" dirty="0"/>
              <a:t>Compliance with Federal Laws and Regulations</a:t>
            </a:r>
          </a:p>
        </p:txBody>
      </p:sp>
      <p:sp>
        <p:nvSpPr>
          <p:cNvPr id="6" name="Content Placeholder 2">
            <a:extLst>
              <a:ext uri="{FF2B5EF4-FFF2-40B4-BE49-F238E27FC236}">
                <a16:creationId xmlns:a16="http://schemas.microsoft.com/office/drawing/2014/main" id="{329FFBC4-6976-455D-B625-D8FBAC115716}"/>
              </a:ext>
            </a:extLst>
          </p:cNvPr>
          <p:cNvSpPr>
            <a:spLocks noGrp="1"/>
          </p:cNvSpPr>
          <p:nvPr>
            <p:ph idx="13"/>
          </p:nvPr>
        </p:nvSpPr>
        <p:spPr>
          <a:xfrm>
            <a:off x="751112" y="1340124"/>
            <a:ext cx="6817306" cy="4351338"/>
          </a:xfrm>
        </p:spPr>
        <p:txBody>
          <a:bodyPr>
            <a:normAutofit/>
          </a:bodyPr>
          <a:lstStyle/>
          <a:p>
            <a:pPr marL="571500" indent="-571500">
              <a:buFont typeface="Arial" panose="020B0604020202020204" pitchFamily="34" charset="0"/>
              <a:buChar char="•"/>
            </a:pPr>
            <a:r>
              <a:rPr lang="en-US" sz="3200" dirty="0">
                <a:solidFill>
                  <a:schemeClr val="tx1"/>
                </a:solidFill>
                <a:latin typeface="+mn-lt"/>
              </a:rPr>
              <a:t>Individuals with Disabilities Education Act (IDEA) US Code Title 20 Chapter 33.</a:t>
            </a:r>
          </a:p>
          <a:p>
            <a:pPr marL="571500" indent="-571500">
              <a:buFont typeface="Arial" panose="020B0604020202020204" pitchFamily="34" charset="0"/>
              <a:buChar char="•"/>
            </a:pPr>
            <a:r>
              <a:rPr lang="en-US" sz="3200" dirty="0">
                <a:solidFill>
                  <a:schemeClr val="tx1"/>
                </a:solidFill>
                <a:latin typeface="+mn-lt"/>
              </a:rPr>
              <a:t>Education Department General Administrative Regulations (EDGAR) 34 CFR Chapter 3.</a:t>
            </a:r>
          </a:p>
          <a:p>
            <a:pPr marL="571500" indent="-571500">
              <a:buFont typeface="Arial" panose="020B0604020202020204" pitchFamily="34" charset="0"/>
              <a:buChar char="•"/>
            </a:pPr>
            <a:r>
              <a:rPr lang="en-US" sz="3200" dirty="0">
                <a:solidFill>
                  <a:schemeClr val="tx1"/>
                </a:solidFill>
                <a:latin typeface="+mn-lt"/>
              </a:rPr>
              <a:t>Uniform Grant Guidance (UGG) 2 CFR Chapter 2 Part 200 &amp; 3474.</a:t>
            </a:r>
          </a:p>
        </p:txBody>
      </p:sp>
      <p:pic>
        <p:nvPicPr>
          <p:cNvPr id="4" name="Picture 3">
            <a:extLst>
              <a:ext uri="{FF2B5EF4-FFF2-40B4-BE49-F238E27FC236}">
                <a16:creationId xmlns:a16="http://schemas.microsoft.com/office/drawing/2014/main" id="{5018B2FC-1A71-43AE-9851-D64F8AACE4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20974" y="1316773"/>
            <a:ext cx="3386860" cy="2253802"/>
          </a:xfrm>
          <a:prstGeom prst="rect">
            <a:avLst/>
          </a:prstGeom>
        </p:spPr>
      </p:pic>
      <p:pic>
        <p:nvPicPr>
          <p:cNvPr id="10" name="Picture 9">
            <a:extLst>
              <a:ext uri="{FF2B5EF4-FFF2-40B4-BE49-F238E27FC236}">
                <a16:creationId xmlns:a16="http://schemas.microsoft.com/office/drawing/2014/main" id="{71DC6553-567D-43D0-8117-FF7207707A7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20974" y="3898747"/>
            <a:ext cx="3386860" cy="1982056"/>
          </a:xfrm>
          <a:prstGeom prst="rect">
            <a:avLst/>
          </a:prstGeom>
        </p:spPr>
      </p:pic>
      <p:sp>
        <p:nvSpPr>
          <p:cNvPr id="7" name="Slide Number Placeholder 1">
            <a:extLst>
              <a:ext uri="{FF2B5EF4-FFF2-40B4-BE49-F238E27FC236}">
                <a16:creationId xmlns:a16="http://schemas.microsoft.com/office/drawing/2014/main" id="{6FBC9C64-4A70-46F7-A319-489C74AC3AA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103</a:t>
            </a:fld>
            <a:endParaRPr lang="en-US" dirty="0"/>
          </a:p>
        </p:txBody>
      </p:sp>
    </p:spTree>
    <p:extLst>
      <p:ext uri="{BB962C8B-B14F-4D97-AF65-F5344CB8AC3E}">
        <p14:creationId xmlns:p14="http://schemas.microsoft.com/office/powerpoint/2010/main" val="36125049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7A0ADC-305A-4007-AF48-426862DCBC2F}"/>
              </a:ext>
            </a:extLst>
          </p:cNvPr>
          <p:cNvSpPr>
            <a:spLocks noGrp="1"/>
          </p:cNvSpPr>
          <p:nvPr>
            <p:ph type="title"/>
          </p:nvPr>
        </p:nvSpPr>
        <p:spPr>
          <a:xfrm>
            <a:off x="434304" y="0"/>
            <a:ext cx="10515600" cy="988601"/>
          </a:xfrm>
        </p:spPr>
        <p:txBody>
          <a:bodyPr>
            <a:normAutofit/>
          </a:bodyPr>
          <a:lstStyle/>
          <a:p>
            <a:r>
              <a:rPr lang="en-US" sz="3200" dirty="0"/>
              <a:t>Compliance with State &amp; Local Laws and Regulations</a:t>
            </a:r>
          </a:p>
        </p:txBody>
      </p:sp>
      <p:sp>
        <p:nvSpPr>
          <p:cNvPr id="6" name="Content Placeholder 2">
            <a:extLst>
              <a:ext uri="{FF2B5EF4-FFF2-40B4-BE49-F238E27FC236}">
                <a16:creationId xmlns:a16="http://schemas.microsoft.com/office/drawing/2014/main" id="{E3DDDADC-7064-4F3A-B448-53D45895B08B}"/>
              </a:ext>
            </a:extLst>
          </p:cNvPr>
          <p:cNvSpPr>
            <a:spLocks noGrp="1"/>
          </p:cNvSpPr>
          <p:nvPr>
            <p:ph idx="13"/>
          </p:nvPr>
        </p:nvSpPr>
        <p:spPr>
          <a:xfrm>
            <a:off x="751112" y="1340124"/>
            <a:ext cx="10515600" cy="4351338"/>
          </a:xfrm>
        </p:spPr>
        <p:txBody>
          <a:bodyPr>
            <a:normAutofit/>
          </a:bodyPr>
          <a:lstStyle/>
          <a:p>
            <a:pPr marL="571500" indent="-571500">
              <a:buFont typeface="Arial" panose="020B0604020202020204" pitchFamily="34" charset="0"/>
              <a:buChar char="•"/>
            </a:pPr>
            <a:r>
              <a:rPr lang="en-US" sz="3600" dirty="0">
                <a:solidFill>
                  <a:schemeClr val="tx1"/>
                </a:solidFill>
                <a:latin typeface="+mn-lt"/>
              </a:rPr>
              <a:t>Idaho Statutes Title 33 Chapter 20 Education of Exceptional Children.</a:t>
            </a:r>
          </a:p>
          <a:p>
            <a:pPr marL="571500" indent="-571500">
              <a:buFont typeface="Arial" panose="020B0604020202020204" pitchFamily="34" charset="0"/>
              <a:buChar char="•"/>
            </a:pPr>
            <a:r>
              <a:rPr lang="en-US" sz="3600" dirty="0">
                <a:solidFill>
                  <a:schemeClr val="tx1"/>
                </a:solidFill>
                <a:latin typeface="+mn-lt"/>
              </a:rPr>
              <a:t>Idaho Administrative Code IDAPA Rule 08.</a:t>
            </a:r>
          </a:p>
          <a:p>
            <a:pPr marL="571500" indent="-571500">
              <a:buFont typeface="Arial" panose="020B0604020202020204" pitchFamily="34" charset="0"/>
              <a:buChar char="•"/>
            </a:pPr>
            <a:r>
              <a:rPr lang="en-US" sz="3600" dirty="0">
                <a:solidFill>
                  <a:schemeClr val="tx1"/>
                </a:solidFill>
                <a:latin typeface="+mn-lt"/>
              </a:rPr>
              <a:t>State and LEAs policies and procedures.</a:t>
            </a:r>
          </a:p>
        </p:txBody>
      </p:sp>
      <p:pic>
        <p:nvPicPr>
          <p:cNvPr id="4" name="Picture 3">
            <a:extLst>
              <a:ext uri="{FF2B5EF4-FFF2-40B4-BE49-F238E27FC236}">
                <a16:creationId xmlns:a16="http://schemas.microsoft.com/office/drawing/2014/main" id="{01ABB67D-C452-4A03-8EB8-CD130504C8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26079" y="3790053"/>
            <a:ext cx="5892605" cy="2605722"/>
          </a:xfrm>
          <a:prstGeom prst="rect">
            <a:avLst/>
          </a:prstGeom>
        </p:spPr>
      </p:pic>
      <p:sp>
        <p:nvSpPr>
          <p:cNvPr id="7" name="Slide Number Placeholder 1">
            <a:extLst>
              <a:ext uri="{FF2B5EF4-FFF2-40B4-BE49-F238E27FC236}">
                <a16:creationId xmlns:a16="http://schemas.microsoft.com/office/drawing/2014/main" id="{F34B53EB-7027-4844-9A3C-E2435DB1FD4B}"/>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104</a:t>
            </a:fld>
            <a:endParaRPr lang="en-US" dirty="0"/>
          </a:p>
        </p:txBody>
      </p:sp>
    </p:spTree>
    <p:extLst>
      <p:ext uri="{BB962C8B-B14F-4D97-AF65-F5344CB8AC3E}">
        <p14:creationId xmlns:p14="http://schemas.microsoft.com/office/powerpoint/2010/main" val="29358180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40EA3E-8700-49F0-82B8-A9CB25D38B5F}"/>
              </a:ext>
            </a:extLst>
          </p:cNvPr>
          <p:cNvSpPr>
            <a:spLocks noGrp="1"/>
          </p:cNvSpPr>
          <p:nvPr>
            <p:ph type="title"/>
          </p:nvPr>
        </p:nvSpPr>
        <p:spPr>
          <a:xfrm>
            <a:off x="434304" y="0"/>
            <a:ext cx="10515600" cy="988601"/>
          </a:xfrm>
        </p:spPr>
        <p:txBody>
          <a:bodyPr>
            <a:normAutofit/>
          </a:bodyPr>
          <a:lstStyle/>
          <a:p>
            <a:r>
              <a:rPr lang="en-US" dirty="0"/>
              <a:t>Federal Compliance to Remember</a:t>
            </a:r>
          </a:p>
        </p:txBody>
      </p:sp>
      <p:sp>
        <p:nvSpPr>
          <p:cNvPr id="6" name="Content Placeholder 2">
            <a:extLst>
              <a:ext uri="{FF2B5EF4-FFF2-40B4-BE49-F238E27FC236}">
                <a16:creationId xmlns:a16="http://schemas.microsoft.com/office/drawing/2014/main" id="{7A8DE6CE-2082-46B4-8156-A2CC6122DF50}"/>
              </a:ext>
            </a:extLst>
          </p:cNvPr>
          <p:cNvSpPr>
            <a:spLocks noGrp="1"/>
          </p:cNvSpPr>
          <p:nvPr>
            <p:ph idx="13"/>
          </p:nvPr>
        </p:nvSpPr>
        <p:spPr>
          <a:xfrm>
            <a:off x="751112" y="1340123"/>
            <a:ext cx="7436285" cy="4702861"/>
          </a:xfrm>
        </p:spPr>
        <p:txBody>
          <a:bodyPr>
            <a:normAutofit/>
          </a:bodyPr>
          <a:lstStyle/>
          <a:p>
            <a:pPr marL="571500" indent="-571500">
              <a:buFont typeface="Arial" panose="020B0604020202020204" pitchFamily="34" charset="0"/>
              <a:buChar char="•"/>
            </a:pPr>
            <a:r>
              <a:rPr lang="en-US" sz="3200" dirty="0">
                <a:solidFill>
                  <a:schemeClr val="tx1"/>
                </a:solidFill>
                <a:latin typeface="+mn-lt"/>
              </a:rPr>
              <a:t>Title 34 CFR §300.203 LEAs Maintenance of Effort (MOE) states IDEA Part B Funds must not be used to reduce the state and local level of expenditures for the education of children with disabilities. </a:t>
            </a:r>
          </a:p>
          <a:p>
            <a:pPr marL="571500" indent="-571500">
              <a:buFont typeface="Arial" panose="020B0604020202020204" pitchFamily="34" charset="0"/>
              <a:buChar char="•"/>
            </a:pPr>
            <a:r>
              <a:rPr lang="en-US" sz="3200" dirty="0">
                <a:solidFill>
                  <a:schemeClr val="tx1"/>
                </a:solidFill>
                <a:latin typeface="+mn-lt"/>
              </a:rPr>
              <a:t>Talk to your Special Education Director, Business Manager or Special Education Funding and Fiscal Accountability office to get familiar with these concepts.</a:t>
            </a:r>
          </a:p>
        </p:txBody>
      </p:sp>
      <p:pic>
        <p:nvPicPr>
          <p:cNvPr id="4" name="Picture 3">
            <a:extLst>
              <a:ext uri="{FF2B5EF4-FFF2-40B4-BE49-F238E27FC236}">
                <a16:creationId xmlns:a16="http://schemas.microsoft.com/office/drawing/2014/main" id="{5A8F4318-0D93-4FE7-B0E8-454DEB2BE4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87397" y="2686929"/>
            <a:ext cx="3449744" cy="2300979"/>
          </a:xfrm>
          <a:prstGeom prst="rect">
            <a:avLst/>
          </a:prstGeom>
        </p:spPr>
      </p:pic>
      <p:sp>
        <p:nvSpPr>
          <p:cNvPr id="7" name="Slide Number Placeholder 1">
            <a:extLst>
              <a:ext uri="{FF2B5EF4-FFF2-40B4-BE49-F238E27FC236}">
                <a16:creationId xmlns:a16="http://schemas.microsoft.com/office/drawing/2014/main" id="{38A47B59-7837-4B68-86AF-9802823CE10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105</a:t>
            </a:fld>
            <a:endParaRPr lang="en-US" dirty="0"/>
          </a:p>
        </p:txBody>
      </p:sp>
    </p:spTree>
    <p:extLst>
      <p:ext uri="{BB962C8B-B14F-4D97-AF65-F5344CB8AC3E}">
        <p14:creationId xmlns:p14="http://schemas.microsoft.com/office/powerpoint/2010/main" val="3186555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F3D0AF-08EC-4D74-958F-623D1D3A6D97}"/>
              </a:ext>
            </a:extLst>
          </p:cNvPr>
          <p:cNvSpPr>
            <a:spLocks noGrp="1"/>
          </p:cNvSpPr>
          <p:nvPr>
            <p:ph type="title"/>
          </p:nvPr>
        </p:nvSpPr>
        <p:spPr>
          <a:xfrm>
            <a:off x="434304" y="0"/>
            <a:ext cx="10515600" cy="988601"/>
          </a:xfrm>
        </p:spPr>
        <p:txBody>
          <a:bodyPr>
            <a:normAutofit/>
          </a:bodyPr>
          <a:lstStyle/>
          <a:p>
            <a:r>
              <a:rPr lang="en-US" dirty="0"/>
              <a:t>Fiscal Monitoring</a:t>
            </a:r>
          </a:p>
        </p:txBody>
      </p:sp>
      <p:sp>
        <p:nvSpPr>
          <p:cNvPr id="6" name="Content Placeholder 2">
            <a:extLst>
              <a:ext uri="{FF2B5EF4-FFF2-40B4-BE49-F238E27FC236}">
                <a16:creationId xmlns:a16="http://schemas.microsoft.com/office/drawing/2014/main" id="{293FD27E-EBF8-4C41-AC90-F4A272B02827}"/>
              </a:ext>
            </a:extLst>
          </p:cNvPr>
          <p:cNvSpPr>
            <a:spLocks noGrp="1"/>
          </p:cNvSpPr>
          <p:nvPr>
            <p:ph idx="13"/>
          </p:nvPr>
        </p:nvSpPr>
        <p:spPr>
          <a:xfrm>
            <a:off x="751112" y="1340124"/>
            <a:ext cx="10515600" cy="4351338"/>
          </a:xfrm>
        </p:spPr>
        <p:txBody>
          <a:bodyPr>
            <a:normAutofit/>
          </a:bodyPr>
          <a:lstStyle/>
          <a:p>
            <a:pPr marL="571500" indent="-571500">
              <a:buFont typeface="Arial" panose="020B0604020202020204" pitchFamily="34" charset="0"/>
              <a:buChar char="•"/>
            </a:pPr>
            <a:r>
              <a:rPr lang="en-US" sz="3200" dirty="0"/>
              <a:t>The Special Education Funding and Accountability Office provides Special Education fiscal monitoring and oversight</a:t>
            </a:r>
          </a:p>
          <a:p>
            <a:pPr marL="571500" indent="-571500">
              <a:buFont typeface="Arial" panose="020B0604020202020204" pitchFamily="34" charset="0"/>
              <a:buChar char="•"/>
            </a:pPr>
            <a:r>
              <a:rPr lang="en-US" sz="3200" dirty="0"/>
              <a:t>LEAs are reviewed at least once every four to five years</a:t>
            </a:r>
          </a:p>
          <a:p>
            <a:pPr marL="571500" indent="-571500">
              <a:buFont typeface="Arial" panose="020B0604020202020204" pitchFamily="34" charset="0"/>
              <a:buChar char="•"/>
            </a:pPr>
            <a:r>
              <a:rPr lang="en-US" sz="3200" dirty="0"/>
              <a:t>Desk or field/on-site reviews</a:t>
            </a:r>
          </a:p>
          <a:p>
            <a:pPr marL="571500" indent="-571500">
              <a:buFont typeface="Arial" panose="020B0604020202020204" pitchFamily="34" charset="0"/>
              <a:buChar char="•"/>
            </a:pPr>
            <a:endParaRPr lang="en-US" sz="3200" dirty="0"/>
          </a:p>
          <a:p>
            <a:endParaRPr lang="en-US" sz="3200" dirty="0"/>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endParaRPr lang="en-US" sz="3200" dirty="0"/>
          </a:p>
        </p:txBody>
      </p:sp>
      <p:pic>
        <p:nvPicPr>
          <p:cNvPr id="4098" name="Picture 2" descr="person holding pencil near laptop computer">
            <a:extLst>
              <a:ext uri="{FF2B5EF4-FFF2-40B4-BE49-F238E27FC236}">
                <a16:creationId xmlns:a16="http://schemas.microsoft.com/office/drawing/2014/main" id="{3A218A24-0C07-4A7A-A4EA-8DAE278DD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694" y="3006969"/>
            <a:ext cx="4447936" cy="32167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media.istockphoto.com/photos/report-card-picture-id487591111?b=1&amp;k=20&amp;m=487591111&amp;s=170667a&amp;w=0&amp;h=h1hIRMOeJvCZImponX0MqfNixPeYvufI0ooSsqFQ1v4=">
            <a:extLst>
              <a:ext uri="{FF2B5EF4-FFF2-40B4-BE49-F238E27FC236}">
                <a16:creationId xmlns:a16="http://schemas.microsoft.com/office/drawing/2014/main" id="{7471A407-FB6B-41E9-8F10-0BD41C39B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772" y="3743142"/>
            <a:ext cx="3735603" cy="248061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908DD549-5F32-42ED-A0F9-9897023A86F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106</a:t>
            </a:fld>
            <a:endParaRPr lang="en-US" dirty="0"/>
          </a:p>
        </p:txBody>
      </p:sp>
    </p:spTree>
    <p:extLst>
      <p:ext uri="{BB962C8B-B14F-4D97-AF65-F5344CB8AC3E}">
        <p14:creationId xmlns:p14="http://schemas.microsoft.com/office/powerpoint/2010/main" val="20770880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18EF79-8C96-5685-71C3-26922EC7BC91}"/>
              </a:ext>
            </a:extLst>
          </p:cNvPr>
          <p:cNvSpPr>
            <a:spLocks noGrp="1"/>
          </p:cNvSpPr>
          <p:nvPr>
            <p:ph type="title" idx="4294967295"/>
          </p:nvPr>
        </p:nvSpPr>
        <p:spPr/>
        <p:txBody>
          <a:bodyPr/>
          <a:lstStyle/>
          <a:p>
            <a:r>
              <a:rPr lang="en-US" dirty="0"/>
              <a:t>Thank</a:t>
            </a:r>
            <a:r>
              <a:rPr lang="en-US" baseline="0" dirty="0"/>
              <a:t> you</a:t>
            </a:r>
            <a:endParaRPr lang="en-US" dirty="0"/>
          </a:p>
        </p:txBody>
      </p:sp>
      <p:sp>
        <p:nvSpPr>
          <p:cNvPr id="2" name="Footer Placeholder 1">
            <a:extLst>
              <a:ext uri="{FF2B5EF4-FFF2-40B4-BE49-F238E27FC236}">
                <a16:creationId xmlns:a16="http://schemas.microsoft.com/office/drawing/2014/main" id="{8FD3721C-39CB-425F-ADB2-8188476B288F}"/>
              </a:ext>
            </a:extLst>
          </p:cNvPr>
          <p:cNvSpPr>
            <a:spLocks noGrp="1"/>
          </p:cNvSpPr>
          <p:nvPr>
            <p:ph type="ftr" sz="quarter" idx="11"/>
          </p:nvPr>
        </p:nvSpPr>
        <p:spPr/>
        <p:txBody>
          <a:bodyPr/>
          <a:lstStyle/>
          <a:p>
            <a:r>
              <a:rPr lang="en-US"/>
              <a:t>Branding &amp; Accessibility |</a:t>
            </a:r>
          </a:p>
        </p:txBody>
      </p:sp>
      <p:sp>
        <p:nvSpPr>
          <p:cNvPr id="3" name="Slide Number Placeholder 2">
            <a:extLst>
              <a:ext uri="{FF2B5EF4-FFF2-40B4-BE49-F238E27FC236}">
                <a16:creationId xmlns:a16="http://schemas.microsoft.com/office/drawing/2014/main" id="{A83FA662-6E08-4C36-B5CE-3FCC906CAE51}"/>
              </a:ext>
            </a:extLst>
          </p:cNvPr>
          <p:cNvSpPr>
            <a:spLocks noGrp="1"/>
          </p:cNvSpPr>
          <p:nvPr>
            <p:ph type="sldNum" sz="quarter" idx="12"/>
          </p:nvPr>
        </p:nvSpPr>
        <p:spPr/>
        <p:txBody>
          <a:bodyPr/>
          <a:lstStyle/>
          <a:p>
            <a:fld id="{C26AAFF7-C4D7-4A72-B8FA-A17532192431}" type="slidenum">
              <a:rPr lang="en-US" smtClean="0"/>
              <a:t>107</a:t>
            </a:fld>
            <a:endParaRPr lang="en-US"/>
          </a:p>
        </p:txBody>
      </p:sp>
      <p:pic>
        <p:nvPicPr>
          <p:cNvPr id="4" name="Picture 3" descr="Thank You!">
            <a:extLst>
              <a:ext uri="{FF2B5EF4-FFF2-40B4-BE49-F238E27FC236}">
                <a16:creationId xmlns:a16="http://schemas.microsoft.com/office/drawing/2014/main" id="{25FCFE9D-BDA5-4040-A2BE-01AB47BB28C6}"/>
              </a:ext>
            </a:extLst>
          </p:cNvPr>
          <p:cNvPicPr>
            <a:picLocks noChangeAspect="1"/>
          </p:cNvPicPr>
          <p:nvPr/>
        </p:nvPicPr>
        <p:blipFill rotWithShape="1">
          <a:blip r:embed="rId3">
            <a:extLst>
              <a:ext uri="{28A0092B-C50C-407E-A947-70E740481C1C}">
                <a14:useLocalDpi xmlns:a14="http://schemas.microsoft.com/office/drawing/2010/main" val="0"/>
              </a:ext>
            </a:extLst>
          </a:blip>
          <a:srcRect t="22705" b="16822"/>
          <a:stretch/>
        </p:blipFill>
        <p:spPr>
          <a:xfrm>
            <a:off x="20" y="1282"/>
            <a:ext cx="12191980" cy="6856718"/>
          </a:xfrm>
          <a:prstGeom prst="rect">
            <a:avLst/>
          </a:prstGeom>
        </p:spPr>
      </p:pic>
    </p:spTree>
    <p:extLst>
      <p:ext uri="{BB962C8B-B14F-4D97-AF65-F5344CB8AC3E}">
        <p14:creationId xmlns:p14="http://schemas.microsoft.com/office/powerpoint/2010/main" val="30365834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17" name="Rectangle 16">
            <a:extLst>
              <a:ext uri="{FF2B5EF4-FFF2-40B4-BE49-F238E27FC236}">
                <a16:creationId xmlns:a16="http://schemas.microsoft.com/office/drawing/2014/main" id="{72C5D0A7-97F6-4388-8798-3F4976B9ECE2}"/>
              </a:ext>
            </a:extLst>
          </p:cNvPr>
          <p:cNvSpPr/>
          <p:nvPr/>
        </p:nvSpPr>
        <p:spPr>
          <a:xfrm>
            <a:off x="245804" y="2203810"/>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Dr. Charlie Silva</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Special Education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9" name="Rectangle 18">
            <a:extLst>
              <a:ext uri="{FF2B5EF4-FFF2-40B4-BE49-F238E27FC236}">
                <a16:creationId xmlns:a16="http://schemas.microsoft.com/office/drawing/2014/main" id="{1834C1B0-F778-4164-8AE8-3CA4E20CE41A}"/>
              </a:ext>
            </a:extLst>
          </p:cNvPr>
          <p:cNvSpPr/>
          <p:nvPr/>
        </p:nvSpPr>
        <p:spPr>
          <a:xfrm>
            <a:off x="191727" y="3239669"/>
            <a:ext cx="281202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Brenda Arnold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Administrative Assistant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332-6896</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20" name="TextBox 19">
            <a:extLst>
              <a:ext uri="{FF2B5EF4-FFF2-40B4-BE49-F238E27FC236}">
                <a16:creationId xmlns:a16="http://schemas.microsoft.com/office/drawing/2014/main" id="{980018AA-8E35-4E33-9A51-D3E59B7D272B}"/>
              </a:ext>
            </a:extLst>
          </p:cNvPr>
          <p:cNvSpPr txBox="1"/>
          <p:nvPr/>
        </p:nvSpPr>
        <p:spPr>
          <a:xfrm>
            <a:off x="5470419" y="5299002"/>
            <a:ext cx="204972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mn-ea"/>
                <a:cs typeface="+mn-cs"/>
              </a:rPr>
              <a:t>Will Spoja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mn-cs"/>
              </a:rPr>
              <a:t>Reporting &amp; Support Program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mn-cs"/>
              </a:rPr>
              <a:t>(208) 332-6933</a:t>
            </a:r>
          </a:p>
        </p:txBody>
      </p:sp>
      <p:sp>
        <p:nvSpPr>
          <p:cNvPr id="22" name="Rectangle 21">
            <a:extLst>
              <a:ext uri="{FF2B5EF4-FFF2-40B4-BE49-F238E27FC236}">
                <a16:creationId xmlns:a16="http://schemas.microsoft.com/office/drawing/2014/main" id="{A417805A-D4EE-4022-B4E3-34E42C88B0B0}"/>
              </a:ext>
            </a:extLst>
          </p:cNvPr>
          <p:cNvSpPr/>
          <p:nvPr/>
        </p:nvSpPr>
        <p:spPr>
          <a:xfrm>
            <a:off x="2471582" y="2203810"/>
            <a:ext cx="319548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Alisa Fewkes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Data &amp; Reporting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332-6919</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23" name="Rectangle 22">
            <a:extLst>
              <a:ext uri="{FF2B5EF4-FFF2-40B4-BE49-F238E27FC236}">
                <a16:creationId xmlns:a16="http://schemas.microsoft.com/office/drawing/2014/main" id="{9AC82202-179E-4FFC-B0B6-D64AF8A5F377}"/>
              </a:ext>
            </a:extLst>
          </p:cNvPr>
          <p:cNvSpPr/>
          <p:nvPr/>
        </p:nvSpPr>
        <p:spPr>
          <a:xfrm>
            <a:off x="2464206" y="3239669"/>
            <a:ext cx="300621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Kailey Bunch-Woodson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Program Evaluation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332-6925</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24" name="Rectangle 23">
            <a:extLst>
              <a:ext uri="{FF2B5EF4-FFF2-40B4-BE49-F238E27FC236}">
                <a16:creationId xmlns:a16="http://schemas.microsoft.com/office/drawing/2014/main" id="{B5E3C259-F4E5-4E72-A477-0C9F449EF0F0}"/>
              </a:ext>
            </a:extLst>
          </p:cNvPr>
          <p:cNvSpPr/>
          <p:nvPr/>
        </p:nvSpPr>
        <p:spPr>
          <a:xfrm>
            <a:off x="2471581" y="4264465"/>
            <a:ext cx="2998839"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mn-ea"/>
                <a:cs typeface="+mn-cs"/>
              </a:rPr>
              <a:t>Dr. Karren Streagle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mn-cs"/>
              </a:rPr>
              <a:t>Alt Assessment/Low Incidence/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mn-cs"/>
              </a:rPr>
              <a:t>Medicaid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mn-cs"/>
              </a:rPr>
              <a:t>(208) 332-6824</a:t>
            </a:r>
          </a:p>
        </p:txBody>
      </p:sp>
      <p:sp>
        <p:nvSpPr>
          <p:cNvPr id="25" name="Rectangle 24">
            <a:extLst>
              <a:ext uri="{FF2B5EF4-FFF2-40B4-BE49-F238E27FC236}">
                <a16:creationId xmlns:a16="http://schemas.microsoft.com/office/drawing/2014/main" id="{A499301C-6FB8-40B0-BC9F-6BE86C6D391C}"/>
              </a:ext>
            </a:extLst>
          </p:cNvPr>
          <p:cNvSpPr/>
          <p:nvPr/>
        </p:nvSpPr>
        <p:spPr>
          <a:xfrm>
            <a:off x="8809702" y="2214855"/>
            <a:ext cx="323481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Kateryna Dyer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Contracts &amp; Fiscal Financial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332-6910</a:t>
            </a:r>
            <a:endParaRPr kumimoji="0" lang="en-US" sz="14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6ED0AC4-6695-4B88-B446-8080A08E255F}"/>
              </a:ext>
            </a:extLst>
          </p:cNvPr>
          <p:cNvSpPr/>
          <p:nvPr/>
        </p:nvSpPr>
        <p:spPr>
          <a:xfrm>
            <a:off x="5470419" y="2203810"/>
            <a:ext cx="3116826"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Lisa Pofelski-Rosa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Financial Specialist Principal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Funding &amp; 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332-6916</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27" name="Rectangle 26">
            <a:extLst>
              <a:ext uri="{FF2B5EF4-FFF2-40B4-BE49-F238E27FC236}">
                <a16:creationId xmlns:a16="http://schemas.microsoft.com/office/drawing/2014/main" id="{75048E71-757F-4835-8524-F377E42C114D}"/>
              </a:ext>
            </a:extLst>
          </p:cNvPr>
          <p:cNvSpPr/>
          <p:nvPr/>
        </p:nvSpPr>
        <p:spPr>
          <a:xfrm>
            <a:off x="5437238" y="3239669"/>
            <a:ext cx="316598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Randi Cole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Secondary Special Education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332-6918</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28" name="Rectangle 27">
            <a:extLst>
              <a:ext uri="{FF2B5EF4-FFF2-40B4-BE49-F238E27FC236}">
                <a16:creationId xmlns:a16="http://schemas.microsoft.com/office/drawing/2014/main" id="{1FC393FF-FDA9-474D-9CD1-F0042893F37A}"/>
              </a:ext>
            </a:extLst>
          </p:cNvPr>
          <p:cNvSpPr/>
          <p:nvPr/>
        </p:nvSpPr>
        <p:spPr>
          <a:xfrm>
            <a:off x="5470419" y="4264465"/>
            <a:ext cx="27137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Shannon Dunstan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Results Driven Accountability/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Early Childhood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332-6908</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29" name="Rectangle 28">
            <a:extLst>
              <a:ext uri="{FF2B5EF4-FFF2-40B4-BE49-F238E27FC236}">
                <a16:creationId xmlns:a16="http://schemas.microsoft.com/office/drawing/2014/main" id="{313CDE48-CE9E-437D-ACA5-557C8C5FE363}"/>
              </a:ext>
            </a:extLst>
          </p:cNvPr>
          <p:cNvSpPr/>
          <p:nvPr/>
        </p:nvSpPr>
        <p:spPr>
          <a:xfrm>
            <a:off x="8809702" y="3239669"/>
            <a:ext cx="311682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Debi Smith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Special Populations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332-6915</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30" name="Rectangle 29">
            <a:extLst>
              <a:ext uri="{FF2B5EF4-FFF2-40B4-BE49-F238E27FC236}">
                <a16:creationId xmlns:a16="http://schemas.microsoft.com/office/drawing/2014/main" id="{4D69EC8C-3B47-442E-A364-D374AD9744E9}"/>
              </a:ext>
            </a:extLst>
          </p:cNvPr>
          <p:cNvSpPr/>
          <p:nvPr/>
        </p:nvSpPr>
        <p:spPr>
          <a:xfrm>
            <a:off x="8809702" y="4264465"/>
            <a:ext cx="312665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Kimberli Shaner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Dispute Resolution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332-6914</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31" name="Rectangle 30">
            <a:extLst>
              <a:ext uri="{FF2B5EF4-FFF2-40B4-BE49-F238E27FC236}">
                <a16:creationId xmlns:a16="http://schemas.microsoft.com/office/drawing/2014/main" id="{22AF3CFA-4D9F-43DE-BF27-21F71D251B4B}"/>
              </a:ext>
            </a:extLst>
          </p:cNvPr>
          <p:cNvSpPr/>
          <p:nvPr/>
        </p:nvSpPr>
        <p:spPr>
          <a:xfrm>
            <a:off x="8809702" y="5299002"/>
            <a:ext cx="3164160"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TBD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Dispute Resolution Program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mn-cs"/>
                <a:sym typeface="Arial" charset="0"/>
              </a:rPr>
              <a:t>(208) 332-6912</a:t>
            </a:r>
            <a:endParaRPr kumimoji="0" lang="en-US" altLang="en-US" sz="1400" b="0" i="0" u="none" strike="noStrike" kern="1200" cap="none" spc="0" normalizeH="0" baseline="0" noProof="0" dirty="0">
              <a:ln>
                <a:noFill/>
              </a:ln>
              <a:solidFill>
                <a:srgbClr val="262626"/>
              </a:solidFill>
              <a:effectLst/>
              <a:uLnTx/>
              <a:uFillTx/>
              <a:latin typeface="Calibri" panose="020F0502020204030204"/>
              <a:ea typeface="+mn-ea"/>
              <a:cs typeface="Arial" charset="0"/>
              <a:sym typeface="Arial" charset="0"/>
            </a:endParaRPr>
          </a:p>
        </p:txBody>
      </p:sp>
      <p:sp>
        <p:nvSpPr>
          <p:cNvPr id="21" name="Slide Number Placeholder 1">
            <a:extLst>
              <a:ext uri="{FF2B5EF4-FFF2-40B4-BE49-F238E27FC236}">
                <a16:creationId xmlns:a16="http://schemas.microsoft.com/office/drawing/2014/main" id="{40C0D620-4FA5-46CE-B576-B289CAF3AF6B}"/>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108</a:t>
            </a:fld>
            <a:endParaRPr lang="en-US" dirty="0"/>
          </a:p>
        </p:txBody>
      </p:sp>
    </p:spTree>
    <p:extLst>
      <p:ext uri="{BB962C8B-B14F-4D97-AF65-F5344CB8AC3E}">
        <p14:creationId xmlns:p14="http://schemas.microsoft.com/office/powerpoint/2010/main" val="1431563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9A7B5-7CF1-4D8B-88AC-E2A79D9E1566}"/>
              </a:ext>
            </a:extLst>
          </p:cNvPr>
          <p:cNvSpPr>
            <a:spLocks noGrp="1"/>
          </p:cNvSpPr>
          <p:nvPr>
            <p:ph type="ctrTitle"/>
          </p:nvPr>
        </p:nvSpPr>
        <p:spPr/>
        <p:txBody>
          <a:bodyPr/>
          <a:lstStyle/>
          <a:p>
            <a:r>
              <a:rPr lang="en-US" dirty="0"/>
              <a:t>Federal Child Nutrition </a:t>
            </a:r>
            <a:br>
              <a:rPr lang="en-US" dirty="0"/>
            </a:br>
            <a:r>
              <a:rPr lang="en-US" dirty="0"/>
              <a:t>Programs</a:t>
            </a:r>
          </a:p>
        </p:txBody>
      </p:sp>
      <p:sp>
        <p:nvSpPr>
          <p:cNvPr id="4" name="Subtitle 3">
            <a:extLst>
              <a:ext uri="{FF2B5EF4-FFF2-40B4-BE49-F238E27FC236}">
                <a16:creationId xmlns:a16="http://schemas.microsoft.com/office/drawing/2014/main" id="{A4E363C2-421B-45F9-A2A5-EBBAEDBA9FA5}"/>
              </a:ext>
            </a:extLst>
          </p:cNvPr>
          <p:cNvSpPr>
            <a:spLocks noGrp="1"/>
          </p:cNvSpPr>
          <p:nvPr>
            <p:ph type="subTitle" idx="1"/>
          </p:nvPr>
        </p:nvSpPr>
        <p:spPr/>
        <p:txBody>
          <a:bodyPr/>
          <a:lstStyle/>
          <a:p>
            <a:r>
              <a:rPr lang="en-US" dirty="0"/>
              <a:t>Lynda Westphal, Director</a:t>
            </a:r>
          </a:p>
        </p:txBody>
      </p:sp>
      <p:sp>
        <p:nvSpPr>
          <p:cNvPr id="5" name="Slide Number Placeholder 1">
            <a:extLst>
              <a:ext uri="{FF2B5EF4-FFF2-40B4-BE49-F238E27FC236}">
                <a16:creationId xmlns:a16="http://schemas.microsoft.com/office/drawing/2014/main" id="{9100718E-B0E1-497A-824F-3C273F4CDA1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109</a:t>
            </a:fld>
            <a:endParaRPr lang="en-US" dirty="0"/>
          </a:p>
        </p:txBody>
      </p:sp>
    </p:spTree>
    <p:extLst>
      <p:ext uri="{BB962C8B-B14F-4D97-AF65-F5344CB8AC3E}">
        <p14:creationId xmlns:p14="http://schemas.microsoft.com/office/powerpoint/2010/main" val="213620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ACCESS</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667" y="2062133"/>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5D7CD-1865-4EE7-902B-0FF1AB7EE2A5}"/>
              </a:ext>
            </a:extLst>
          </p:cNvPr>
          <p:cNvSpPr txBox="1"/>
          <p:nvPr/>
        </p:nvSpPr>
        <p:spPr>
          <a:xfrm>
            <a:off x="9968090" y="4431089"/>
            <a:ext cx="2116565" cy="830997"/>
          </a:xfrm>
          <a:prstGeom prst="rect">
            <a:avLst/>
          </a:prstGeom>
          <a:solidFill>
            <a:schemeClr val="bg1"/>
          </a:solidFill>
          <a:ln w="19050">
            <a:noFill/>
          </a:ln>
        </p:spPr>
        <p:txBody>
          <a:bodyPr wrap="square" rtlCol="0" anchor="ctr">
            <a:spAutoFit/>
          </a:bodyPr>
          <a:lstStyle/>
          <a:p>
            <a:r>
              <a:rPr lang="nb-NO" sz="1200" dirty="0">
                <a:latin typeface="Tahoma" panose="020B0604030504040204" pitchFamily="34" charset="0"/>
                <a:ea typeface="Tahoma" panose="020B0604030504040204" pitchFamily="34" charset="0"/>
                <a:cs typeface="Tahoma" panose="020B0604030504040204" pitchFamily="34" charset="0"/>
              </a:rPr>
              <a:t>Andrew Bennett</a:t>
            </a:r>
          </a:p>
          <a:p>
            <a:r>
              <a:rPr lang="nb-NO" sz="1200" dirty="0">
                <a:latin typeface="Tahoma" panose="020B0604030504040204" pitchFamily="34" charset="0"/>
                <a:ea typeface="Tahoma" panose="020B0604030504040204" pitchFamily="34" charset="0"/>
                <a:cs typeface="Tahoma" panose="020B0604030504040204" pitchFamily="34" charset="0"/>
              </a:rPr>
              <a:t>ELP Assessment Coordinator</a:t>
            </a:r>
          </a:p>
          <a:p>
            <a:r>
              <a:rPr lang="nb-NO" sz="1200" dirty="0">
                <a:latin typeface="Tahoma" panose="020B0604030504040204" pitchFamily="34" charset="0"/>
                <a:ea typeface="Tahoma" panose="020B0604030504040204" pitchFamily="34" charset="0"/>
                <a:cs typeface="Tahoma" panose="020B0604030504040204" pitchFamily="34" charset="0"/>
              </a:rPr>
              <a:t>208-332-6909</a:t>
            </a:r>
          </a:p>
          <a:p>
            <a:r>
              <a:rPr lang="nb-NO" sz="1200" dirty="0">
                <a:latin typeface="Tahoma" panose="020B0604030504040204" pitchFamily="34" charset="0"/>
                <a:ea typeface="Tahoma" panose="020B0604030504040204" pitchFamily="34" charset="0"/>
                <a:cs typeface="Tahoma" panose="020B0604030504040204" pitchFamily="34" charset="0"/>
                <a:hlinkClick r:id="rId5"/>
              </a:rPr>
              <a:t>abennett@sde.idaho.gov</a:t>
            </a:r>
            <a:endParaRPr lang="nb-NO" sz="1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2453063981"/>
              </p:ext>
            </p:extLst>
          </p:nvPr>
        </p:nvGraphicFramePr>
        <p:xfrm>
          <a:off x="107345" y="1149774"/>
          <a:ext cx="7575617" cy="5685365"/>
        </p:xfrm>
        <a:graphic>
          <a:graphicData uri="http://schemas.openxmlformats.org/drawingml/2006/table">
            <a:tbl>
              <a:tblPr firstRow="1" bandRow="1">
                <a:tableStyleId>{5940675A-B579-460E-94D1-54222C63F5DA}</a:tableStyleId>
              </a:tblPr>
              <a:tblGrid>
                <a:gridCol w="1778605">
                  <a:extLst>
                    <a:ext uri="{9D8B030D-6E8A-4147-A177-3AD203B41FA5}">
                      <a16:colId xmlns:a16="http://schemas.microsoft.com/office/drawing/2014/main" val="2740252518"/>
                    </a:ext>
                  </a:extLst>
                </a:gridCol>
                <a:gridCol w="5797012">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ACCESS</a:t>
                      </a:r>
                      <a:r>
                        <a:rPr lang="en-US" sz="1400" b="1" dirty="0">
                          <a:latin typeface="Tahoma" panose="020B0604030504040204" pitchFamily="34" charset="0"/>
                          <a:ea typeface="Tahoma" panose="020B0604030504040204" pitchFamily="34" charset="0"/>
                          <a:cs typeface="Tahoma" panose="020B060403050404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3858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ACCESS annually assess English learner English language Proficiency in Reading, Writing, Listening and Speaking. </a:t>
                      </a:r>
                    </a:p>
                    <a:p>
                      <a:pPr lvl="0">
                        <a:buNone/>
                      </a:pPr>
                      <a:endParaRPr lang="en-US" sz="140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Idaho Code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6"/>
                        </a:rPr>
                        <a:t>§33-1617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outlines the English Learner program requirements to achieve improved academic performance. Idaho Code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7"/>
                        </a:rPr>
                        <a:t>§08.02.03. subsection 111.06.a through 111.06.m</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01/23/2023 to 03/03/2023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9062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English Language Proficiency (Reading, Writing, Listening, Speaking)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K-12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Identified English Learners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5721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4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Results are reported as English proficiency levels and scale scores for each language domain and four composite areas</a:t>
                      </a:r>
                    </a:p>
                    <a:p>
                      <a:pPr marL="628646" lvl="1" indent="-171450">
                        <a:buFont typeface="Arial" panose="020B0604020202020204" pitchFamily="34" charset="0"/>
                        <a:buChar char="•"/>
                      </a:pPr>
                      <a:r>
                        <a:rPr lang="en-US" sz="14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Level 1 (Entering), Level 2 (Emerging), Level 3 (Developing)</a:t>
                      </a:r>
                    </a:p>
                    <a:p>
                      <a:pPr marL="628646" lvl="1" indent="-171450">
                        <a:buFont typeface="Arial" panose="020B0604020202020204" pitchFamily="34" charset="0"/>
                        <a:buChar char="•"/>
                      </a:pPr>
                      <a:r>
                        <a:rPr lang="en-US" sz="14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Level 4 (Expanding), Level 5 (Bridging), Level 6 (Reaching)</a:t>
                      </a:r>
                      <a:endParaRPr lang="en-US" sz="1400" b="0" i="0" u="none" strike="noStrike" kern="1200" baseline="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992457"/>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5" name="Picture 14" descr="Headshot of Andew Bennett" title="Picture of ELP Assessment Coordinator">
            <a:extLst>
              <a:ext uri="{FF2B5EF4-FFF2-40B4-BE49-F238E27FC236}">
                <a16:creationId xmlns:a16="http://schemas.microsoft.com/office/drawing/2014/main" id="{11C4069D-0BA5-4DB4-BCC3-23D729E991E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47569" y="4448993"/>
            <a:ext cx="1828800" cy="1828800"/>
          </a:xfrm>
          <a:prstGeom prst="rect">
            <a:avLst/>
          </a:prstGeom>
        </p:spPr>
      </p:pic>
      <p:pic>
        <p:nvPicPr>
          <p:cNvPr id="6" name="Picture 5" descr="WIDA logo">
            <a:hlinkClick r:id="rId9"/>
            <a:extLst>
              <a:ext uri="{FF2B5EF4-FFF2-40B4-BE49-F238E27FC236}">
                <a16:creationId xmlns:a16="http://schemas.microsoft.com/office/drawing/2014/main" id="{7CAA70DA-6AE4-444F-9C78-DE42FD3FD09D}"/>
              </a:ext>
            </a:extLst>
          </p:cNvPr>
          <p:cNvPicPr>
            <a:picLocks noChangeAspect="1"/>
          </p:cNvPicPr>
          <p:nvPr/>
        </p:nvPicPr>
        <p:blipFill>
          <a:blip r:embed="rId10"/>
          <a:stretch>
            <a:fillRect/>
          </a:stretch>
        </p:blipFill>
        <p:spPr>
          <a:xfrm>
            <a:off x="8101575" y="2062133"/>
            <a:ext cx="1627632" cy="1627632"/>
          </a:xfrm>
          <a:prstGeom prst="rect">
            <a:avLst/>
          </a:prstGeom>
          <a:ln w="19050">
            <a:solidFill>
              <a:schemeClr val="tx1"/>
            </a:solidFill>
          </a:ln>
        </p:spPr>
      </p:pic>
      <p:sp>
        <p:nvSpPr>
          <p:cNvPr id="11" name="Slide Number Placeholder 1">
            <a:extLst>
              <a:ext uri="{FF2B5EF4-FFF2-40B4-BE49-F238E27FC236}">
                <a16:creationId xmlns:a16="http://schemas.microsoft.com/office/drawing/2014/main" id="{6D720042-E4A7-4588-9C7B-1CBEBCEAE2B9}"/>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11</a:t>
            </a:fld>
            <a:endParaRPr lang="en-US" dirty="0"/>
          </a:p>
        </p:txBody>
      </p:sp>
    </p:spTree>
    <p:extLst>
      <p:ext uri="{BB962C8B-B14F-4D97-AF65-F5344CB8AC3E}">
        <p14:creationId xmlns:p14="http://schemas.microsoft.com/office/powerpoint/2010/main" val="2730175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273A1-C785-4E13-AE53-0C46BD6B6065}"/>
              </a:ext>
            </a:extLst>
          </p:cNvPr>
          <p:cNvSpPr>
            <a:spLocks noGrp="1"/>
          </p:cNvSpPr>
          <p:nvPr>
            <p:ph type="ctrTitle"/>
          </p:nvPr>
        </p:nvSpPr>
        <p:spPr>
          <a:xfrm>
            <a:off x="535460" y="1892238"/>
            <a:ext cx="9144000" cy="1876899"/>
          </a:xfrm>
        </p:spPr>
        <p:txBody>
          <a:bodyPr/>
          <a:lstStyle/>
          <a:p>
            <a:r>
              <a:rPr lang="en-US" dirty="0"/>
              <a:t>2022-2023 School Year</a:t>
            </a:r>
            <a:br>
              <a:rPr lang="en-US" dirty="0"/>
            </a:br>
            <a:r>
              <a:rPr lang="en-US" dirty="0"/>
              <a:t>Back to Normal Operations</a:t>
            </a:r>
            <a:br>
              <a:rPr lang="en-US" dirty="0"/>
            </a:br>
            <a:r>
              <a:rPr lang="en-US" dirty="0"/>
              <a:t>National School Lunch Program</a:t>
            </a:r>
          </a:p>
        </p:txBody>
      </p:sp>
      <p:sp>
        <p:nvSpPr>
          <p:cNvPr id="4" name="Slide Number Placeholder 1">
            <a:extLst>
              <a:ext uri="{FF2B5EF4-FFF2-40B4-BE49-F238E27FC236}">
                <a16:creationId xmlns:a16="http://schemas.microsoft.com/office/drawing/2014/main" id="{6F66110C-C07D-4073-ACBC-BF811A7C180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110</a:t>
            </a:fld>
            <a:endParaRPr lang="en-US" dirty="0"/>
          </a:p>
        </p:txBody>
      </p:sp>
    </p:spTree>
    <p:extLst>
      <p:ext uri="{BB962C8B-B14F-4D97-AF65-F5344CB8AC3E}">
        <p14:creationId xmlns:p14="http://schemas.microsoft.com/office/powerpoint/2010/main" val="2907560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8F0122-14CA-411D-AA7F-F3251A407007}"/>
              </a:ext>
            </a:extLst>
          </p:cNvPr>
          <p:cNvSpPr>
            <a:spLocks noGrp="1"/>
          </p:cNvSpPr>
          <p:nvPr>
            <p:ph idx="13"/>
          </p:nvPr>
        </p:nvSpPr>
        <p:spPr>
          <a:xfrm>
            <a:off x="751111" y="1340123"/>
            <a:ext cx="10845143" cy="5071067"/>
          </a:xfrm>
        </p:spPr>
        <p:txBody>
          <a:bodyPr>
            <a:normAutofit fontScale="92500" lnSpcReduction="10000"/>
          </a:bodyPr>
          <a:lstStyle/>
          <a:p>
            <a:r>
              <a:rPr lang="en-US" dirty="0"/>
              <a:t>School nutrition operators continue to struggle to get the products they need . . . </a:t>
            </a:r>
          </a:p>
          <a:p>
            <a:pPr lvl="1"/>
            <a:r>
              <a:rPr lang="en-US" dirty="0"/>
              <a:t>in the changing format that USDA requires </a:t>
            </a:r>
          </a:p>
          <a:p>
            <a:pPr lvl="1"/>
            <a:r>
              <a:rPr lang="en-US" dirty="0"/>
              <a:t>that comply with USDA regulations </a:t>
            </a:r>
          </a:p>
          <a:p>
            <a:pPr lvl="1"/>
            <a:r>
              <a:rPr lang="en-US" dirty="0"/>
              <a:t>in sufficient quantities </a:t>
            </a:r>
          </a:p>
          <a:p>
            <a:pPr lvl="1"/>
            <a:r>
              <a:rPr lang="en-US" dirty="0"/>
              <a:t>in a timely manner </a:t>
            </a:r>
          </a:p>
          <a:p>
            <a:pPr lvl="1"/>
            <a:r>
              <a:rPr lang="en-US" dirty="0"/>
              <a:t>at a contracted and budgeted price </a:t>
            </a:r>
          </a:p>
          <a:p>
            <a:endParaRPr lang="en-US" dirty="0"/>
          </a:p>
          <a:p>
            <a:r>
              <a:rPr lang="en-US" dirty="0"/>
              <a:t>This includes food and beverages, as well as supplies, equipment and technology</a:t>
            </a:r>
          </a:p>
        </p:txBody>
      </p:sp>
      <p:sp>
        <p:nvSpPr>
          <p:cNvPr id="3" name="Title 2">
            <a:extLst>
              <a:ext uri="{FF2B5EF4-FFF2-40B4-BE49-F238E27FC236}">
                <a16:creationId xmlns:a16="http://schemas.microsoft.com/office/drawing/2014/main" id="{58F1AD86-F695-47E6-BD7E-93C6EC2A23B6}"/>
              </a:ext>
            </a:extLst>
          </p:cNvPr>
          <p:cNvSpPr>
            <a:spLocks noGrp="1"/>
          </p:cNvSpPr>
          <p:nvPr>
            <p:ph type="title"/>
          </p:nvPr>
        </p:nvSpPr>
        <p:spPr/>
        <p:txBody>
          <a:bodyPr/>
          <a:lstStyle/>
          <a:p>
            <a:r>
              <a:rPr lang="en-US" dirty="0"/>
              <a:t>Supply Chain Disruptions</a:t>
            </a:r>
          </a:p>
        </p:txBody>
      </p:sp>
      <p:sp>
        <p:nvSpPr>
          <p:cNvPr id="4" name="Slide Number Placeholder 1">
            <a:extLst>
              <a:ext uri="{FF2B5EF4-FFF2-40B4-BE49-F238E27FC236}">
                <a16:creationId xmlns:a16="http://schemas.microsoft.com/office/drawing/2014/main" id="{97756FA0-E845-4551-A015-09861571407B}"/>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111</a:t>
            </a:fld>
            <a:endParaRPr lang="en-US" dirty="0"/>
          </a:p>
        </p:txBody>
      </p:sp>
    </p:spTree>
    <p:extLst>
      <p:ext uri="{BB962C8B-B14F-4D97-AF65-F5344CB8AC3E}">
        <p14:creationId xmlns:p14="http://schemas.microsoft.com/office/powerpoint/2010/main" val="22565788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F1AD86-F695-47E6-BD7E-93C6EC2A23B6}"/>
              </a:ext>
            </a:extLst>
          </p:cNvPr>
          <p:cNvSpPr>
            <a:spLocks noGrp="1"/>
          </p:cNvSpPr>
          <p:nvPr>
            <p:ph type="title"/>
          </p:nvPr>
        </p:nvSpPr>
        <p:spPr/>
        <p:txBody>
          <a:bodyPr/>
          <a:lstStyle/>
          <a:p>
            <a:r>
              <a:rPr lang="en-US" dirty="0"/>
              <a:t>Supply Chain Disruptions</a:t>
            </a:r>
          </a:p>
        </p:txBody>
      </p:sp>
      <p:sp>
        <p:nvSpPr>
          <p:cNvPr id="4" name="TextBox 3">
            <a:extLst>
              <a:ext uri="{FF2B5EF4-FFF2-40B4-BE49-F238E27FC236}">
                <a16:creationId xmlns:a16="http://schemas.microsoft.com/office/drawing/2014/main" id="{41A1B179-8738-47BB-A41D-4EED4F1B7FAB}"/>
              </a:ext>
            </a:extLst>
          </p:cNvPr>
          <p:cNvSpPr txBox="1"/>
          <p:nvPr/>
        </p:nvSpPr>
        <p:spPr>
          <a:xfrm>
            <a:off x="872835" y="6224155"/>
            <a:ext cx="10754592" cy="523220"/>
          </a:xfrm>
          <a:prstGeom prst="rect">
            <a:avLst/>
          </a:prstGeom>
          <a:noFill/>
        </p:spPr>
        <p:txBody>
          <a:bodyPr wrap="square" rtlCol="0">
            <a:spAutoFit/>
          </a:bodyPr>
          <a:lstStyle/>
          <a:p>
            <a:r>
              <a:rPr lang="en-US" sz="1400" dirty="0"/>
              <a:t>July 22, 2020: Staying Afloat in a Perfect Storm: Supply Challenges, School Nutrition Association. </a:t>
            </a:r>
            <a:r>
              <a:rPr lang="en-US" sz="1400" dirty="0">
                <a:hlinkClick r:id="rId3"/>
              </a:rPr>
              <a:t>Supply-Chain-Staying-A-Float.pdf (schoolnutrition.org)</a:t>
            </a:r>
            <a:endParaRPr lang="en-US" sz="1400" dirty="0"/>
          </a:p>
        </p:txBody>
      </p:sp>
      <p:pic>
        <p:nvPicPr>
          <p:cNvPr id="5" name="Picture 4" descr="Supply chain disruptions screenshot ">
            <a:extLst>
              <a:ext uri="{FF2B5EF4-FFF2-40B4-BE49-F238E27FC236}">
                <a16:creationId xmlns:a16="http://schemas.microsoft.com/office/drawing/2014/main" id="{6E239588-D2E2-4A3B-87A5-D25E31198AF5}"/>
              </a:ext>
            </a:extLst>
          </p:cNvPr>
          <p:cNvPicPr>
            <a:picLocks noChangeAspect="1"/>
          </p:cNvPicPr>
          <p:nvPr/>
        </p:nvPicPr>
        <p:blipFill>
          <a:blip r:embed="rId4"/>
          <a:stretch>
            <a:fillRect/>
          </a:stretch>
        </p:blipFill>
        <p:spPr>
          <a:xfrm>
            <a:off x="3316406" y="1073321"/>
            <a:ext cx="4976561" cy="5176319"/>
          </a:xfrm>
          <a:prstGeom prst="rect">
            <a:avLst/>
          </a:prstGeom>
        </p:spPr>
      </p:pic>
      <p:sp>
        <p:nvSpPr>
          <p:cNvPr id="6" name="Slide Number Placeholder 1">
            <a:extLst>
              <a:ext uri="{FF2B5EF4-FFF2-40B4-BE49-F238E27FC236}">
                <a16:creationId xmlns:a16="http://schemas.microsoft.com/office/drawing/2014/main" id="{06A0B1FF-30EA-42B7-9524-5752A217021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112</a:t>
            </a:fld>
            <a:endParaRPr lang="en-US" dirty="0"/>
          </a:p>
        </p:txBody>
      </p:sp>
    </p:spTree>
    <p:extLst>
      <p:ext uri="{BB962C8B-B14F-4D97-AF65-F5344CB8AC3E}">
        <p14:creationId xmlns:p14="http://schemas.microsoft.com/office/powerpoint/2010/main" val="39636791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F1AD86-F695-47E6-BD7E-93C6EC2A23B6}"/>
              </a:ext>
            </a:extLst>
          </p:cNvPr>
          <p:cNvSpPr>
            <a:spLocks noGrp="1"/>
          </p:cNvSpPr>
          <p:nvPr>
            <p:ph type="title"/>
          </p:nvPr>
        </p:nvSpPr>
        <p:spPr/>
        <p:txBody>
          <a:bodyPr/>
          <a:lstStyle/>
          <a:p>
            <a:r>
              <a:rPr lang="en-US" dirty="0"/>
              <a:t>USDA Supply Chain Assistance Funds</a:t>
            </a:r>
          </a:p>
        </p:txBody>
      </p:sp>
      <p:sp>
        <p:nvSpPr>
          <p:cNvPr id="2" name="Rectangle 1">
            <a:extLst>
              <a:ext uri="{FF2B5EF4-FFF2-40B4-BE49-F238E27FC236}">
                <a16:creationId xmlns:a16="http://schemas.microsoft.com/office/drawing/2014/main" id="{A2F16CFB-493F-4000-B172-633274716F55}"/>
              </a:ext>
            </a:extLst>
          </p:cNvPr>
          <p:cNvSpPr/>
          <p:nvPr/>
        </p:nvSpPr>
        <p:spPr>
          <a:xfrm>
            <a:off x="581890" y="1594973"/>
            <a:ext cx="11003973" cy="4436920"/>
          </a:xfrm>
          <a:prstGeom prst="rect">
            <a:avLst/>
          </a:prstGeom>
        </p:spPr>
        <p:txBody>
          <a:bodyPr wrap="square">
            <a:spAutoFit/>
          </a:bodyPr>
          <a:lstStyle/>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Round 1 = </a:t>
            </a:r>
            <a:r>
              <a:rPr lang="en-US" sz="2400" dirty="0"/>
              <a:t>$5,297,777 (41.5% claimed)</a:t>
            </a: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Round 2 = $5,015,725 (to be released August 2022)</a:t>
            </a:r>
          </a:p>
          <a:p>
            <a:pPr>
              <a:lnSpc>
                <a:spcPct val="107000"/>
              </a:lnSpc>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The Supply Chain Assistance funds support procurement of agricultural commodities </a:t>
            </a:r>
            <a:r>
              <a:rPr lang="en-US" sz="2400" b="1" dirty="0">
                <a:latin typeface="Calibri" panose="020F0502020204030204" pitchFamily="34" charset="0"/>
                <a:ea typeface="Calibri" panose="020F0502020204030204" pitchFamily="34" charset="0"/>
                <a:cs typeface="Times New Roman" panose="02020603050405020304" pitchFamily="18" charset="0"/>
              </a:rPr>
              <a:t>grown in the US </a:t>
            </a:r>
            <a:r>
              <a:rPr lang="en-US" sz="2400" dirty="0">
                <a:latin typeface="Calibri" panose="020F0502020204030204" pitchFamily="34" charset="0"/>
                <a:ea typeface="Calibri" panose="020F0502020204030204" pitchFamily="34" charset="0"/>
                <a:cs typeface="Times New Roman" panose="02020603050405020304" pitchFamily="18" charset="0"/>
              </a:rPr>
              <a:t>and enable USDA’s Food and Nutrition Service (FNS) and Agricultural Marketing Service (AMS) to enhance the toolbox for school nutrition professionals working hard to make sure students have access to healthy meals. </a:t>
            </a:r>
          </a:p>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These funds must be used to purchase domestic unprocessed or minimally processed foods under the Buy American Provision (without waivers) to support school food authority operations in school year 2022-2023.</a:t>
            </a:r>
            <a:r>
              <a:rPr lang="en-US" sz="24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1">
            <a:extLst>
              <a:ext uri="{FF2B5EF4-FFF2-40B4-BE49-F238E27FC236}">
                <a16:creationId xmlns:a16="http://schemas.microsoft.com/office/drawing/2014/main" id="{1A22325B-9981-4E59-8637-3F162843D4B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113</a:t>
            </a:fld>
            <a:endParaRPr lang="en-US" dirty="0"/>
          </a:p>
        </p:txBody>
      </p:sp>
    </p:spTree>
    <p:extLst>
      <p:ext uri="{BB962C8B-B14F-4D97-AF65-F5344CB8AC3E}">
        <p14:creationId xmlns:p14="http://schemas.microsoft.com/office/powerpoint/2010/main" val="1570999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89372-81B0-4A7F-A0A7-0D2183BD245C}"/>
              </a:ext>
            </a:extLst>
          </p:cNvPr>
          <p:cNvSpPr>
            <a:spLocks noGrp="1"/>
          </p:cNvSpPr>
          <p:nvPr>
            <p:ph idx="13"/>
          </p:nvPr>
        </p:nvSpPr>
        <p:spPr>
          <a:xfrm>
            <a:off x="751111" y="1340124"/>
            <a:ext cx="11302344" cy="4523781"/>
          </a:xfrm>
        </p:spPr>
        <p:txBody>
          <a:bodyPr>
            <a:normAutofit fontScale="92500" lnSpcReduction="20000"/>
          </a:bodyPr>
          <a:lstStyle/>
          <a:p>
            <a:pPr marL="0" lvl="0" indent="0">
              <a:lnSpc>
                <a:spcPct val="100000"/>
              </a:lnSpc>
              <a:spcBef>
                <a:spcPts val="0"/>
              </a:spcBef>
              <a:buNone/>
              <a:defRPr/>
            </a:pPr>
            <a:r>
              <a:rPr lang="en-US" spc="0" dirty="0">
                <a:solidFill>
                  <a:srgbClr val="262626"/>
                </a:solidFill>
              </a:rPr>
              <a:t>Enacted June 25, 2022, the law provides:</a:t>
            </a:r>
          </a:p>
          <a:p>
            <a:pPr marL="0" indent="0">
              <a:lnSpc>
                <a:spcPct val="100000"/>
              </a:lnSpc>
              <a:spcBef>
                <a:spcPts val="0"/>
              </a:spcBef>
              <a:buNone/>
              <a:defRPr/>
            </a:pPr>
            <a:endParaRPr lang="en-US" spc="0" dirty="0">
              <a:solidFill>
                <a:srgbClr val="262626"/>
              </a:solidFill>
            </a:endParaRPr>
          </a:p>
          <a:p>
            <a:pPr>
              <a:lnSpc>
                <a:spcPct val="100000"/>
              </a:lnSpc>
              <a:spcBef>
                <a:spcPts val="0"/>
              </a:spcBef>
              <a:defRPr/>
            </a:pPr>
            <a:r>
              <a:rPr lang="en-US" spc="0" dirty="0">
                <a:solidFill>
                  <a:srgbClr val="262626"/>
                </a:solidFill>
              </a:rPr>
              <a:t>$0.40 Cents more for lunch reimbursement</a:t>
            </a:r>
          </a:p>
          <a:p>
            <a:pPr>
              <a:lnSpc>
                <a:spcPct val="100000"/>
              </a:lnSpc>
              <a:spcBef>
                <a:spcPts val="0"/>
              </a:spcBef>
              <a:defRPr/>
            </a:pPr>
            <a:r>
              <a:rPr lang="en-US" spc="0" dirty="0">
                <a:solidFill>
                  <a:srgbClr val="262626"/>
                </a:solidFill>
              </a:rPr>
              <a:t>$0.15 cents more for breakfast reimbursement</a:t>
            </a:r>
          </a:p>
          <a:p>
            <a:pPr>
              <a:lnSpc>
                <a:spcPct val="100000"/>
              </a:lnSpc>
              <a:spcBef>
                <a:spcPts val="0"/>
              </a:spcBef>
              <a:defRPr/>
            </a:pPr>
            <a:r>
              <a:rPr lang="en-US" dirty="0"/>
              <a:t>Extend no-cost waivers, including those for schools unable to meet nutrition standards due to supply chain disruptions and to reduce administrative and reporting burdens</a:t>
            </a:r>
          </a:p>
          <a:p>
            <a:pPr marL="0" indent="0">
              <a:lnSpc>
                <a:spcPct val="100000"/>
              </a:lnSpc>
              <a:spcBef>
                <a:spcPts val="0"/>
              </a:spcBef>
              <a:buNone/>
              <a:defRPr/>
            </a:pPr>
            <a:r>
              <a:rPr lang="en-US" b="1" spc="0" dirty="0">
                <a:solidFill>
                  <a:srgbClr val="262626"/>
                </a:solidFill>
              </a:rPr>
              <a:t>The Act did not provide free meals to students this year</a:t>
            </a:r>
          </a:p>
          <a:p>
            <a:endParaRPr lang="en-US" dirty="0"/>
          </a:p>
        </p:txBody>
      </p:sp>
      <p:sp>
        <p:nvSpPr>
          <p:cNvPr id="4" name="Title 3">
            <a:extLst>
              <a:ext uri="{FF2B5EF4-FFF2-40B4-BE49-F238E27FC236}">
                <a16:creationId xmlns:a16="http://schemas.microsoft.com/office/drawing/2014/main" id="{1D56EFDF-4964-412C-AA78-47AD6FA4DE50}"/>
              </a:ext>
            </a:extLst>
          </p:cNvPr>
          <p:cNvSpPr>
            <a:spLocks noGrp="1"/>
          </p:cNvSpPr>
          <p:nvPr>
            <p:ph type="title"/>
          </p:nvPr>
        </p:nvSpPr>
        <p:spPr/>
        <p:txBody>
          <a:bodyPr/>
          <a:lstStyle/>
          <a:p>
            <a:r>
              <a:rPr lang="en-US" dirty="0"/>
              <a:t>Keep Kids Fed Act</a:t>
            </a:r>
          </a:p>
        </p:txBody>
      </p:sp>
      <p:sp>
        <p:nvSpPr>
          <p:cNvPr id="5" name="Slide Number Placeholder 1">
            <a:extLst>
              <a:ext uri="{FF2B5EF4-FFF2-40B4-BE49-F238E27FC236}">
                <a16:creationId xmlns:a16="http://schemas.microsoft.com/office/drawing/2014/main" id="{FC342E1D-3791-465A-8133-44ABB9468A72}"/>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114</a:t>
            </a:fld>
            <a:endParaRPr lang="en-US" dirty="0"/>
          </a:p>
        </p:txBody>
      </p:sp>
    </p:spTree>
    <p:extLst>
      <p:ext uri="{BB962C8B-B14F-4D97-AF65-F5344CB8AC3E}">
        <p14:creationId xmlns:p14="http://schemas.microsoft.com/office/powerpoint/2010/main" val="17286748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89372-81B0-4A7F-A0A7-0D2183BD245C}"/>
              </a:ext>
            </a:extLst>
          </p:cNvPr>
          <p:cNvSpPr>
            <a:spLocks noGrp="1"/>
          </p:cNvSpPr>
          <p:nvPr>
            <p:ph idx="13"/>
          </p:nvPr>
        </p:nvSpPr>
        <p:spPr>
          <a:xfrm>
            <a:off x="751111" y="1340124"/>
            <a:ext cx="4984671" cy="4523781"/>
          </a:xfrm>
        </p:spPr>
        <p:txBody>
          <a:bodyPr>
            <a:normAutofit fontScale="85000" lnSpcReduction="20000"/>
          </a:bodyPr>
          <a:lstStyle/>
          <a:p>
            <a:pPr marL="0" indent="0">
              <a:buNone/>
            </a:pPr>
            <a:r>
              <a:rPr lang="en-US" dirty="0"/>
              <a:t>Breakfast</a:t>
            </a:r>
          </a:p>
          <a:p>
            <a:r>
              <a:rPr lang="en-US" dirty="0"/>
              <a:t>Free		$2.26</a:t>
            </a:r>
          </a:p>
          <a:p>
            <a:r>
              <a:rPr lang="en-US" dirty="0"/>
              <a:t>Reduced	$1.96</a:t>
            </a:r>
          </a:p>
          <a:p>
            <a:r>
              <a:rPr lang="en-US" dirty="0"/>
              <a:t>Paid		$0.50</a:t>
            </a:r>
          </a:p>
          <a:p>
            <a:pPr marL="0" indent="0">
              <a:buNone/>
            </a:pPr>
            <a:endParaRPr lang="en-US" dirty="0"/>
          </a:p>
          <a:p>
            <a:pPr marL="0" indent="0">
              <a:buNone/>
            </a:pPr>
            <a:r>
              <a:rPr lang="en-US" dirty="0"/>
              <a:t>Lunch</a:t>
            </a:r>
          </a:p>
          <a:p>
            <a:r>
              <a:rPr lang="en-US" dirty="0"/>
              <a:t>Free		$4.41</a:t>
            </a:r>
          </a:p>
          <a:p>
            <a:r>
              <a:rPr lang="en-US" dirty="0"/>
              <a:t>Reduced	$4.01</a:t>
            </a:r>
          </a:p>
          <a:p>
            <a:r>
              <a:rPr lang="en-US" dirty="0"/>
              <a:t>Paid		$.85</a:t>
            </a:r>
          </a:p>
        </p:txBody>
      </p:sp>
      <p:sp>
        <p:nvSpPr>
          <p:cNvPr id="4" name="Title 3">
            <a:extLst>
              <a:ext uri="{FF2B5EF4-FFF2-40B4-BE49-F238E27FC236}">
                <a16:creationId xmlns:a16="http://schemas.microsoft.com/office/drawing/2014/main" id="{1D56EFDF-4964-412C-AA78-47AD6FA4DE50}"/>
              </a:ext>
            </a:extLst>
          </p:cNvPr>
          <p:cNvSpPr>
            <a:spLocks noGrp="1"/>
          </p:cNvSpPr>
          <p:nvPr>
            <p:ph type="title"/>
          </p:nvPr>
        </p:nvSpPr>
        <p:spPr/>
        <p:txBody>
          <a:bodyPr/>
          <a:lstStyle/>
          <a:p>
            <a:r>
              <a:rPr lang="en-US" dirty="0"/>
              <a:t>Reimbursement for 2022-23</a:t>
            </a:r>
          </a:p>
        </p:txBody>
      </p:sp>
      <p:sp>
        <p:nvSpPr>
          <p:cNvPr id="7" name="TextBox 6" descr="Severe Need Breakfast rules">
            <a:extLst>
              <a:ext uri="{FF2B5EF4-FFF2-40B4-BE49-F238E27FC236}">
                <a16:creationId xmlns:a16="http://schemas.microsoft.com/office/drawing/2014/main" id="{91EC4F67-DD4A-452E-9932-8BC19900A9F4}"/>
              </a:ext>
            </a:extLst>
          </p:cNvPr>
          <p:cNvSpPr txBox="1"/>
          <p:nvPr/>
        </p:nvSpPr>
        <p:spPr>
          <a:xfrm>
            <a:off x="5169408" y="1141787"/>
            <a:ext cx="2804160" cy="1477328"/>
          </a:xfrm>
          <a:prstGeom prst="rect">
            <a:avLst/>
          </a:prstGeom>
          <a:solidFill>
            <a:srgbClr val="00B050"/>
          </a:solidFill>
        </p:spPr>
        <p:txBody>
          <a:bodyPr wrap="square" rtlCol="0">
            <a:spAutoFit/>
          </a:bodyPr>
          <a:lstStyle/>
          <a:p>
            <a:r>
              <a:rPr lang="en-US" dirty="0">
                <a:solidFill>
                  <a:schemeClr val="bg1"/>
                </a:solidFill>
              </a:rPr>
              <a:t>Severe Need applies to a school that served 40% or more of its lunches as Free and Reduced in the </a:t>
            </a:r>
          </a:p>
          <a:p>
            <a:r>
              <a:rPr lang="en-US" dirty="0">
                <a:solidFill>
                  <a:schemeClr val="bg1"/>
                </a:solidFill>
              </a:rPr>
              <a:t>2</a:t>
            </a:r>
            <a:r>
              <a:rPr lang="en-US" baseline="30000" dirty="0">
                <a:solidFill>
                  <a:schemeClr val="bg1"/>
                </a:solidFill>
              </a:rPr>
              <a:t>nd</a:t>
            </a:r>
            <a:r>
              <a:rPr lang="en-US" dirty="0">
                <a:solidFill>
                  <a:schemeClr val="bg1"/>
                </a:solidFill>
              </a:rPr>
              <a:t> preceding year.</a:t>
            </a:r>
          </a:p>
        </p:txBody>
      </p:sp>
      <p:sp>
        <p:nvSpPr>
          <p:cNvPr id="8" name="TextBox 7">
            <a:extLst>
              <a:ext uri="{FF2B5EF4-FFF2-40B4-BE49-F238E27FC236}">
                <a16:creationId xmlns:a16="http://schemas.microsoft.com/office/drawing/2014/main" id="{7790E074-850D-4CAB-82AD-2EA9DDCD91CD}"/>
              </a:ext>
            </a:extLst>
          </p:cNvPr>
          <p:cNvSpPr txBox="1"/>
          <p:nvPr/>
        </p:nvSpPr>
        <p:spPr>
          <a:xfrm>
            <a:off x="5169408" y="2620210"/>
            <a:ext cx="3523488" cy="1200329"/>
          </a:xfrm>
          <a:prstGeom prst="rect">
            <a:avLst/>
          </a:prstGeom>
          <a:noFill/>
        </p:spPr>
        <p:txBody>
          <a:bodyPr wrap="square" rtlCol="0">
            <a:spAutoFit/>
          </a:bodyPr>
          <a:lstStyle/>
          <a:p>
            <a:r>
              <a:rPr lang="en-US" sz="2400" dirty="0"/>
              <a:t>Severe Need Breakfast </a:t>
            </a:r>
          </a:p>
          <a:p>
            <a:r>
              <a:rPr lang="en-US" sz="2400" dirty="0"/>
              <a:t>Add $0.41 (by site) for Free and Reduced</a:t>
            </a:r>
          </a:p>
        </p:txBody>
      </p:sp>
      <p:sp>
        <p:nvSpPr>
          <p:cNvPr id="9" name="TextBox 8">
            <a:extLst>
              <a:ext uri="{FF2B5EF4-FFF2-40B4-BE49-F238E27FC236}">
                <a16:creationId xmlns:a16="http://schemas.microsoft.com/office/drawing/2014/main" id="{5C5A6AE2-1EFE-485E-9471-A8A369013848}"/>
              </a:ext>
            </a:extLst>
          </p:cNvPr>
          <p:cNvSpPr txBox="1"/>
          <p:nvPr/>
        </p:nvSpPr>
        <p:spPr>
          <a:xfrm>
            <a:off x="7961376" y="3823386"/>
            <a:ext cx="2988528" cy="1477328"/>
          </a:xfrm>
          <a:prstGeom prst="rect">
            <a:avLst/>
          </a:prstGeom>
          <a:solidFill>
            <a:srgbClr val="99CC00"/>
          </a:solidFill>
        </p:spPr>
        <p:txBody>
          <a:bodyPr wrap="square" rtlCol="0">
            <a:spAutoFit/>
          </a:bodyPr>
          <a:lstStyle/>
          <a:p>
            <a:r>
              <a:rPr lang="en-US" b="1" dirty="0"/>
              <a:t>Especially Needy </a:t>
            </a:r>
            <a:r>
              <a:rPr lang="en-US" dirty="0"/>
              <a:t>is paid to those </a:t>
            </a:r>
            <a:r>
              <a:rPr lang="en-US" b="1" dirty="0"/>
              <a:t>districts</a:t>
            </a:r>
            <a:r>
              <a:rPr lang="en-US" dirty="0"/>
              <a:t> that served 60% or more free and reduced lunches in the </a:t>
            </a:r>
          </a:p>
          <a:p>
            <a:r>
              <a:rPr lang="en-US" dirty="0"/>
              <a:t>2</a:t>
            </a:r>
            <a:r>
              <a:rPr lang="en-US" baseline="30000" dirty="0"/>
              <a:t>nd</a:t>
            </a:r>
            <a:r>
              <a:rPr lang="en-US" dirty="0"/>
              <a:t> preceding year</a:t>
            </a:r>
          </a:p>
        </p:txBody>
      </p:sp>
      <p:sp>
        <p:nvSpPr>
          <p:cNvPr id="10" name="TextBox 9">
            <a:extLst>
              <a:ext uri="{FF2B5EF4-FFF2-40B4-BE49-F238E27FC236}">
                <a16:creationId xmlns:a16="http://schemas.microsoft.com/office/drawing/2014/main" id="{AD855490-D645-4032-BCAC-7A34588530A2}"/>
              </a:ext>
            </a:extLst>
          </p:cNvPr>
          <p:cNvSpPr txBox="1"/>
          <p:nvPr/>
        </p:nvSpPr>
        <p:spPr>
          <a:xfrm>
            <a:off x="7961376" y="5300714"/>
            <a:ext cx="3742944" cy="830997"/>
          </a:xfrm>
          <a:prstGeom prst="rect">
            <a:avLst/>
          </a:prstGeom>
          <a:noFill/>
        </p:spPr>
        <p:txBody>
          <a:bodyPr wrap="square" rtlCol="0">
            <a:spAutoFit/>
          </a:bodyPr>
          <a:lstStyle/>
          <a:p>
            <a:r>
              <a:rPr lang="en-US" sz="2400" dirty="0"/>
              <a:t>Especially Needy Lunch </a:t>
            </a:r>
          </a:p>
          <a:p>
            <a:r>
              <a:rPr lang="en-US" sz="2400" dirty="0"/>
              <a:t>Add $0.02 (by district)</a:t>
            </a:r>
          </a:p>
        </p:txBody>
      </p:sp>
      <p:sp>
        <p:nvSpPr>
          <p:cNvPr id="11" name="Slide Number Placeholder 1">
            <a:extLst>
              <a:ext uri="{FF2B5EF4-FFF2-40B4-BE49-F238E27FC236}">
                <a16:creationId xmlns:a16="http://schemas.microsoft.com/office/drawing/2014/main" id="{0AEBA510-8DC1-44BF-8B67-B7252557C847}"/>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115</a:t>
            </a:fld>
            <a:endParaRPr lang="en-US" dirty="0"/>
          </a:p>
        </p:txBody>
      </p:sp>
    </p:spTree>
    <p:extLst>
      <p:ext uri="{BB962C8B-B14F-4D97-AF65-F5344CB8AC3E}">
        <p14:creationId xmlns:p14="http://schemas.microsoft.com/office/powerpoint/2010/main" val="22268653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44F61-C0C8-4F48-A2D2-16515A5091FF}"/>
              </a:ext>
            </a:extLst>
          </p:cNvPr>
          <p:cNvSpPr>
            <a:spLocks noGrp="1"/>
          </p:cNvSpPr>
          <p:nvPr>
            <p:ph idx="13"/>
          </p:nvPr>
        </p:nvSpPr>
        <p:spPr>
          <a:xfrm>
            <a:off x="751112" y="1340124"/>
            <a:ext cx="10198792" cy="5055650"/>
          </a:xfrm>
        </p:spPr>
        <p:txBody>
          <a:bodyPr>
            <a:normAutofit/>
          </a:bodyPr>
          <a:lstStyle/>
          <a:p>
            <a:r>
              <a:rPr lang="en-US" dirty="0"/>
              <a:t>Starting 2022-23, standard counting and claiming applies</a:t>
            </a:r>
          </a:p>
          <a:p>
            <a:pPr lvl="1"/>
            <a:r>
              <a:rPr lang="en-US" dirty="0"/>
              <a:t>As children go through the line, they must be counted by student name (therefore eligibility status)</a:t>
            </a:r>
          </a:p>
          <a:p>
            <a:pPr lvl="1"/>
            <a:r>
              <a:rPr lang="en-US" dirty="0"/>
              <a:t>Claims must be submitted by student eligibility and school</a:t>
            </a:r>
          </a:p>
          <a:p>
            <a:endParaRPr lang="en-US" dirty="0"/>
          </a:p>
        </p:txBody>
      </p:sp>
      <p:sp>
        <p:nvSpPr>
          <p:cNvPr id="4" name="Title 3">
            <a:extLst>
              <a:ext uri="{FF2B5EF4-FFF2-40B4-BE49-F238E27FC236}">
                <a16:creationId xmlns:a16="http://schemas.microsoft.com/office/drawing/2014/main" id="{B4DEBCF2-5990-4DD1-9708-C75477DDE97A}"/>
              </a:ext>
            </a:extLst>
          </p:cNvPr>
          <p:cNvSpPr>
            <a:spLocks noGrp="1"/>
          </p:cNvSpPr>
          <p:nvPr>
            <p:ph type="title"/>
          </p:nvPr>
        </p:nvSpPr>
        <p:spPr/>
        <p:txBody>
          <a:bodyPr/>
          <a:lstStyle/>
          <a:p>
            <a:r>
              <a:rPr lang="en-US" dirty="0"/>
              <a:t>Counting and Claiming </a:t>
            </a:r>
          </a:p>
        </p:txBody>
      </p:sp>
      <p:sp>
        <p:nvSpPr>
          <p:cNvPr id="5" name="Slide Number Placeholder 1">
            <a:extLst>
              <a:ext uri="{FF2B5EF4-FFF2-40B4-BE49-F238E27FC236}">
                <a16:creationId xmlns:a16="http://schemas.microsoft.com/office/drawing/2014/main" id="{9E26DDC0-6122-416C-80F4-9DCA22FE8F4D}"/>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116</a:t>
            </a:fld>
            <a:endParaRPr lang="en-US" dirty="0"/>
          </a:p>
        </p:txBody>
      </p:sp>
    </p:spTree>
    <p:extLst>
      <p:ext uri="{BB962C8B-B14F-4D97-AF65-F5344CB8AC3E}">
        <p14:creationId xmlns:p14="http://schemas.microsoft.com/office/powerpoint/2010/main" val="31255443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D44F61-C0C8-4F48-A2D2-16515A5091FF}"/>
              </a:ext>
            </a:extLst>
          </p:cNvPr>
          <p:cNvSpPr>
            <a:spLocks noGrp="1"/>
          </p:cNvSpPr>
          <p:nvPr>
            <p:ph idx="13"/>
          </p:nvPr>
        </p:nvSpPr>
        <p:spPr>
          <a:xfrm>
            <a:off x="751112" y="1340124"/>
            <a:ext cx="10198792" cy="5055650"/>
          </a:xfrm>
        </p:spPr>
        <p:txBody>
          <a:bodyPr>
            <a:normAutofit/>
          </a:bodyPr>
          <a:lstStyle/>
          <a:p>
            <a:r>
              <a:rPr lang="en-US" dirty="0"/>
              <a:t>Starting 2022-23, when standard counting and claiming resumes -</a:t>
            </a:r>
          </a:p>
          <a:p>
            <a:pPr lvl="1"/>
            <a:r>
              <a:rPr lang="en-US" dirty="0"/>
              <a:t>Reduced and paid children must be charged their portion for a meal</a:t>
            </a:r>
          </a:p>
          <a:p>
            <a:pPr lvl="2"/>
            <a:r>
              <a:rPr lang="en-US" dirty="0"/>
              <a:t>Reduced price children can only be charged</a:t>
            </a:r>
          </a:p>
          <a:p>
            <a:pPr lvl="3"/>
            <a:r>
              <a:rPr lang="en-US" dirty="0"/>
              <a:t>30 cents for breakfast, and</a:t>
            </a:r>
          </a:p>
          <a:p>
            <a:pPr lvl="3"/>
            <a:r>
              <a:rPr lang="en-US" dirty="0"/>
              <a:t>40 cents for lunch</a:t>
            </a:r>
          </a:p>
          <a:p>
            <a:pPr lvl="1"/>
            <a:r>
              <a:rPr lang="en-US" dirty="0"/>
              <a:t>Each SFA is required to have a charging policy</a:t>
            </a:r>
          </a:p>
          <a:p>
            <a:pPr lvl="2"/>
            <a:r>
              <a:rPr lang="en-US" dirty="0"/>
              <a:t>This might be nice to include in your annual training</a:t>
            </a:r>
          </a:p>
          <a:p>
            <a:endParaRPr lang="en-US" dirty="0"/>
          </a:p>
        </p:txBody>
      </p:sp>
      <p:sp>
        <p:nvSpPr>
          <p:cNvPr id="4" name="Title 3">
            <a:extLst>
              <a:ext uri="{FF2B5EF4-FFF2-40B4-BE49-F238E27FC236}">
                <a16:creationId xmlns:a16="http://schemas.microsoft.com/office/drawing/2014/main" id="{B4DEBCF2-5990-4DD1-9708-C75477DDE97A}"/>
              </a:ext>
            </a:extLst>
          </p:cNvPr>
          <p:cNvSpPr>
            <a:spLocks noGrp="1"/>
          </p:cNvSpPr>
          <p:nvPr>
            <p:ph type="title"/>
          </p:nvPr>
        </p:nvSpPr>
        <p:spPr/>
        <p:txBody>
          <a:bodyPr/>
          <a:lstStyle/>
          <a:p>
            <a:r>
              <a:rPr lang="en-US" dirty="0"/>
              <a:t>Meal Charging</a:t>
            </a:r>
          </a:p>
        </p:txBody>
      </p:sp>
      <p:sp>
        <p:nvSpPr>
          <p:cNvPr id="5" name="Slide Number Placeholder 1">
            <a:extLst>
              <a:ext uri="{FF2B5EF4-FFF2-40B4-BE49-F238E27FC236}">
                <a16:creationId xmlns:a16="http://schemas.microsoft.com/office/drawing/2014/main" id="{29A12C12-702E-4977-ADB7-5C15843B0BB7}"/>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117</a:t>
            </a:fld>
            <a:endParaRPr lang="en-US" dirty="0"/>
          </a:p>
        </p:txBody>
      </p:sp>
    </p:spTree>
    <p:extLst>
      <p:ext uri="{BB962C8B-B14F-4D97-AF65-F5344CB8AC3E}">
        <p14:creationId xmlns:p14="http://schemas.microsoft.com/office/powerpoint/2010/main" val="31978762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89372-81B0-4A7F-A0A7-0D2183BD245C}"/>
              </a:ext>
            </a:extLst>
          </p:cNvPr>
          <p:cNvSpPr>
            <a:spLocks noGrp="1"/>
          </p:cNvSpPr>
          <p:nvPr>
            <p:ph idx="13"/>
          </p:nvPr>
        </p:nvSpPr>
        <p:spPr>
          <a:xfrm>
            <a:off x="751112" y="1340124"/>
            <a:ext cx="7025482" cy="4523781"/>
          </a:xfrm>
        </p:spPr>
        <p:txBody>
          <a:bodyPr>
            <a:normAutofit/>
          </a:bodyPr>
          <a:lstStyle/>
          <a:p>
            <a:pPr marL="0" lvl="0" indent="0">
              <a:lnSpc>
                <a:spcPct val="100000"/>
              </a:lnSpc>
              <a:spcBef>
                <a:spcPts val="0"/>
              </a:spcBef>
              <a:buNone/>
              <a:defRPr/>
            </a:pPr>
            <a:r>
              <a:rPr lang="en-US" spc="0" dirty="0">
                <a:solidFill>
                  <a:srgbClr val="262626"/>
                </a:solidFill>
              </a:rPr>
              <a:t>Must be run three </a:t>
            </a:r>
            <a:r>
              <a:rPr lang="en-US" b="1" u="sng" spc="0" dirty="0">
                <a:solidFill>
                  <a:srgbClr val="262626"/>
                </a:solidFill>
              </a:rPr>
              <a:t>distinct</a:t>
            </a:r>
            <a:r>
              <a:rPr lang="en-US" spc="0" dirty="0">
                <a:solidFill>
                  <a:srgbClr val="262626"/>
                </a:solidFill>
              </a:rPr>
              <a:t> times per year!</a:t>
            </a:r>
          </a:p>
          <a:p>
            <a:pPr>
              <a:lnSpc>
                <a:spcPct val="100000"/>
              </a:lnSpc>
              <a:spcBef>
                <a:spcPts val="0"/>
              </a:spcBef>
              <a:defRPr/>
            </a:pPr>
            <a:r>
              <a:rPr lang="en-US" spc="0" dirty="0">
                <a:solidFill>
                  <a:srgbClr val="262626"/>
                </a:solidFill>
              </a:rPr>
              <a:t>	At the beginning of the 	school year</a:t>
            </a:r>
          </a:p>
          <a:p>
            <a:pPr>
              <a:lnSpc>
                <a:spcPct val="100000"/>
              </a:lnSpc>
              <a:spcBef>
                <a:spcPts val="0"/>
              </a:spcBef>
              <a:defRPr/>
            </a:pPr>
            <a:r>
              <a:rPr lang="en-US" spc="0" dirty="0">
                <a:solidFill>
                  <a:srgbClr val="262626"/>
                </a:solidFill>
              </a:rPr>
              <a:t>	3 months after the first run</a:t>
            </a:r>
          </a:p>
          <a:p>
            <a:pPr>
              <a:lnSpc>
                <a:spcPct val="100000"/>
              </a:lnSpc>
              <a:spcBef>
                <a:spcPts val="0"/>
              </a:spcBef>
              <a:defRPr/>
            </a:pPr>
            <a:r>
              <a:rPr lang="en-US" spc="0" dirty="0">
                <a:solidFill>
                  <a:srgbClr val="262626"/>
                </a:solidFill>
              </a:rPr>
              <a:t>	6 months after the first run</a:t>
            </a:r>
          </a:p>
          <a:p>
            <a:endParaRPr lang="en-US" dirty="0"/>
          </a:p>
        </p:txBody>
      </p:sp>
      <p:sp>
        <p:nvSpPr>
          <p:cNvPr id="4" name="Title 3">
            <a:extLst>
              <a:ext uri="{FF2B5EF4-FFF2-40B4-BE49-F238E27FC236}">
                <a16:creationId xmlns:a16="http://schemas.microsoft.com/office/drawing/2014/main" id="{1D56EFDF-4964-412C-AA78-47AD6FA4DE50}"/>
              </a:ext>
            </a:extLst>
          </p:cNvPr>
          <p:cNvSpPr>
            <a:spLocks noGrp="1"/>
          </p:cNvSpPr>
          <p:nvPr>
            <p:ph type="title"/>
          </p:nvPr>
        </p:nvSpPr>
        <p:spPr/>
        <p:txBody>
          <a:bodyPr/>
          <a:lstStyle/>
          <a:p>
            <a:r>
              <a:rPr lang="en-US" dirty="0"/>
              <a:t>Run Direct Certification in August</a:t>
            </a:r>
          </a:p>
        </p:txBody>
      </p:sp>
      <p:pic>
        <p:nvPicPr>
          <p:cNvPr id="8" name="Picture 7" descr="2022 calendar example">
            <a:extLst>
              <a:ext uri="{FF2B5EF4-FFF2-40B4-BE49-F238E27FC236}">
                <a16:creationId xmlns:a16="http://schemas.microsoft.com/office/drawing/2014/main" id="{CCC0EABD-D807-4D28-8004-3D78A89CC89D}"/>
              </a:ext>
            </a:extLst>
          </p:cNvPr>
          <p:cNvPicPr>
            <a:picLocks noChangeAspect="1"/>
          </p:cNvPicPr>
          <p:nvPr/>
        </p:nvPicPr>
        <p:blipFill>
          <a:blip r:embed="rId3"/>
          <a:stretch>
            <a:fillRect/>
          </a:stretch>
        </p:blipFill>
        <p:spPr>
          <a:xfrm>
            <a:off x="7627782" y="2126594"/>
            <a:ext cx="4346080" cy="3737311"/>
          </a:xfrm>
          <a:prstGeom prst="rect">
            <a:avLst/>
          </a:prstGeom>
        </p:spPr>
      </p:pic>
      <p:sp>
        <p:nvSpPr>
          <p:cNvPr id="5" name="Slide Number Placeholder 1">
            <a:extLst>
              <a:ext uri="{FF2B5EF4-FFF2-40B4-BE49-F238E27FC236}">
                <a16:creationId xmlns:a16="http://schemas.microsoft.com/office/drawing/2014/main" id="{A4863673-27DE-4EB2-9FF2-B8A36EA713B7}"/>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118</a:t>
            </a:fld>
            <a:endParaRPr lang="en-US" dirty="0"/>
          </a:p>
        </p:txBody>
      </p:sp>
    </p:spTree>
    <p:extLst>
      <p:ext uri="{BB962C8B-B14F-4D97-AF65-F5344CB8AC3E}">
        <p14:creationId xmlns:p14="http://schemas.microsoft.com/office/powerpoint/2010/main" val="40681183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6C04F5-BC78-4E7A-B49E-98C0EF0FD919}"/>
              </a:ext>
            </a:extLst>
          </p:cNvPr>
          <p:cNvSpPr>
            <a:spLocks noGrp="1"/>
          </p:cNvSpPr>
          <p:nvPr>
            <p:ph idx="13"/>
          </p:nvPr>
        </p:nvSpPr>
        <p:spPr>
          <a:xfrm>
            <a:off x="838200" y="1072996"/>
            <a:ext cx="10111704" cy="3427085"/>
          </a:xfrm>
        </p:spPr>
        <p:txBody>
          <a:bodyPr>
            <a:normAutofit fontScale="77500" lnSpcReduction="20000"/>
          </a:bodyPr>
          <a:lstStyle/>
          <a:p>
            <a:endParaRPr lang="en-US" dirty="0"/>
          </a:p>
          <a:p>
            <a:r>
              <a:rPr lang="en-US" dirty="0"/>
              <a:t>In 2022-23 </a:t>
            </a:r>
            <a:r>
              <a:rPr lang="en-US" b="1" u="sng" dirty="0"/>
              <a:t>an application is required </a:t>
            </a:r>
            <a:r>
              <a:rPr lang="en-US" dirty="0"/>
              <a:t>for children to get a free or reduced meal if they are not categorically eligible (Directly Certified)</a:t>
            </a:r>
          </a:p>
          <a:p>
            <a:pPr lvl="1"/>
            <a:r>
              <a:rPr lang="en-US" dirty="0"/>
              <a:t>In order to qualify for free or reduced-price meals, the household must submit a completed income application after July 1, 2022 for the current school year and the income listed must fall at or below the Income Eligibility Guidelines (IEG) for the household size for either free or reduced meals</a:t>
            </a:r>
          </a:p>
          <a:p>
            <a:endParaRPr lang="en-US" dirty="0"/>
          </a:p>
        </p:txBody>
      </p:sp>
      <p:sp>
        <p:nvSpPr>
          <p:cNvPr id="4" name="Title 3">
            <a:extLst>
              <a:ext uri="{FF2B5EF4-FFF2-40B4-BE49-F238E27FC236}">
                <a16:creationId xmlns:a16="http://schemas.microsoft.com/office/drawing/2014/main" id="{A5B0EDE1-F57E-4DDA-AD9E-F08DC01750E7}"/>
              </a:ext>
            </a:extLst>
          </p:cNvPr>
          <p:cNvSpPr>
            <a:spLocks noGrp="1"/>
          </p:cNvSpPr>
          <p:nvPr>
            <p:ph type="title"/>
          </p:nvPr>
        </p:nvSpPr>
        <p:spPr/>
        <p:txBody>
          <a:bodyPr/>
          <a:lstStyle/>
          <a:p>
            <a:r>
              <a:rPr lang="en-US" dirty="0"/>
              <a:t>Collect Free and Reduced Applications</a:t>
            </a:r>
          </a:p>
        </p:txBody>
      </p:sp>
      <p:sp>
        <p:nvSpPr>
          <p:cNvPr id="6" name="Rectangle 5">
            <a:extLst>
              <a:ext uri="{FF2B5EF4-FFF2-40B4-BE49-F238E27FC236}">
                <a16:creationId xmlns:a16="http://schemas.microsoft.com/office/drawing/2014/main" id="{181FC6C6-134D-4581-AC1A-D46F572D7DD6}"/>
              </a:ext>
            </a:extLst>
          </p:cNvPr>
          <p:cNvSpPr/>
          <p:nvPr/>
        </p:nvSpPr>
        <p:spPr>
          <a:xfrm>
            <a:off x="0" y="5257799"/>
            <a:ext cx="4912331" cy="121398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Can be online or paper application!</a:t>
            </a:r>
          </a:p>
          <a:p>
            <a:pPr algn="ctr"/>
            <a:endParaRPr lang="en-US" dirty="0"/>
          </a:p>
        </p:txBody>
      </p:sp>
      <p:sp>
        <p:nvSpPr>
          <p:cNvPr id="7" name="Slide Number Placeholder 1">
            <a:extLst>
              <a:ext uri="{FF2B5EF4-FFF2-40B4-BE49-F238E27FC236}">
                <a16:creationId xmlns:a16="http://schemas.microsoft.com/office/drawing/2014/main" id="{8A53BB73-B056-4164-8055-A5EE46F237CD}"/>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119</a:t>
            </a:fld>
            <a:endParaRPr lang="en-US" dirty="0"/>
          </a:p>
        </p:txBody>
      </p:sp>
    </p:spTree>
    <p:extLst>
      <p:ext uri="{BB962C8B-B14F-4D97-AF65-F5344CB8AC3E}">
        <p14:creationId xmlns:p14="http://schemas.microsoft.com/office/powerpoint/2010/main" val="97830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Alternate ACCESS</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667" y="2062133"/>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5D7CD-1865-4EE7-902B-0FF1AB7EE2A5}"/>
              </a:ext>
            </a:extLst>
          </p:cNvPr>
          <p:cNvSpPr txBox="1"/>
          <p:nvPr/>
        </p:nvSpPr>
        <p:spPr>
          <a:xfrm>
            <a:off x="9968090" y="4431089"/>
            <a:ext cx="2116565" cy="830997"/>
          </a:xfrm>
          <a:prstGeom prst="rect">
            <a:avLst/>
          </a:prstGeom>
          <a:solidFill>
            <a:schemeClr val="bg1"/>
          </a:solidFill>
          <a:ln w="19050">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Andrew Bennett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ELP Assessment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208-332-6909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hlinkClick r:id="rId5"/>
              </a:rPr>
              <a:t>abennett@sde.idaho.gov</a:t>
            </a:r>
            <a:endPar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nvPr>
        </p:nvGraphicFramePr>
        <p:xfrm>
          <a:off x="107345" y="1048984"/>
          <a:ext cx="7575617" cy="5733372"/>
        </p:xfrm>
        <a:graphic>
          <a:graphicData uri="http://schemas.openxmlformats.org/drawingml/2006/table">
            <a:tbl>
              <a:tblPr firstRow="1" bandRow="1">
                <a:tableStyleId>{5940675A-B579-460E-94D1-54222C63F5DA}</a:tableStyleId>
              </a:tblPr>
              <a:tblGrid>
                <a:gridCol w="1778605">
                  <a:extLst>
                    <a:ext uri="{9D8B030D-6E8A-4147-A177-3AD203B41FA5}">
                      <a16:colId xmlns:a16="http://schemas.microsoft.com/office/drawing/2014/main" val="2740252518"/>
                    </a:ext>
                  </a:extLst>
                </a:gridCol>
                <a:gridCol w="5797012">
                  <a:extLst>
                    <a:ext uri="{9D8B030D-6E8A-4147-A177-3AD203B41FA5}">
                      <a16:colId xmlns:a16="http://schemas.microsoft.com/office/drawing/2014/main" val="644871894"/>
                    </a:ext>
                  </a:extLst>
                </a:gridCol>
              </a:tblGrid>
              <a:tr h="508840">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Alternate ACCESS for ELLs Field Test &amp; Kindergarten Alternate ACCESS for ELLs Field 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1950">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1271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dirty="0">
                          <a:latin typeface="Tahoma" panose="020B0604030504040204" pitchFamily="34" charset="0"/>
                          <a:ea typeface="Tahoma" panose="020B0604030504040204" pitchFamily="34" charset="0"/>
                          <a:cs typeface="Tahoma" panose="020B0604030504040204" pitchFamily="34" charset="0"/>
                        </a:rPr>
                        <a:t>Administered to students in K-12 with significant cognitive</a:t>
                      </a:r>
                    </a:p>
                    <a:p>
                      <a:pPr lvl="0">
                        <a:buNone/>
                      </a:pPr>
                      <a:r>
                        <a:rPr lang="en-US" sz="1400" b="0" dirty="0">
                          <a:latin typeface="Tahoma" panose="020B0604030504040204" pitchFamily="34" charset="0"/>
                          <a:ea typeface="Tahoma" panose="020B0604030504040204" pitchFamily="34" charset="0"/>
                          <a:cs typeface="Tahoma" panose="020B0604030504040204" pitchFamily="34" charset="0"/>
                        </a:rPr>
                        <a:t>impairments who meet IDAA participation criteria. </a:t>
                      </a:r>
                    </a:p>
                    <a:p>
                      <a:pPr lvl="0">
                        <a:buNone/>
                      </a:pPr>
                      <a:endParaRPr lang="en-US" sz="1400" b="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dirty="0">
                          <a:latin typeface="Tahoma" panose="020B0604030504040204" pitchFamily="34" charset="0"/>
                          <a:ea typeface="Tahoma" panose="020B0604030504040204" pitchFamily="34" charset="0"/>
                          <a:cs typeface="Tahoma" panose="020B0604030504040204" pitchFamily="34" charset="0"/>
                        </a:rPr>
                        <a:t>This is a stand-alone field test which is separate from the ACCESS for ELLs administration.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128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76126">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02/14/2023 to 04/17/2023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128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83596">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English Language Proficiency (Reading, Writing, Listening, Speaking)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1289">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76126">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K-12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128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76126">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identified English learners who meet the IDAA participation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128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3999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4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Results gathered from the Alternate ACCESS for ELLs Stand-Alone Field test will not be reported.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992457"/>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Contact Details</a:t>
            </a:r>
          </a:p>
        </p:txBody>
      </p:sp>
      <p:pic>
        <p:nvPicPr>
          <p:cNvPr id="15" name="Picture 14" descr="Headshot of Andew Bennett" title="Picture of ELP Assessment Coordinator">
            <a:extLst>
              <a:ext uri="{FF2B5EF4-FFF2-40B4-BE49-F238E27FC236}">
                <a16:creationId xmlns:a16="http://schemas.microsoft.com/office/drawing/2014/main" id="{11C4069D-0BA5-4DB4-BCC3-23D729E991E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47569" y="4448993"/>
            <a:ext cx="1828800" cy="1828800"/>
          </a:xfrm>
          <a:prstGeom prst="rect">
            <a:avLst/>
          </a:prstGeom>
        </p:spPr>
      </p:pic>
      <p:pic>
        <p:nvPicPr>
          <p:cNvPr id="6" name="Picture 5" descr="WIDA logo">
            <a:hlinkClick r:id="rId7"/>
            <a:extLst>
              <a:ext uri="{FF2B5EF4-FFF2-40B4-BE49-F238E27FC236}">
                <a16:creationId xmlns:a16="http://schemas.microsoft.com/office/drawing/2014/main" id="{7CAA70DA-6AE4-444F-9C78-DE42FD3FD09D}"/>
              </a:ext>
            </a:extLst>
          </p:cNvPr>
          <p:cNvPicPr>
            <a:picLocks noChangeAspect="1"/>
          </p:cNvPicPr>
          <p:nvPr/>
        </p:nvPicPr>
        <p:blipFill>
          <a:blip r:embed="rId8"/>
          <a:stretch>
            <a:fillRect/>
          </a:stretch>
        </p:blipFill>
        <p:spPr>
          <a:xfrm>
            <a:off x="8101575" y="2062133"/>
            <a:ext cx="1627632" cy="1627632"/>
          </a:xfrm>
          <a:prstGeom prst="rect">
            <a:avLst/>
          </a:prstGeom>
          <a:ln w="19050">
            <a:solidFill>
              <a:schemeClr val="tx1"/>
            </a:solidFill>
          </a:ln>
        </p:spPr>
      </p:pic>
      <p:sp>
        <p:nvSpPr>
          <p:cNvPr id="11" name="Slide Number Placeholder 1">
            <a:extLst>
              <a:ext uri="{FF2B5EF4-FFF2-40B4-BE49-F238E27FC236}">
                <a16:creationId xmlns:a16="http://schemas.microsoft.com/office/drawing/2014/main" id="{E3AA1745-CF22-43F2-ADAB-2B7F4C3A641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12</a:t>
            </a:fld>
            <a:endParaRPr lang="en-US" dirty="0"/>
          </a:p>
        </p:txBody>
      </p:sp>
    </p:spTree>
    <p:extLst>
      <p:ext uri="{BB962C8B-B14F-4D97-AF65-F5344CB8AC3E}">
        <p14:creationId xmlns:p14="http://schemas.microsoft.com/office/powerpoint/2010/main" val="41427771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37C22-64FE-440E-ABD4-EE4FA78EC842}"/>
              </a:ext>
            </a:extLst>
          </p:cNvPr>
          <p:cNvSpPr>
            <a:spLocks noGrp="1"/>
          </p:cNvSpPr>
          <p:nvPr>
            <p:ph idx="13"/>
          </p:nvPr>
        </p:nvSpPr>
        <p:spPr>
          <a:xfrm>
            <a:off x="591403" y="1369602"/>
            <a:ext cx="5008243" cy="3422945"/>
          </a:xfrm>
        </p:spPr>
        <p:txBody>
          <a:bodyPr/>
          <a:lstStyle/>
          <a:p>
            <a:pPr marL="0" indent="0">
              <a:buNone/>
            </a:pPr>
            <a:r>
              <a:rPr lang="en-US" dirty="0"/>
              <a:t>Application Approval </a:t>
            </a:r>
          </a:p>
          <a:p>
            <a:pPr marL="0" indent="0">
              <a:buNone/>
            </a:pPr>
            <a:r>
              <a:rPr lang="en-US" sz="2400" dirty="0"/>
              <a:t>When processing applications, </a:t>
            </a:r>
            <a:r>
              <a:rPr lang="en-US" sz="2400" b="1" dirty="0"/>
              <a:t>determining officials </a:t>
            </a:r>
            <a:r>
              <a:rPr lang="en-US" sz="2400" dirty="0"/>
              <a:t>must record the eligibility determination as follows:</a:t>
            </a:r>
          </a:p>
          <a:p>
            <a:pPr>
              <a:spcBef>
                <a:spcPts val="0"/>
              </a:spcBef>
            </a:pPr>
            <a:r>
              <a:rPr lang="en-US" sz="2400" dirty="0"/>
              <a:t>Indicate the approval date</a:t>
            </a:r>
          </a:p>
          <a:p>
            <a:pPr>
              <a:spcBef>
                <a:spcPts val="0"/>
              </a:spcBef>
            </a:pPr>
            <a:r>
              <a:rPr lang="en-US" sz="2400" dirty="0"/>
              <a:t>Indicate the level of benefit for which the child(ren) is approved</a:t>
            </a:r>
          </a:p>
          <a:p>
            <a:pPr>
              <a:spcBef>
                <a:spcPts val="0"/>
              </a:spcBef>
            </a:pPr>
            <a:r>
              <a:rPr lang="en-US" sz="2400" dirty="0"/>
              <a:t>Sign or initial, and date the application</a:t>
            </a:r>
          </a:p>
        </p:txBody>
      </p:sp>
      <p:sp>
        <p:nvSpPr>
          <p:cNvPr id="4" name="Title 3">
            <a:extLst>
              <a:ext uri="{FF2B5EF4-FFF2-40B4-BE49-F238E27FC236}">
                <a16:creationId xmlns:a16="http://schemas.microsoft.com/office/drawing/2014/main" id="{02AEE85E-3CF1-482D-846E-860D24CB06F8}"/>
              </a:ext>
            </a:extLst>
          </p:cNvPr>
          <p:cNvSpPr>
            <a:spLocks noGrp="1"/>
          </p:cNvSpPr>
          <p:nvPr>
            <p:ph type="title"/>
          </p:nvPr>
        </p:nvSpPr>
        <p:spPr/>
        <p:txBody>
          <a:bodyPr/>
          <a:lstStyle/>
          <a:p>
            <a:r>
              <a:rPr lang="en-US" dirty="0"/>
              <a:t>Processing Applications</a:t>
            </a:r>
          </a:p>
        </p:txBody>
      </p:sp>
      <p:sp>
        <p:nvSpPr>
          <p:cNvPr id="5" name="TextBox 4">
            <a:extLst>
              <a:ext uri="{FF2B5EF4-FFF2-40B4-BE49-F238E27FC236}">
                <a16:creationId xmlns:a16="http://schemas.microsoft.com/office/drawing/2014/main" id="{FE673B80-63DE-4F0F-A612-29D9C83D3CA7}"/>
              </a:ext>
            </a:extLst>
          </p:cNvPr>
          <p:cNvSpPr txBox="1"/>
          <p:nvPr/>
        </p:nvSpPr>
        <p:spPr>
          <a:xfrm>
            <a:off x="6282520" y="1255302"/>
            <a:ext cx="5318077" cy="4431983"/>
          </a:xfrm>
          <a:prstGeom prst="rect">
            <a:avLst/>
          </a:prstGeom>
          <a:noFill/>
        </p:spPr>
        <p:txBody>
          <a:bodyPr wrap="square" rtlCol="0">
            <a:spAutoFit/>
          </a:bodyPr>
          <a:lstStyle/>
          <a:p>
            <a:pPr>
              <a:spcAft>
                <a:spcPts val="1200"/>
              </a:spcAft>
            </a:pPr>
            <a:r>
              <a:rPr lang="en-US" sz="4000" dirty="0"/>
              <a:t>Application Denial  </a:t>
            </a:r>
          </a:p>
          <a:p>
            <a:r>
              <a:rPr lang="en-US" sz="2400" dirty="0"/>
              <a:t>The </a:t>
            </a:r>
            <a:r>
              <a:rPr lang="en-US" sz="2400" u="sng" dirty="0"/>
              <a:t>written</a:t>
            </a:r>
            <a:r>
              <a:rPr lang="en-US" sz="2400" dirty="0"/>
              <a:t> notification must </a:t>
            </a:r>
            <a:r>
              <a:rPr lang="en-US" sz="2400" b="1" dirty="0"/>
              <a:t>advise the household </a:t>
            </a:r>
            <a:r>
              <a:rPr lang="en-US" sz="2400" dirty="0"/>
              <a:t>of:</a:t>
            </a:r>
          </a:p>
          <a:p>
            <a:pPr marL="342900" indent="-342900">
              <a:spcBef>
                <a:spcPts val="0"/>
              </a:spcBef>
              <a:buFont typeface="Arial" panose="020B0604020202020204" pitchFamily="34" charset="0"/>
              <a:buChar char="•"/>
            </a:pPr>
            <a:r>
              <a:rPr lang="en-US" sz="2400" dirty="0"/>
              <a:t>Reason for denial of benefits</a:t>
            </a:r>
          </a:p>
          <a:p>
            <a:pPr marL="342900" indent="-342900">
              <a:spcBef>
                <a:spcPts val="0"/>
              </a:spcBef>
              <a:buFont typeface="Arial" panose="020B0604020202020204" pitchFamily="34" charset="0"/>
              <a:buChar char="•"/>
            </a:pPr>
            <a:r>
              <a:rPr lang="en-US" sz="2400" dirty="0"/>
              <a:t>Right to appeal</a:t>
            </a:r>
          </a:p>
          <a:p>
            <a:pPr marL="342900" indent="-342900">
              <a:spcBef>
                <a:spcPts val="0"/>
              </a:spcBef>
              <a:buFont typeface="Arial" panose="020B0604020202020204" pitchFamily="34" charset="0"/>
              <a:buChar char="•"/>
            </a:pPr>
            <a:r>
              <a:rPr lang="en-US" sz="2400" dirty="0"/>
              <a:t>Instructions on how to appeal</a:t>
            </a:r>
          </a:p>
          <a:p>
            <a:pPr marL="342900" indent="-342900">
              <a:spcBef>
                <a:spcPts val="0"/>
              </a:spcBef>
              <a:buFont typeface="Arial" panose="020B0604020202020204" pitchFamily="34" charset="0"/>
              <a:buChar char="•"/>
            </a:pPr>
            <a:r>
              <a:rPr lang="en-US" sz="2400" dirty="0"/>
              <a:t>Ability to reapply for free and reduced price benefits at any time during the school year</a:t>
            </a:r>
          </a:p>
          <a:p>
            <a:endParaRPr lang="en-US" sz="4000" dirty="0"/>
          </a:p>
        </p:txBody>
      </p:sp>
      <p:sp>
        <p:nvSpPr>
          <p:cNvPr id="6" name="Content Placeholder 1">
            <a:extLst>
              <a:ext uri="{FF2B5EF4-FFF2-40B4-BE49-F238E27FC236}">
                <a16:creationId xmlns:a16="http://schemas.microsoft.com/office/drawing/2014/main" id="{BB6D1CC6-3B2D-4B59-8363-CB3711BD41F2}"/>
              </a:ext>
            </a:extLst>
          </p:cNvPr>
          <p:cNvSpPr txBox="1">
            <a:spLocks/>
          </p:cNvSpPr>
          <p:nvPr/>
        </p:nvSpPr>
        <p:spPr>
          <a:xfrm>
            <a:off x="591403" y="5407173"/>
            <a:ext cx="10515600" cy="98860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4000" kern="1200" spc="-100" baseline="0">
                <a:solidFill>
                  <a:srgbClr val="000000"/>
                </a:solidFill>
                <a:latin typeface="+mn-lt"/>
                <a:ea typeface="Open Sans Light" panose="020B0306030504020204" pitchFamily="34" charset="0"/>
                <a:cs typeface="Open Sans Light" panose="020B0306030504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3600" kern="1200" spc="-100" baseline="0">
                <a:solidFill>
                  <a:srgbClr val="000000"/>
                </a:solidFill>
                <a:latin typeface="+mn-lt"/>
                <a:ea typeface="Open Sans Light" panose="020B0306030504020204" pitchFamily="34" charset="0"/>
                <a:cs typeface="Open Sans Light" panose="020B0306030504020204" pitchFamily="34" charset="0"/>
              </a:defRPr>
            </a:lvl2pPr>
            <a:lvl3pPr marL="1371600" indent="-457200" algn="l" defTabSz="914400" rtl="0" eaLnBrk="1" latinLnBrk="0" hangingPunct="1">
              <a:lnSpc>
                <a:spcPct val="90000"/>
              </a:lnSpc>
              <a:spcBef>
                <a:spcPts val="500"/>
              </a:spcBef>
              <a:buFont typeface="Arial" panose="020B0604020202020204" pitchFamily="34" charset="0"/>
              <a:buChar char="•"/>
              <a:defRPr sz="3200" kern="1200" spc="-100" baseline="0">
                <a:solidFill>
                  <a:srgbClr val="000000"/>
                </a:solidFill>
                <a:latin typeface="+mn-lt"/>
                <a:ea typeface="Open Sans Light" panose="020B0306030504020204" pitchFamily="34" charset="0"/>
                <a:cs typeface="Open Sans Light" panose="020B0306030504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2800" kern="1200" spc="-100" baseline="0">
                <a:solidFill>
                  <a:srgbClr val="000000"/>
                </a:solidFill>
                <a:latin typeface="+mn-lt"/>
                <a:ea typeface="Open Sans Light" panose="020B0306030504020204" pitchFamily="34" charset="0"/>
                <a:cs typeface="Open Sans Light" panose="020B0306030504020204" pitchFamily="34" charset="0"/>
              </a:defRPr>
            </a:lvl4pPr>
            <a:lvl5pPr marL="2286000" indent="-457200" algn="l" defTabSz="914400" rtl="0" eaLnBrk="1" latinLnBrk="0" hangingPunct="1">
              <a:lnSpc>
                <a:spcPct val="90000"/>
              </a:lnSpc>
              <a:spcBef>
                <a:spcPts val="500"/>
              </a:spcBef>
              <a:buFont typeface="Arial" panose="020B0604020202020204" pitchFamily="34" charset="0"/>
              <a:buChar char="•"/>
              <a:defRPr sz="2800" kern="1200" spc="-100" baseline="0">
                <a:solidFill>
                  <a:srgbClr val="000000"/>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u="sng" dirty="0"/>
              <a:t>Incomplete Applications </a:t>
            </a:r>
            <a:r>
              <a:rPr lang="en-US" sz="2800" dirty="0"/>
              <a:t>= the household cannot be approved for benefits. Missing information needs to be obtained before processing application. </a:t>
            </a:r>
          </a:p>
          <a:p>
            <a:endParaRPr lang="en-US" sz="2800" dirty="0"/>
          </a:p>
        </p:txBody>
      </p:sp>
      <p:sp>
        <p:nvSpPr>
          <p:cNvPr id="7" name="Slide Number Placeholder 1">
            <a:extLst>
              <a:ext uri="{FF2B5EF4-FFF2-40B4-BE49-F238E27FC236}">
                <a16:creationId xmlns:a16="http://schemas.microsoft.com/office/drawing/2014/main" id="{0BAD18DB-AF68-4D89-B048-9731BA14DFCA}"/>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120</a:t>
            </a:fld>
            <a:endParaRPr lang="en-US" dirty="0"/>
          </a:p>
        </p:txBody>
      </p:sp>
    </p:spTree>
    <p:extLst>
      <p:ext uri="{BB962C8B-B14F-4D97-AF65-F5344CB8AC3E}">
        <p14:creationId xmlns:p14="http://schemas.microsoft.com/office/powerpoint/2010/main" val="36222211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ACE849-1EAA-4C92-8BDA-00D6103CC03F}"/>
              </a:ext>
            </a:extLst>
          </p:cNvPr>
          <p:cNvSpPr>
            <a:spLocks noGrp="1"/>
          </p:cNvSpPr>
          <p:nvPr>
            <p:ph type="title"/>
          </p:nvPr>
        </p:nvSpPr>
        <p:spPr/>
        <p:txBody>
          <a:bodyPr/>
          <a:lstStyle/>
          <a:p>
            <a:r>
              <a:rPr lang="en-US" dirty="0"/>
              <a:t>Income Eligibility Guidelines (IEGs)</a:t>
            </a:r>
          </a:p>
        </p:txBody>
      </p:sp>
      <p:pic>
        <p:nvPicPr>
          <p:cNvPr id="8" name="Picture 7" descr="Income Guidelines 22-23">
            <a:extLst>
              <a:ext uri="{FF2B5EF4-FFF2-40B4-BE49-F238E27FC236}">
                <a16:creationId xmlns:a16="http://schemas.microsoft.com/office/drawing/2014/main" id="{0CBBEC9B-E274-44B7-80DE-C3847DBB3B69}"/>
              </a:ext>
            </a:extLst>
          </p:cNvPr>
          <p:cNvPicPr>
            <a:picLocks noChangeAspect="1"/>
          </p:cNvPicPr>
          <p:nvPr/>
        </p:nvPicPr>
        <p:blipFill rotWithShape="1">
          <a:blip r:embed="rId3"/>
          <a:srcRect l="1" r="2478"/>
          <a:stretch/>
        </p:blipFill>
        <p:spPr>
          <a:xfrm>
            <a:off x="2240973" y="1194352"/>
            <a:ext cx="7710054" cy="4995671"/>
          </a:xfrm>
          <a:prstGeom prst="rect">
            <a:avLst/>
          </a:prstGeom>
        </p:spPr>
      </p:pic>
      <p:sp>
        <p:nvSpPr>
          <p:cNvPr id="5" name="Slide Number Placeholder 1">
            <a:extLst>
              <a:ext uri="{FF2B5EF4-FFF2-40B4-BE49-F238E27FC236}">
                <a16:creationId xmlns:a16="http://schemas.microsoft.com/office/drawing/2014/main" id="{99E1C5F3-94E2-4759-A714-B4ED552076A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121</a:t>
            </a:fld>
            <a:endParaRPr lang="en-US" dirty="0"/>
          </a:p>
        </p:txBody>
      </p:sp>
    </p:spTree>
    <p:extLst>
      <p:ext uri="{BB962C8B-B14F-4D97-AF65-F5344CB8AC3E}">
        <p14:creationId xmlns:p14="http://schemas.microsoft.com/office/powerpoint/2010/main" val="48124230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6C04F5-BC78-4E7A-B49E-98C0EF0FD919}"/>
              </a:ext>
            </a:extLst>
          </p:cNvPr>
          <p:cNvSpPr>
            <a:spLocks noGrp="1"/>
          </p:cNvSpPr>
          <p:nvPr>
            <p:ph idx="13"/>
          </p:nvPr>
        </p:nvSpPr>
        <p:spPr>
          <a:xfrm>
            <a:off x="511728" y="1072996"/>
            <a:ext cx="10842072" cy="5176802"/>
          </a:xfrm>
        </p:spPr>
        <p:txBody>
          <a:bodyPr>
            <a:normAutofit fontScale="70000" lnSpcReduction="20000"/>
          </a:bodyPr>
          <a:lstStyle/>
          <a:p>
            <a:pPr marL="457200" lvl="1" indent="0" algn="ctr">
              <a:buSzPct val="80000"/>
              <a:buNone/>
            </a:pPr>
            <a:r>
              <a:rPr lang="en-US" sz="4600" b="1" dirty="0"/>
              <a:t>For 2022-23 ONLY</a:t>
            </a:r>
          </a:p>
          <a:p>
            <a:pPr marL="457200" lvl="1" indent="0" algn="ctr">
              <a:buSzPct val="80000"/>
              <a:buNone/>
            </a:pPr>
            <a:endParaRPr lang="en-US" dirty="0"/>
          </a:p>
          <a:p>
            <a:pPr marL="457200" lvl="1" indent="0">
              <a:buSzPct val="80000"/>
              <a:buNone/>
            </a:pPr>
            <a:r>
              <a:rPr lang="en-US" dirty="0"/>
              <a:t>Per USDA Waiver #26 Use Prior Year Eligibility Determinations for SY2022-2023 only for 30 day carryover</a:t>
            </a:r>
          </a:p>
          <a:p>
            <a:pPr lvl="2">
              <a:buSzPct val="80000"/>
            </a:pPr>
            <a:r>
              <a:rPr lang="en-US" dirty="0"/>
              <a:t>If a child had an application in 2021-22, you must use the most recently approved application</a:t>
            </a:r>
          </a:p>
          <a:p>
            <a:pPr lvl="3">
              <a:buSzPct val="80000"/>
            </a:pPr>
            <a:r>
              <a:rPr lang="en-US" dirty="0"/>
              <a:t>If there is no application go to the previous year</a:t>
            </a:r>
          </a:p>
          <a:p>
            <a:pPr lvl="2">
              <a:buSzPct val="80000"/>
            </a:pPr>
            <a:r>
              <a:rPr lang="en-US" dirty="0"/>
              <a:t>If a child had an application in 2020-21, use that application </a:t>
            </a:r>
          </a:p>
          <a:p>
            <a:pPr lvl="3">
              <a:buSzPct val="80000"/>
            </a:pPr>
            <a:r>
              <a:rPr lang="en-US" dirty="0"/>
              <a:t>No application?  Go to the previous year</a:t>
            </a:r>
          </a:p>
          <a:p>
            <a:pPr lvl="2">
              <a:buSzPct val="80000"/>
            </a:pPr>
            <a:r>
              <a:rPr lang="en-US" dirty="0"/>
              <a:t>If a child was free or reduced in 2019-20 and has no other application you can use this determination for the first 30 days</a:t>
            </a:r>
          </a:p>
          <a:p>
            <a:pPr lvl="2">
              <a:buSzPct val="80000"/>
            </a:pPr>
            <a:endParaRPr lang="en-US" dirty="0"/>
          </a:p>
          <a:p>
            <a:pPr marL="457200" lvl="1" indent="0">
              <a:buSzPct val="80000"/>
              <a:buNone/>
            </a:pPr>
            <a:endParaRPr lang="en-US" dirty="0"/>
          </a:p>
          <a:p>
            <a:pPr marL="457200" lvl="1" indent="0">
              <a:buSzPct val="80000"/>
              <a:buNone/>
            </a:pPr>
            <a:r>
              <a:rPr lang="en-US" dirty="0"/>
              <a:t>The 30 day carryover must not be reported in ISEE or on Verification.</a:t>
            </a:r>
          </a:p>
          <a:p>
            <a:pPr marL="457200" lvl="1" indent="0">
              <a:buSzPct val="80000"/>
              <a:buNone/>
            </a:pPr>
            <a:endParaRPr lang="en-US" dirty="0"/>
          </a:p>
          <a:p>
            <a:pPr marL="457200" lvl="1" indent="0">
              <a:buSzPct val="80000"/>
              <a:buNone/>
            </a:pPr>
            <a:r>
              <a:rPr lang="en-US" dirty="0"/>
              <a:t>Once the 30-day carryover ends – there is no requirement to send a letter to the family, it is just nice to do.  The family reverts to paid on the thirty-first day.</a:t>
            </a:r>
          </a:p>
          <a:p>
            <a:pPr marL="457200" lvl="1" indent="0">
              <a:buSzPct val="80000"/>
              <a:buNone/>
            </a:pPr>
            <a:endParaRPr lang="en-US" dirty="0"/>
          </a:p>
          <a:p>
            <a:endParaRPr lang="en-US" dirty="0"/>
          </a:p>
          <a:p>
            <a:endParaRPr lang="en-US" dirty="0"/>
          </a:p>
        </p:txBody>
      </p:sp>
      <p:sp>
        <p:nvSpPr>
          <p:cNvPr id="4" name="Title 3">
            <a:extLst>
              <a:ext uri="{FF2B5EF4-FFF2-40B4-BE49-F238E27FC236}">
                <a16:creationId xmlns:a16="http://schemas.microsoft.com/office/drawing/2014/main" id="{A5B0EDE1-F57E-4DDA-AD9E-F08DC01750E7}"/>
              </a:ext>
            </a:extLst>
          </p:cNvPr>
          <p:cNvSpPr>
            <a:spLocks noGrp="1"/>
          </p:cNvSpPr>
          <p:nvPr>
            <p:ph type="title"/>
          </p:nvPr>
        </p:nvSpPr>
        <p:spPr/>
        <p:txBody>
          <a:bodyPr/>
          <a:lstStyle/>
          <a:p>
            <a:r>
              <a:rPr lang="en-US" dirty="0"/>
              <a:t>30-Day Carryover Waiver in 2022-23</a:t>
            </a:r>
          </a:p>
        </p:txBody>
      </p:sp>
      <p:sp>
        <p:nvSpPr>
          <p:cNvPr id="6" name="Slide Number Placeholder 1">
            <a:extLst>
              <a:ext uri="{FF2B5EF4-FFF2-40B4-BE49-F238E27FC236}">
                <a16:creationId xmlns:a16="http://schemas.microsoft.com/office/drawing/2014/main" id="{995759BE-30BA-45D9-AE8B-43D5FCD38ED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122</a:t>
            </a:fld>
            <a:endParaRPr lang="en-US" dirty="0"/>
          </a:p>
        </p:txBody>
      </p:sp>
    </p:spTree>
    <p:extLst>
      <p:ext uri="{BB962C8B-B14F-4D97-AF65-F5344CB8AC3E}">
        <p14:creationId xmlns:p14="http://schemas.microsoft.com/office/powerpoint/2010/main" val="38172402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6C04F5-BC78-4E7A-B49E-98C0EF0FD919}"/>
              </a:ext>
            </a:extLst>
          </p:cNvPr>
          <p:cNvSpPr>
            <a:spLocks noGrp="1"/>
          </p:cNvSpPr>
          <p:nvPr>
            <p:ph idx="13"/>
          </p:nvPr>
        </p:nvSpPr>
        <p:spPr>
          <a:xfrm>
            <a:off x="838200" y="1072996"/>
            <a:ext cx="10515600" cy="5203113"/>
          </a:xfrm>
        </p:spPr>
        <p:txBody>
          <a:bodyPr>
            <a:normAutofit/>
          </a:bodyPr>
          <a:lstStyle/>
          <a:p>
            <a:endParaRPr lang="en-US" dirty="0"/>
          </a:p>
          <a:p>
            <a:r>
              <a:rPr lang="en-US" dirty="0"/>
              <a:t>In 2022-23 an Income Survey can </a:t>
            </a:r>
            <a:r>
              <a:rPr lang="en-US" b="1" u="sng" dirty="0"/>
              <a:t>ONLY</a:t>
            </a:r>
            <a:r>
              <a:rPr lang="en-US" dirty="0"/>
              <a:t> be collected from families in schools operating the Community Eligibility Program or Provision 2 breakfast </a:t>
            </a:r>
            <a:r>
              <a:rPr lang="en-US" i="1" u="sng" dirty="0"/>
              <a:t>and</a:t>
            </a:r>
            <a:r>
              <a:rPr lang="en-US" dirty="0"/>
              <a:t> lunch program</a:t>
            </a:r>
          </a:p>
          <a:p>
            <a:endParaRPr lang="en-US" dirty="0"/>
          </a:p>
          <a:p>
            <a:r>
              <a:rPr lang="en-US" dirty="0"/>
              <a:t>Both Applications and Surveys </a:t>
            </a:r>
            <a:r>
              <a:rPr lang="en-US" b="1" u="sng" dirty="0"/>
              <a:t>cannot</a:t>
            </a:r>
            <a:r>
              <a:rPr lang="en-US" dirty="0"/>
              <a:t> be sent out when operating a USDA Meal Program</a:t>
            </a:r>
          </a:p>
          <a:p>
            <a:endParaRPr lang="en-US" dirty="0"/>
          </a:p>
        </p:txBody>
      </p:sp>
      <p:sp>
        <p:nvSpPr>
          <p:cNvPr id="4" name="Title 3">
            <a:extLst>
              <a:ext uri="{FF2B5EF4-FFF2-40B4-BE49-F238E27FC236}">
                <a16:creationId xmlns:a16="http://schemas.microsoft.com/office/drawing/2014/main" id="{A5B0EDE1-F57E-4DDA-AD9E-F08DC01750E7}"/>
              </a:ext>
            </a:extLst>
          </p:cNvPr>
          <p:cNvSpPr>
            <a:spLocks noGrp="1"/>
          </p:cNvSpPr>
          <p:nvPr>
            <p:ph type="title"/>
          </p:nvPr>
        </p:nvSpPr>
        <p:spPr/>
        <p:txBody>
          <a:bodyPr/>
          <a:lstStyle/>
          <a:p>
            <a:r>
              <a:rPr lang="en-US" dirty="0"/>
              <a:t>Income Surveys</a:t>
            </a:r>
          </a:p>
        </p:txBody>
      </p:sp>
      <p:sp>
        <p:nvSpPr>
          <p:cNvPr id="6" name="Slide Number Placeholder 1">
            <a:extLst>
              <a:ext uri="{FF2B5EF4-FFF2-40B4-BE49-F238E27FC236}">
                <a16:creationId xmlns:a16="http://schemas.microsoft.com/office/drawing/2014/main" id="{6E71946D-43DB-4798-B321-510BCD554900}"/>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123</a:t>
            </a:fld>
            <a:endParaRPr lang="en-US" dirty="0"/>
          </a:p>
        </p:txBody>
      </p:sp>
    </p:spTree>
    <p:extLst>
      <p:ext uri="{BB962C8B-B14F-4D97-AF65-F5344CB8AC3E}">
        <p14:creationId xmlns:p14="http://schemas.microsoft.com/office/powerpoint/2010/main" val="23017648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6C04F5-BC78-4E7A-B49E-98C0EF0FD919}"/>
              </a:ext>
            </a:extLst>
          </p:cNvPr>
          <p:cNvSpPr>
            <a:spLocks noGrp="1"/>
          </p:cNvSpPr>
          <p:nvPr>
            <p:ph idx="13"/>
          </p:nvPr>
        </p:nvSpPr>
        <p:spPr>
          <a:xfrm>
            <a:off x="511728" y="1072996"/>
            <a:ext cx="10842072" cy="5176802"/>
          </a:xfrm>
        </p:spPr>
        <p:txBody>
          <a:bodyPr>
            <a:normAutofit fontScale="92500" lnSpcReduction="20000"/>
          </a:bodyPr>
          <a:lstStyle/>
          <a:p>
            <a:pPr marL="457200" lvl="1" indent="0">
              <a:buSzPct val="80000"/>
              <a:buNone/>
            </a:pPr>
            <a:endParaRPr lang="en-US" dirty="0"/>
          </a:p>
          <a:p>
            <a:pPr marL="0" indent="0">
              <a:buNone/>
            </a:pPr>
            <a:r>
              <a:rPr lang="en-US" dirty="0"/>
              <a:t>More to come?  Waivers are being released as programs start.  Look for more information as USDA releases it.</a:t>
            </a:r>
          </a:p>
          <a:p>
            <a:pPr marL="0" indent="0">
              <a:buNone/>
            </a:pPr>
            <a:r>
              <a:rPr lang="en-US" dirty="0"/>
              <a:t>Waiver 7: Local School Wellness Policy Triennial Assessment </a:t>
            </a:r>
            <a:br>
              <a:rPr lang="en-US" dirty="0"/>
            </a:br>
            <a:r>
              <a:rPr lang="en-US" dirty="0"/>
              <a:t>which provides a new first triennial assessment deadline of June 30, 2023. Accordingly, LEAs required to complete a triennial assessment by June 30, 2022, may choose to accept the new regulatory deadline and instead complete their first assessment by June 30, 2023.  An opt-in form was sent out on June 29, 2022</a:t>
            </a:r>
          </a:p>
          <a:p>
            <a:pPr marL="0" indent="0">
              <a:buNone/>
            </a:pPr>
            <a:endParaRPr lang="en-US" dirty="0"/>
          </a:p>
        </p:txBody>
      </p:sp>
      <p:sp>
        <p:nvSpPr>
          <p:cNvPr id="4" name="Title 3">
            <a:extLst>
              <a:ext uri="{FF2B5EF4-FFF2-40B4-BE49-F238E27FC236}">
                <a16:creationId xmlns:a16="http://schemas.microsoft.com/office/drawing/2014/main" id="{A5B0EDE1-F57E-4DDA-AD9E-F08DC01750E7}"/>
              </a:ext>
            </a:extLst>
          </p:cNvPr>
          <p:cNvSpPr>
            <a:spLocks noGrp="1"/>
          </p:cNvSpPr>
          <p:nvPr>
            <p:ph type="title"/>
          </p:nvPr>
        </p:nvSpPr>
        <p:spPr/>
        <p:txBody>
          <a:bodyPr/>
          <a:lstStyle/>
          <a:p>
            <a:r>
              <a:rPr lang="en-US" dirty="0"/>
              <a:t>Other Waivers from USDA</a:t>
            </a:r>
          </a:p>
        </p:txBody>
      </p:sp>
      <p:sp>
        <p:nvSpPr>
          <p:cNvPr id="6" name="Slide Number Placeholder 1">
            <a:extLst>
              <a:ext uri="{FF2B5EF4-FFF2-40B4-BE49-F238E27FC236}">
                <a16:creationId xmlns:a16="http://schemas.microsoft.com/office/drawing/2014/main" id="{68B213F0-87F5-4D98-9F53-4F4ACF2FED0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124</a:t>
            </a:fld>
            <a:endParaRPr lang="en-US" dirty="0"/>
          </a:p>
        </p:txBody>
      </p:sp>
    </p:spTree>
    <p:extLst>
      <p:ext uri="{BB962C8B-B14F-4D97-AF65-F5344CB8AC3E}">
        <p14:creationId xmlns:p14="http://schemas.microsoft.com/office/powerpoint/2010/main" val="42922639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6C04F5-BC78-4E7A-B49E-98C0EF0FD919}"/>
              </a:ext>
            </a:extLst>
          </p:cNvPr>
          <p:cNvSpPr>
            <a:spLocks noGrp="1"/>
          </p:cNvSpPr>
          <p:nvPr>
            <p:ph idx="13"/>
          </p:nvPr>
        </p:nvSpPr>
        <p:spPr>
          <a:xfrm>
            <a:off x="511728" y="1072996"/>
            <a:ext cx="10842072" cy="5176802"/>
          </a:xfrm>
        </p:spPr>
        <p:txBody>
          <a:bodyPr>
            <a:normAutofit/>
          </a:bodyPr>
          <a:lstStyle/>
          <a:p>
            <a:pPr marL="457200" lvl="1" indent="0">
              <a:buSzPct val="80000"/>
              <a:buNone/>
            </a:pPr>
            <a:endParaRPr lang="en-US" dirty="0"/>
          </a:p>
          <a:p>
            <a:r>
              <a:rPr lang="en-US" dirty="0"/>
              <a:t>Equipment Grants will be released in October</a:t>
            </a:r>
          </a:p>
          <a:p>
            <a:r>
              <a:rPr lang="en-US" dirty="0"/>
              <a:t>TIG Mini Grants will be released in December</a:t>
            </a:r>
          </a:p>
          <a:p>
            <a:r>
              <a:rPr lang="en-US" dirty="0"/>
              <a:t>Fresh Fruit and Vegetable Program (FFVP) released in April 2023</a:t>
            </a:r>
          </a:p>
          <a:p>
            <a:endParaRPr lang="en-US" dirty="0"/>
          </a:p>
        </p:txBody>
      </p:sp>
      <p:sp>
        <p:nvSpPr>
          <p:cNvPr id="4" name="Title 3">
            <a:extLst>
              <a:ext uri="{FF2B5EF4-FFF2-40B4-BE49-F238E27FC236}">
                <a16:creationId xmlns:a16="http://schemas.microsoft.com/office/drawing/2014/main" id="{A5B0EDE1-F57E-4DDA-AD9E-F08DC01750E7}"/>
              </a:ext>
            </a:extLst>
          </p:cNvPr>
          <p:cNvSpPr>
            <a:spLocks noGrp="1"/>
          </p:cNvSpPr>
          <p:nvPr>
            <p:ph type="title"/>
          </p:nvPr>
        </p:nvSpPr>
        <p:spPr/>
        <p:txBody>
          <a:bodyPr/>
          <a:lstStyle/>
          <a:p>
            <a:r>
              <a:rPr lang="en-US" dirty="0"/>
              <a:t>Other Grants from USDA to SFAs</a:t>
            </a:r>
          </a:p>
        </p:txBody>
      </p:sp>
      <p:sp>
        <p:nvSpPr>
          <p:cNvPr id="6" name="Slide Number Placeholder 1">
            <a:extLst>
              <a:ext uri="{FF2B5EF4-FFF2-40B4-BE49-F238E27FC236}">
                <a16:creationId xmlns:a16="http://schemas.microsoft.com/office/drawing/2014/main" id="{1EBA62CA-7B7A-44BA-A36D-6316F325DACA}"/>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125</a:t>
            </a:fld>
            <a:endParaRPr lang="en-US" dirty="0"/>
          </a:p>
        </p:txBody>
      </p:sp>
    </p:spTree>
    <p:extLst>
      <p:ext uri="{BB962C8B-B14F-4D97-AF65-F5344CB8AC3E}">
        <p14:creationId xmlns:p14="http://schemas.microsoft.com/office/powerpoint/2010/main" val="5425643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6C04F5-BC78-4E7A-B49E-98C0EF0FD919}"/>
              </a:ext>
            </a:extLst>
          </p:cNvPr>
          <p:cNvSpPr>
            <a:spLocks noGrp="1"/>
          </p:cNvSpPr>
          <p:nvPr>
            <p:ph idx="13"/>
          </p:nvPr>
        </p:nvSpPr>
        <p:spPr>
          <a:xfrm>
            <a:off x="511728" y="1072996"/>
            <a:ext cx="10842072" cy="5176802"/>
          </a:xfrm>
        </p:spPr>
        <p:txBody>
          <a:bodyPr>
            <a:normAutofit/>
          </a:bodyPr>
          <a:lstStyle/>
          <a:p>
            <a:pPr marL="457200" lvl="1" indent="0">
              <a:buSzPct val="80000"/>
              <a:buNone/>
            </a:pPr>
            <a:endParaRPr lang="en-US" dirty="0"/>
          </a:p>
          <a:p>
            <a:r>
              <a:rPr lang="en-US" dirty="0"/>
              <a:t>Child and Adult Care Food Program (CACFP)</a:t>
            </a:r>
          </a:p>
          <a:p>
            <a:pPr lvl="1"/>
            <a:r>
              <a:rPr lang="en-US" dirty="0"/>
              <a:t>After School Supper</a:t>
            </a:r>
          </a:p>
          <a:p>
            <a:pPr lvl="1"/>
            <a:r>
              <a:rPr lang="en-US" dirty="0"/>
              <a:t>At Risk Snack (on days without regularly scheduled instruction for all students)</a:t>
            </a:r>
          </a:p>
          <a:p>
            <a:r>
              <a:rPr lang="en-US" dirty="0"/>
              <a:t>Summer Food Service Program (SFSP)</a:t>
            </a:r>
          </a:p>
          <a:p>
            <a:pPr lvl="1"/>
            <a:r>
              <a:rPr lang="en-US" dirty="0"/>
              <a:t>During the summer when school is out</a:t>
            </a:r>
          </a:p>
          <a:p>
            <a:endParaRPr lang="en-US" dirty="0"/>
          </a:p>
        </p:txBody>
      </p:sp>
      <p:sp>
        <p:nvSpPr>
          <p:cNvPr id="4" name="Title 3">
            <a:extLst>
              <a:ext uri="{FF2B5EF4-FFF2-40B4-BE49-F238E27FC236}">
                <a16:creationId xmlns:a16="http://schemas.microsoft.com/office/drawing/2014/main" id="{A5B0EDE1-F57E-4DDA-AD9E-F08DC01750E7}"/>
              </a:ext>
            </a:extLst>
          </p:cNvPr>
          <p:cNvSpPr>
            <a:spLocks noGrp="1"/>
          </p:cNvSpPr>
          <p:nvPr>
            <p:ph type="title"/>
          </p:nvPr>
        </p:nvSpPr>
        <p:spPr/>
        <p:txBody>
          <a:bodyPr/>
          <a:lstStyle/>
          <a:p>
            <a:r>
              <a:rPr lang="en-US" dirty="0"/>
              <a:t>Other Programs Available</a:t>
            </a:r>
          </a:p>
        </p:txBody>
      </p:sp>
      <p:sp>
        <p:nvSpPr>
          <p:cNvPr id="6" name="Slide Number Placeholder 1">
            <a:extLst>
              <a:ext uri="{FF2B5EF4-FFF2-40B4-BE49-F238E27FC236}">
                <a16:creationId xmlns:a16="http://schemas.microsoft.com/office/drawing/2014/main" id="{90404E05-A167-4332-88F6-EE0218A75A20}"/>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126</a:t>
            </a:fld>
            <a:endParaRPr lang="en-US" dirty="0"/>
          </a:p>
        </p:txBody>
      </p:sp>
    </p:spTree>
    <p:extLst>
      <p:ext uri="{BB962C8B-B14F-4D97-AF65-F5344CB8AC3E}">
        <p14:creationId xmlns:p14="http://schemas.microsoft.com/office/powerpoint/2010/main" val="22609020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6E6C17-6242-4FD5-8274-020A6B3498BE}"/>
              </a:ext>
            </a:extLst>
          </p:cNvPr>
          <p:cNvSpPr>
            <a:spLocks noGrp="1"/>
          </p:cNvSpPr>
          <p:nvPr>
            <p:ph type="sldNum" sz="quarter" idx="12"/>
          </p:nvPr>
        </p:nvSpPr>
        <p:spPr/>
        <p:txBody>
          <a:bodyPr/>
          <a:lstStyle/>
          <a:p>
            <a:r>
              <a:rPr lang="en-US" dirty="0">
                <a:solidFill>
                  <a:schemeClr val="tx1"/>
                </a:solidFill>
              </a:rPr>
              <a:t>New Superintendent Orientation </a:t>
            </a:r>
            <a:r>
              <a:rPr lang="en-US" dirty="0"/>
              <a:t>| </a:t>
            </a:r>
            <a:fld id="{C26AAFF7-C4D7-4A72-B8FA-A17532192431}" type="slidenum">
              <a:rPr lang="en-US"/>
              <a:pPr/>
              <a:t>127</a:t>
            </a:fld>
            <a:endParaRPr lang="en-US" dirty="0"/>
          </a:p>
        </p:txBody>
      </p:sp>
      <p:sp>
        <p:nvSpPr>
          <p:cNvPr id="4" name="Title 3">
            <a:extLst>
              <a:ext uri="{FF2B5EF4-FFF2-40B4-BE49-F238E27FC236}">
                <a16:creationId xmlns:a16="http://schemas.microsoft.com/office/drawing/2014/main" id="{B4DEBCF2-5990-4DD1-9708-C75477DDE97A}"/>
              </a:ext>
            </a:extLst>
          </p:cNvPr>
          <p:cNvSpPr>
            <a:spLocks noGrp="1"/>
          </p:cNvSpPr>
          <p:nvPr>
            <p:ph type="title"/>
          </p:nvPr>
        </p:nvSpPr>
        <p:spPr/>
        <p:txBody>
          <a:bodyPr/>
          <a:lstStyle/>
          <a:p>
            <a:r>
              <a:rPr lang="en-US" dirty="0"/>
              <a:t>Questions</a:t>
            </a:r>
          </a:p>
        </p:txBody>
      </p:sp>
      <p:sp>
        <p:nvSpPr>
          <p:cNvPr id="6" name="Content Placeholder 5">
            <a:extLst>
              <a:ext uri="{FF2B5EF4-FFF2-40B4-BE49-F238E27FC236}">
                <a16:creationId xmlns:a16="http://schemas.microsoft.com/office/drawing/2014/main" id="{820F48F9-8D3D-44CB-A8E9-554737D0C270}"/>
              </a:ext>
            </a:extLst>
          </p:cNvPr>
          <p:cNvSpPr>
            <a:spLocks noGrp="1"/>
          </p:cNvSpPr>
          <p:nvPr>
            <p:ph idx="13"/>
          </p:nvPr>
        </p:nvSpPr>
        <p:spPr/>
        <p:txBody>
          <a:bodyPr/>
          <a:lstStyle/>
          <a:p>
            <a:r>
              <a:rPr lang="en-US" dirty="0"/>
              <a:t>What are your questions for the State agency?</a:t>
            </a:r>
          </a:p>
        </p:txBody>
      </p:sp>
      <p:pic>
        <p:nvPicPr>
          <p:cNvPr id="8" name="Picture 7" descr="Two cartoon children talking to each other">
            <a:extLst>
              <a:ext uri="{FF2B5EF4-FFF2-40B4-BE49-F238E27FC236}">
                <a16:creationId xmlns:a16="http://schemas.microsoft.com/office/drawing/2014/main" id="{1C50BBB3-E74F-4095-AD70-F8BB518A988F}"/>
              </a:ext>
            </a:extLst>
          </p:cNvPr>
          <p:cNvPicPr>
            <a:picLocks noChangeAspect="1"/>
          </p:cNvPicPr>
          <p:nvPr/>
        </p:nvPicPr>
        <p:blipFill>
          <a:blip r:embed="rId3"/>
          <a:stretch>
            <a:fillRect/>
          </a:stretch>
        </p:blipFill>
        <p:spPr>
          <a:xfrm>
            <a:off x="4176897" y="2988175"/>
            <a:ext cx="3838206" cy="3037803"/>
          </a:xfrm>
          <a:prstGeom prst="rect">
            <a:avLst/>
          </a:prstGeom>
        </p:spPr>
      </p:pic>
      <p:sp>
        <p:nvSpPr>
          <p:cNvPr id="7" name="Slide Number Placeholder 1">
            <a:extLst>
              <a:ext uri="{FF2B5EF4-FFF2-40B4-BE49-F238E27FC236}">
                <a16:creationId xmlns:a16="http://schemas.microsoft.com/office/drawing/2014/main" id="{547E8B54-110E-4768-B132-693E373357C1}"/>
              </a:ext>
            </a:extLst>
          </p:cNvPr>
          <p:cNvSpPr txBox="1">
            <a:spLocks/>
          </p:cNvSpPr>
          <p:nvPr/>
        </p:nvSpPr>
        <p:spPr>
          <a:xfrm>
            <a:off x="8918222" y="6395774"/>
            <a:ext cx="305564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2022 New Superintendent Orientation | </a:t>
            </a:r>
            <a:fld id="{C26AAFF7-C4D7-4A72-B8FA-A17532192431}" type="slidenum">
              <a:rPr lang="en-US" smtClean="0"/>
              <a:pPr/>
              <a:t>127</a:t>
            </a:fld>
            <a:endParaRPr lang="en-US" dirty="0"/>
          </a:p>
        </p:txBody>
      </p:sp>
    </p:spTree>
    <p:extLst>
      <p:ext uri="{BB962C8B-B14F-4D97-AF65-F5344CB8AC3E}">
        <p14:creationId xmlns:p14="http://schemas.microsoft.com/office/powerpoint/2010/main" val="31873843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DEBCF2-5990-4DD1-9708-C75477DDE97A}"/>
              </a:ext>
            </a:extLst>
          </p:cNvPr>
          <p:cNvSpPr>
            <a:spLocks noGrp="1"/>
          </p:cNvSpPr>
          <p:nvPr>
            <p:ph type="title"/>
          </p:nvPr>
        </p:nvSpPr>
        <p:spPr/>
        <p:txBody>
          <a:bodyPr/>
          <a:lstStyle/>
          <a:p>
            <a:r>
              <a:rPr lang="en-US" dirty="0"/>
              <a:t>Contact Us</a:t>
            </a:r>
          </a:p>
        </p:txBody>
      </p:sp>
      <p:sp>
        <p:nvSpPr>
          <p:cNvPr id="9" name="Rectangle 8">
            <a:extLst>
              <a:ext uri="{FF2B5EF4-FFF2-40B4-BE49-F238E27FC236}">
                <a16:creationId xmlns:a16="http://schemas.microsoft.com/office/drawing/2014/main" id="{BE1EE06D-6BB6-421D-9775-42F81D51F316}"/>
              </a:ext>
            </a:extLst>
          </p:cNvPr>
          <p:cNvSpPr/>
          <p:nvPr/>
        </p:nvSpPr>
        <p:spPr>
          <a:xfrm>
            <a:off x="6231302" y="4009252"/>
            <a:ext cx="2791480" cy="769441"/>
          </a:xfrm>
          <a:prstGeom prst="rect">
            <a:avLst/>
          </a:prstGeom>
        </p:spPr>
        <p:txBody>
          <a:bodyPr wrap="square">
            <a:spAutoFit/>
          </a:bodyPr>
          <a:lstStyle/>
          <a:p>
            <a:r>
              <a:rPr lang="en-US" altLang="en-US" sz="1600" b="1" dirty="0">
                <a:solidFill>
                  <a:srgbClr val="000000"/>
                </a:solidFill>
                <a:sym typeface="Arial" charset="0"/>
              </a:rPr>
              <a:t>Kathrine Forstie</a:t>
            </a:r>
          </a:p>
          <a:p>
            <a:r>
              <a:rPr lang="en-US" altLang="en-US" sz="1400" dirty="0">
                <a:solidFill>
                  <a:srgbClr val="000000"/>
                </a:solidFill>
                <a:sym typeface="Arial" charset="0"/>
              </a:rPr>
              <a:t>Financial Specialist</a:t>
            </a:r>
          </a:p>
          <a:p>
            <a:r>
              <a:rPr lang="en-US" altLang="en-US" sz="1400" dirty="0">
                <a:solidFill>
                  <a:srgbClr val="000000"/>
                </a:solidFill>
                <a:sym typeface="Arial" charset="0"/>
              </a:rPr>
              <a:t>(208) 332-6834</a:t>
            </a:r>
            <a:endParaRPr lang="en-US" altLang="en-US" sz="1400" dirty="0">
              <a:solidFill>
                <a:srgbClr val="000000"/>
              </a:solidFill>
              <a:cs typeface="Arial" charset="0"/>
              <a:sym typeface="Arial" charset="0"/>
            </a:endParaRPr>
          </a:p>
        </p:txBody>
      </p:sp>
      <p:sp>
        <p:nvSpPr>
          <p:cNvPr id="10" name="Rectangle 9">
            <a:extLst>
              <a:ext uri="{FF2B5EF4-FFF2-40B4-BE49-F238E27FC236}">
                <a16:creationId xmlns:a16="http://schemas.microsoft.com/office/drawing/2014/main" id="{D684AE98-59F2-4B37-B429-110D0B428044}"/>
              </a:ext>
            </a:extLst>
          </p:cNvPr>
          <p:cNvSpPr/>
          <p:nvPr/>
        </p:nvSpPr>
        <p:spPr>
          <a:xfrm>
            <a:off x="3271432" y="4009252"/>
            <a:ext cx="3061234" cy="769441"/>
          </a:xfrm>
          <a:prstGeom prst="rect">
            <a:avLst/>
          </a:prstGeom>
        </p:spPr>
        <p:txBody>
          <a:bodyPr wrap="square">
            <a:spAutoFit/>
          </a:bodyPr>
          <a:lstStyle/>
          <a:p>
            <a:r>
              <a:rPr lang="en-US" altLang="en-US" sz="1600" b="1" dirty="0">
                <a:solidFill>
                  <a:srgbClr val="000000"/>
                </a:solidFill>
                <a:sym typeface="Arial" charset="0"/>
              </a:rPr>
              <a:t>Jamie Gibson</a:t>
            </a:r>
          </a:p>
          <a:p>
            <a:r>
              <a:rPr lang="en-US" sz="1400" dirty="0">
                <a:solidFill>
                  <a:srgbClr val="000000"/>
                </a:solidFill>
              </a:rPr>
              <a:t>NSLP &amp; Grant Coordinator</a:t>
            </a:r>
          </a:p>
          <a:p>
            <a:r>
              <a:rPr lang="en-US" sz="1400" dirty="0">
                <a:solidFill>
                  <a:srgbClr val="000000"/>
                </a:solidFill>
              </a:rPr>
              <a:t>(208) 332-6902</a:t>
            </a:r>
          </a:p>
        </p:txBody>
      </p:sp>
      <p:sp>
        <p:nvSpPr>
          <p:cNvPr id="11" name="Rectangle 10">
            <a:extLst>
              <a:ext uri="{FF2B5EF4-FFF2-40B4-BE49-F238E27FC236}">
                <a16:creationId xmlns:a16="http://schemas.microsoft.com/office/drawing/2014/main" id="{BDF96717-9D04-4755-B241-863BAEBF7C39}"/>
              </a:ext>
            </a:extLst>
          </p:cNvPr>
          <p:cNvSpPr/>
          <p:nvPr/>
        </p:nvSpPr>
        <p:spPr>
          <a:xfrm>
            <a:off x="6231303" y="2196005"/>
            <a:ext cx="2713704" cy="769441"/>
          </a:xfrm>
          <a:prstGeom prst="rect">
            <a:avLst/>
          </a:prstGeom>
        </p:spPr>
        <p:txBody>
          <a:bodyPr wrap="square">
            <a:spAutoFit/>
          </a:bodyPr>
          <a:lstStyle/>
          <a:p>
            <a:pPr lvl="0">
              <a:defRPr/>
            </a:pPr>
            <a:r>
              <a:rPr lang="en-US" altLang="en-US" sz="1600" b="1" dirty="0">
                <a:solidFill>
                  <a:srgbClr val="000000"/>
                </a:solidFill>
                <a:sym typeface="Arial" charset="0"/>
              </a:rPr>
              <a:t>Teresa Goodsell</a:t>
            </a:r>
          </a:p>
          <a:p>
            <a:pPr lvl="0">
              <a:defRPr/>
            </a:pPr>
            <a:r>
              <a:rPr lang="en-US" altLang="en-US" sz="1400" dirty="0">
                <a:solidFill>
                  <a:srgbClr val="000000"/>
                </a:solidFill>
                <a:sym typeface="Arial" charset="0"/>
              </a:rPr>
              <a:t>USDA Foods Coordinator</a:t>
            </a:r>
          </a:p>
          <a:p>
            <a:pPr lvl="0">
              <a:defRPr/>
            </a:pPr>
            <a:r>
              <a:rPr lang="en-US" altLang="en-US" sz="1400" dirty="0">
                <a:solidFill>
                  <a:srgbClr val="000000"/>
                </a:solidFill>
                <a:sym typeface="Arial" charset="0"/>
              </a:rPr>
              <a:t>(208) 332-6805</a:t>
            </a:r>
            <a:endParaRPr lang="en-US" altLang="en-US" sz="1400" dirty="0">
              <a:solidFill>
                <a:srgbClr val="000000"/>
              </a:solidFill>
              <a:cs typeface="Arial" charset="0"/>
              <a:sym typeface="Arial" charset="0"/>
            </a:endParaRPr>
          </a:p>
        </p:txBody>
      </p:sp>
      <p:sp>
        <p:nvSpPr>
          <p:cNvPr id="12" name="Rectangle 11">
            <a:extLst>
              <a:ext uri="{FF2B5EF4-FFF2-40B4-BE49-F238E27FC236}">
                <a16:creationId xmlns:a16="http://schemas.microsoft.com/office/drawing/2014/main" id="{A1AA179B-1305-4279-8C74-59D1687A97F6}"/>
              </a:ext>
            </a:extLst>
          </p:cNvPr>
          <p:cNvSpPr/>
          <p:nvPr/>
        </p:nvSpPr>
        <p:spPr>
          <a:xfrm>
            <a:off x="479954" y="2210136"/>
            <a:ext cx="2812026" cy="769441"/>
          </a:xfrm>
          <a:prstGeom prst="rect">
            <a:avLst/>
          </a:prstGeom>
        </p:spPr>
        <p:txBody>
          <a:bodyPr wrap="square" numCol="1">
            <a:noAutofit/>
          </a:bodyPr>
          <a:lstStyle/>
          <a:p>
            <a:r>
              <a:rPr lang="en-US" altLang="en-US" sz="1600" b="1" dirty="0">
                <a:solidFill>
                  <a:srgbClr val="000000"/>
                </a:solidFill>
                <a:sym typeface="Arial" charset="0"/>
              </a:rPr>
              <a:t>Lynda Westphal</a:t>
            </a:r>
          </a:p>
          <a:p>
            <a:r>
              <a:rPr lang="en-US" sz="1400" dirty="0">
                <a:solidFill>
                  <a:srgbClr val="000000"/>
                </a:solidFill>
                <a:ea typeface="Open Sans Light" panose="020B0306030504020204" pitchFamily="34" charset="0"/>
                <a:cs typeface="Open Sans Light" panose="020B0306030504020204" pitchFamily="34" charset="0"/>
              </a:rPr>
              <a:t>Director</a:t>
            </a:r>
          </a:p>
          <a:p>
            <a:r>
              <a:rPr lang="en-US" sz="1400" dirty="0">
                <a:solidFill>
                  <a:srgbClr val="000000"/>
                </a:solidFill>
                <a:ea typeface="Open Sans Light" panose="020B0306030504020204" pitchFamily="34" charset="0"/>
                <a:cs typeface="Open Sans Light" panose="020B0306030504020204" pitchFamily="34" charset="0"/>
              </a:rPr>
              <a:t>(208) 332-6823</a:t>
            </a:r>
          </a:p>
        </p:txBody>
      </p:sp>
      <p:sp>
        <p:nvSpPr>
          <p:cNvPr id="13" name="Rectangle 12">
            <a:extLst>
              <a:ext uri="{FF2B5EF4-FFF2-40B4-BE49-F238E27FC236}">
                <a16:creationId xmlns:a16="http://schemas.microsoft.com/office/drawing/2014/main" id="{953893E9-9E1D-49A1-B724-4E520F522DC3}"/>
              </a:ext>
            </a:extLst>
          </p:cNvPr>
          <p:cNvSpPr/>
          <p:nvPr/>
        </p:nvSpPr>
        <p:spPr>
          <a:xfrm>
            <a:off x="6231302" y="3082190"/>
            <a:ext cx="3146306" cy="769441"/>
          </a:xfrm>
          <a:prstGeom prst="rect">
            <a:avLst/>
          </a:prstGeom>
        </p:spPr>
        <p:txBody>
          <a:bodyPr wrap="square">
            <a:spAutoFit/>
          </a:bodyPr>
          <a:lstStyle/>
          <a:p>
            <a:pPr lvl="0">
              <a:defRPr/>
            </a:pPr>
            <a:r>
              <a:rPr lang="en-US" altLang="en-US" sz="1600" b="1" dirty="0">
                <a:solidFill>
                  <a:srgbClr val="000000"/>
                </a:solidFill>
                <a:sym typeface="Arial" charset="0"/>
              </a:rPr>
              <a:t>Pamela Murray</a:t>
            </a:r>
          </a:p>
          <a:p>
            <a:pPr lvl="0">
              <a:defRPr/>
            </a:pPr>
            <a:r>
              <a:rPr lang="en-US" altLang="en-US" sz="1400" dirty="0">
                <a:solidFill>
                  <a:srgbClr val="000000"/>
                </a:solidFill>
                <a:sym typeface="Arial" charset="0"/>
              </a:rPr>
              <a:t>CACFP &amp; USDA Foods Program Specialist</a:t>
            </a:r>
          </a:p>
          <a:p>
            <a:pPr lvl="0">
              <a:defRPr/>
            </a:pPr>
            <a:r>
              <a:rPr lang="en-US" altLang="en-US" sz="1400" dirty="0">
                <a:solidFill>
                  <a:srgbClr val="000000"/>
                </a:solidFill>
                <a:sym typeface="Arial" charset="0"/>
              </a:rPr>
              <a:t>(208) 332-6831</a:t>
            </a:r>
            <a:endParaRPr lang="en-US" altLang="en-US" sz="1400" dirty="0">
              <a:solidFill>
                <a:srgbClr val="000000"/>
              </a:solidFill>
              <a:cs typeface="Arial" charset="0"/>
              <a:sym typeface="Arial" charset="0"/>
            </a:endParaRPr>
          </a:p>
        </p:txBody>
      </p:sp>
      <p:sp>
        <p:nvSpPr>
          <p:cNvPr id="14" name="Rectangle 13">
            <a:extLst>
              <a:ext uri="{FF2B5EF4-FFF2-40B4-BE49-F238E27FC236}">
                <a16:creationId xmlns:a16="http://schemas.microsoft.com/office/drawing/2014/main" id="{F561B646-31DD-467F-AA82-D11FF221ED56}"/>
              </a:ext>
            </a:extLst>
          </p:cNvPr>
          <p:cNvSpPr/>
          <p:nvPr/>
        </p:nvSpPr>
        <p:spPr>
          <a:xfrm>
            <a:off x="9377608" y="3019971"/>
            <a:ext cx="2524665" cy="769441"/>
          </a:xfrm>
          <a:prstGeom prst="rect">
            <a:avLst/>
          </a:prstGeom>
        </p:spPr>
        <p:txBody>
          <a:bodyPr wrap="square">
            <a:spAutoFit/>
          </a:bodyPr>
          <a:lstStyle/>
          <a:p>
            <a:r>
              <a:rPr lang="en-US" altLang="en-US" sz="1600" b="1" dirty="0">
                <a:solidFill>
                  <a:srgbClr val="000000"/>
                </a:solidFill>
                <a:sym typeface="Arial" charset="0"/>
              </a:rPr>
              <a:t>Domonique Ayarra-Sykes</a:t>
            </a:r>
          </a:p>
          <a:p>
            <a:r>
              <a:rPr lang="en-US" altLang="en-US" sz="1400" dirty="0">
                <a:solidFill>
                  <a:srgbClr val="000000"/>
                </a:solidFill>
                <a:sym typeface="Arial" charset="0"/>
              </a:rPr>
              <a:t>CACFP &amp; SFSP Coordinator</a:t>
            </a:r>
          </a:p>
          <a:p>
            <a:r>
              <a:rPr lang="en-US" altLang="en-US" sz="1400" dirty="0">
                <a:solidFill>
                  <a:srgbClr val="000000"/>
                </a:solidFill>
                <a:sym typeface="Arial" charset="0"/>
              </a:rPr>
              <a:t>(208) 332-6819</a:t>
            </a:r>
            <a:endParaRPr lang="en-US" sz="1400" dirty="0">
              <a:solidFill>
                <a:srgbClr val="000000"/>
              </a:solidFill>
            </a:endParaRPr>
          </a:p>
        </p:txBody>
      </p:sp>
      <p:sp>
        <p:nvSpPr>
          <p:cNvPr id="15" name="Rectangle 14">
            <a:extLst>
              <a:ext uri="{FF2B5EF4-FFF2-40B4-BE49-F238E27FC236}">
                <a16:creationId xmlns:a16="http://schemas.microsoft.com/office/drawing/2014/main" id="{DE27CC30-F7D9-4733-A260-4F29100F6796}"/>
              </a:ext>
            </a:extLst>
          </p:cNvPr>
          <p:cNvSpPr/>
          <p:nvPr/>
        </p:nvSpPr>
        <p:spPr>
          <a:xfrm>
            <a:off x="3271433" y="2210135"/>
            <a:ext cx="2524665" cy="769441"/>
          </a:xfrm>
          <a:prstGeom prst="rect">
            <a:avLst/>
          </a:prstGeom>
        </p:spPr>
        <p:txBody>
          <a:bodyPr wrap="square">
            <a:spAutoFit/>
          </a:bodyPr>
          <a:lstStyle/>
          <a:p>
            <a:r>
              <a:rPr lang="en-US" altLang="en-US" sz="1600" b="1" dirty="0">
                <a:solidFill>
                  <a:srgbClr val="000000"/>
                </a:solidFill>
                <a:sym typeface="Arial" charset="0"/>
              </a:rPr>
              <a:t>Jennifer Butler</a:t>
            </a:r>
          </a:p>
          <a:p>
            <a:r>
              <a:rPr lang="en-US" altLang="en-US" sz="1400" dirty="0">
                <a:solidFill>
                  <a:srgbClr val="000000"/>
                </a:solidFill>
                <a:sym typeface="Arial" charset="0"/>
              </a:rPr>
              <a:t>NSLP Coordinator </a:t>
            </a:r>
          </a:p>
          <a:p>
            <a:r>
              <a:rPr lang="en-US" altLang="en-US" sz="1400" dirty="0">
                <a:solidFill>
                  <a:srgbClr val="000000"/>
                </a:solidFill>
                <a:sym typeface="Arial" charset="0"/>
              </a:rPr>
              <a:t>(208) 332-6929</a:t>
            </a:r>
            <a:endParaRPr lang="en-US" altLang="en-US" sz="1400" dirty="0">
              <a:solidFill>
                <a:srgbClr val="000000"/>
              </a:solidFill>
              <a:cs typeface="Arial" charset="0"/>
              <a:sym typeface="Arial" charset="0"/>
            </a:endParaRPr>
          </a:p>
        </p:txBody>
      </p:sp>
      <p:sp>
        <p:nvSpPr>
          <p:cNvPr id="16" name="Rectangle 15">
            <a:extLst>
              <a:ext uri="{FF2B5EF4-FFF2-40B4-BE49-F238E27FC236}">
                <a16:creationId xmlns:a16="http://schemas.microsoft.com/office/drawing/2014/main" id="{D035CDCB-951F-4F53-9763-E45B26731A1E}"/>
              </a:ext>
            </a:extLst>
          </p:cNvPr>
          <p:cNvSpPr/>
          <p:nvPr/>
        </p:nvSpPr>
        <p:spPr>
          <a:xfrm>
            <a:off x="479953" y="3989840"/>
            <a:ext cx="2524665" cy="769441"/>
          </a:xfrm>
          <a:prstGeom prst="rect">
            <a:avLst/>
          </a:prstGeom>
        </p:spPr>
        <p:txBody>
          <a:bodyPr wrap="square">
            <a:spAutoFit/>
          </a:bodyPr>
          <a:lstStyle/>
          <a:p>
            <a:r>
              <a:rPr lang="en-US" altLang="en-US" sz="1600" b="1" dirty="0">
                <a:solidFill>
                  <a:srgbClr val="000000"/>
                </a:solidFill>
                <a:sym typeface="Arial" charset="0"/>
              </a:rPr>
              <a:t>Melissa Cook</a:t>
            </a:r>
          </a:p>
          <a:p>
            <a:r>
              <a:rPr lang="en-US" altLang="en-US" sz="1400" dirty="0">
                <a:solidFill>
                  <a:srgbClr val="000000"/>
                </a:solidFill>
                <a:sym typeface="Arial" charset="0"/>
              </a:rPr>
              <a:t>Financial Specialist, Sr.</a:t>
            </a:r>
          </a:p>
          <a:p>
            <a:r>
              <a:rPr lang="en-US" altLang="en-US" sz="1400" dirty="0">
                <a:solidFill>
                  <a:srgbClr val="000000"/>
                </a:solidFill>
                <a:sym typeface="Arial" charset="0"/>
              </a:rPr>
              <a:t>(208) 332-6830</a:t>
            </a:r>
            <a:endParaRPr lang="en-US" altLang="en-US" sz="1400" dirty="0">
              <a:solidFill>
                <a:srgbClr val="000000"/>
              </a:solidFill>
              <a:cs typeface="Arial" charset="0"/>
              <a:sym typeface="Arial" charset="0"/>
            </a:endParaRPr>
          </a:p>
        </p:txBody>
      </p:sp>
      <p:sp>
        <p:nvSpPr>
          <p:cNvPr id="17" name="Rectangle 16">
            <a:extLst>
              <a:ext uri="{FF2B5EF4-FFF2-40B4-BE49-F238E27FC236}">
                <a16:creationId xmlns:a16="http://schemas.microsoft.com/office/drawing/2014/main" id="{AC3CB02A-EC59-4E92-890E-16CBFED03B82}"/>
              </a:ext>
            </a:extLst>
          </p:cNvPr>
          <p:cNvSpPr/>
          <p:nvPr/>
        </p:nvSpPr>
        <p:spPr>
          <a:xfrm>
            <a:off x="3271432" y="3121859"/>
            <a:ext cx="2524665" cy="769441"/>
          </a:xfrm>
          <a:prstGeom prst="rect">
            <a:avLst/>
          </a:prstGeom>
        </p:spPr>
        <p:txBody>
          <a:bodyPr wrap="square">
            <a:spAutoFit/>
          </a:bodyPr>
          <a:lstStyle/>
          <a:p>
            <a:r>
              <a:rPr lang="en-US" altLang="en-US" sz="1600" b="1" dirty="0">
                <a:solidFill>
                  <a:srgbClr val="000000"/>
                </a:solidFill>
                <a:sym typeface="Arial" charset="0"/>
              </a:rPr>
              <a:t>Cambria Steffler</a:t>
            </a:r>
          </a:p>
          <a:p>
            <a:r>
              <a:rPr lang="en-US" altLang="en-US" sz="1400" dirty="0">
                <a:solidFill>
                  <a:srgbClr val="000000"/>
                </a:solidFill>
                <a:sym typeface="Arial" charset="0"/>
              </a:rPr>
              <a:t>NSLP Coordinator</a:t>
            </a:r>
          </a:p>
          <a:p>
            <a:r>
              <a:rPr lang="en-US" altLang="en-US" sz="1400" dirty="0">
                <a:solidFill>
                  <a:srgbClr val="000000"/>
                </a:solidFill>
                <a:sym typeface="Arial" charset="0"/>
              </a:rPr>
              <a:t>(208) 332-6861</a:t>
            </a:r>
            <a:endParaRPr lang="en-US" altLang="en-US" sz="1400" dirty="0">
              <a:solidFill>
                <a:srgbClr val="000000"/>
              </a:solidFill>
              <a:cs typeface="Arial" charset="0"/>
              <a:sym typeface="Arial" charset="0"/>
            </a:endParaRPr>
          </a:p>
        </p:txBody>
      </p:sp>
      <p:sp>
        <p:nvSpPr>
          <p:cNvPr id="18" name="Rectangle 17">
            <a:extLst>
              <a:ext uri="{FF2B5EF4-FFF2-40B4-BE49-F238E27FC236}">
                <a16:creationId xmlns:a16="http://schemas.microsoft.com/office/drawing/2014/main" id="{E536347C-45B0-42C4-92BE-00634A51652D}"/>
              </a:ext>
            </a:extLst>
          </p:cNvPr>
          <p:cNvSpPr/>
          <p:nvPr/>
        </p:nvSpPr>
        <p:spPr>
          <a:xfrm>
            <a:off x="479953" y="4874213"/>
            <a:ext cx="2998839" cy="805037"/>
          </a:xfrm>
          <a:prstGeom prst="rect">
            <a:avLst/>
          </a:prstGeom>
        </p:spPr>
        <p:txBody>
          <a:bodyPr wrap="square">
            <a:spAutoFit/>
          </a:bodyPr>
          <a:lstStyle/>
          <a:p>
            <a:r>
              <a:rPr lang="en-US" altLang="en-US" sz="1600" b="1" dirty="0">
                <a:solidFill>
                  <a:srgbClr val="000000"/>
                </a:solidFill>
                <a:sym typeface="Arial" charset="0"/>
              </a:rPr>
              <a:t>Shawn Charters</a:t>
            </a:r>
          </a:p>
          <a:p>
            <a:r>
              <a:rPr lang="en-US" altLang="en-US" sz="1400" dirty="0">
                <a:solidFill>
                  <a:srgbClr val="000000"/>
                </a:solidFill>
                <a:sym typeface="Arial" charset="0"/>
              </a:rPr>
              <a:t>Contracts &amp; Grants Program Specialist</a:t>
            </a:r>
          </a:p>
          <a:p>
            <a:r>
              <a:rPr lang="en-US" altLang="en-US" sz="1400" dirty="0">
                <a:solidFill>
                  <a:srgbClr val="000000"/>
                </a:solidFill>
                <a:sym typeface="Arial" charset="0"/>
              </a:rPr>
              <a:t>(208) 332-6822</a:t>
            </a:r>
            <a:endParaRPr lang="en-US" altLang="en-US" sz="1400" dirty="0">
              <a:solidFill>
                <a:srgbClr val="000000"/>
              </a:solidFill>
              <a:cs typeface="Arial" charset="0"/>
              <a:sym typeface="Arial" charset="0"/>
            </a:endParaRPr>
          </a:p>
        </p:txBody>
      </p:sp>
      <p:sp>
        <p:nvSpPr>
          <p:cNvPr id="19" name="Rectangle 18">
            <a:extLst>
              <a:ext uri="{FF2B5EF4-FFF2-40B4-BE49-F238E27FC236}">
                <a16:creationId xmlns:a16="http://schemas.microsoft.com/office/drawing/2014/main" id="{42E5E6A8-8312-415D-A15F-19566DA6AAC1}"/>
              </a:ext>
            </a:extLst>
          </p:cNvPr>
          <p:cNvSpPr/>
          <p:nvPr/>
        </p:nvSpPr>
        <p:spPr>
          <a:xfrm>
            <a:off x="479953" y="3082190"/>
            <a:ext cx="2791480" cy="769441"/>
          </a:xfrm>
          <a:prstGeom prst="rect">
            <a:avLst/>
          </a:prstGeom>
        </p:spPr>
        <p:txBody>
          <a:bodyPr wrap="square">
            <a:spAutoFit/>
          </a:bodyPr>
          <a:lstStyle/>
          <a:p>
            <a:r>
              <a:rPr lang="en-US" altLang="en-US" sz="1600" b="1" dirty="0">
                <a:solidFill>
                  <a:srgbClr val="000000"/>
                </a:solidFill>
                <a:sym typeface="Arial" charset="0"/>
              </a:rPr>
              <a:t>Sharon </a:t>
            </a:r>
            <a:r>
              <a:rPr lang="en-US" altLang="en-US" sz="1600" b="1" dirty="0" err="1">
                <a:solidFill>
                  <a:srgbClr val="000000"/>
                </a:solidFill>
                <a:sym typeface="Arial" charset="0"/>
              </a:rPr>
              <a:t>D’sa</a:t>
            </a:r>
            <a:endParaRPr lang="en-US" altLang="en-US" sz="1600" b="1" dirty="0">
              <a:solidFill>
                <a:srgbClr val="000000"/>
              </a:solidFill>
              <a:sym typeface="Arial" charset="0"/>
            </a:endParaRPr>
          </a:p>
          <a:p>
            <a:r>
              <a:rPr lang="en-US" altLang="en-US" sz="1400" dirty="0">
                <a:solidFill>
                  <a:srgbClr val="000000"/>
                </a:solidFill>
                <a:sym typeface="Arial" charset="0"/>
              </a:rPr>
              <a:t>Administrative Assistant</a:t>
            </a:r>
          </a:p>
          <a:p>
            <a:r>
              <a:rPr lang="en-US" altLang="en-US" sz="1400" dirty="0">
                <a:solidFill>
                  <a:srgbClr val="000000"/>
                </a:solidFill>
                <a:sym typeface="Arial" charset="0"/>
              </a:rPr>
              <a:t>(208) 332-6821</a:t>
            </a:r>
            <a:endParaRPr lang="en-US" altLang="en-US" sz="1400" dirty="0">
              <a:solidFill>
                <a:srgbClr val="000000"/>
              </a:solidFill>
              <a:cs typeface="Arial" charset="0"/>
              <a:sym typeface="Arial" charset="0"/>
            </a:endParaRPr>
          </a:p>
        </p:txBody>
      </p:sp>
      <p:sp>
        <p:nvSpPr>
          <p:cNvPr id="20" name="Rectangle 19">
            <a:extLst>
              <a:ext uri="{FF2B5EF4-FFF2-40B4-BE49-F238E27FC236}">
                <a16:creationId xmlns:a16="http://schemas.microsoft.com/office/drawing/2014/main" id="{B7B58538-EBCC-413D-87DE-7E64F26719A1}"/>
              </a:ext>
            </a:extLst>
          </p:cNvPr>
          <p:cNvSpPr/>
          <p:nvPr/>
        </p:nvSpPr>
        <p:spPr>
          <a:xfrm>
            <a:off x="3291980" y="4865030"/>
            <a:ext cx="2261419" cy="769441"/>
          </a:xfrm>
          <a:prstGeom prst="rect">
            <a:avLst/>
          </a:prstGeom>
        </p:spPr>
        <p:txBody>
          <a:bodyPr wrap="square">
            <a:spAutoFit/>
          </a:bodyPr>
          <a:lstStyle/>
          <a:p>
            <a:r>
              <a:rPr lang="en-US" altLang="en-US" sz="1600" b="1" dirty="0">
                <a:solidFill>
                  <a:srgbClr val="000000"/>
                </a:solidFill>
                <a:sym typeface="Arial" charset="0"/>
              </a:rPr>
              <a:t>Jax Dunham</a:t>
            </a:r>
            <a:endParaRPr lang="en-US" altLang="en-US" sz="1600" dirty="0">
              <a:solidFill>
                <a:srgbClr val="000000"/>
              </a:solidFill>
              <a:sym typeface="Arial" charset="0"/>
            </a:endParaRPr>
          </a:p>
          <a:p>
            <a:r>
              <a:rPr lang="en-US" altLang="en-US" sz="1400" dirty="0">
                <a:solidFill>
                  <a:srgbClr val="000000"/>
                </a:solidFill>
                <a:sym typeface="Arial" charset="0"/>
              </a:rPr>
              <a:t>NSLP Coordinator</a:t>
            </a:r>
          </a:p>
          <a:p>
            <a:r>
              <a:rPr lang="en-US" altLang="en-US" sz="1400" dirty="0">
                <a:solidFill>
                  <a:srgbClr val="000000"/>
                </a:solidFill>
                <a:sym typeface="Arial" charset="0"/>
              </a:rPr>
              <a:t>(208) 332-6825</a:t>
            </a:r>
          </a:p>
        </p:txBody>
      </p:sp>
      <p:sp>
        <p:nvSpPr>
          <p:cNvPr id="21" name="Rectangle 20">
            <a:extLst>
              <a:ext uri="{FF2B5EF4-FFF2-40B4-BE49-F238E27FC236}">
                <a16:creationId xmlns:a16="http://schemas.microsoft.com/office/drawing/2014/main" id="{B907B68E-4970-4EF5-BDDF-4798593FE8EC}"/>
              </a:ext>
            </a:extLst>
          </p:cNvPr>
          <p:cNvSpPr/>
          <p:nvPr/>
        </p:nvSpPr>
        <p:spPr>
          <a:xfrm>
            <a:off x="9377608" y="2196006"/>
            <a:ext cx="2900118" cy="769441"/>
          </a:xfrm>
          <a:prstGeom prst="rect">
            <a:avLst/>
          </a:prstGeom>
        </p:spPr>
        <p:txBody>
          <a:bodyPr wrap="square">
            <a:spAutoFit/>
          </a:bodyPr>
          <a:lstStyle/>
          <a:p>
            <a:r>
              <a:rPr lang="en-US" altLang="en-US" sz="1600" b="1" dirty="0">
                <a:solidFill>
                  <a:srgbClr val="000000"/>
                </a:solidFill>
                <a:sym typeface="Arial" charset="0"/>
              </a:rPr>
              <a:t>Kim Sherman</a:t>
            </a:r>
          </a:p>
          <a:p>
            <a:r>
              <a:rPr lang="en-US" altLang="en-US" sz="1400" dirty="0">
                <a:solidFill>
                  <a:srgbClr val="000000"/>
                </a:solidFill>
                <a:sym typeface="Arial" charset="0"/>
              </a:rPr>
              <a:t>CACFP Coordinator</a:t>
            </a:r>
          </a:p>
          <a:p>
            <a:r>
              <a:rPr lang="en-US" altLang="en-US" sz="1400" dirty="0">
                <a:solidFill>
                  <a:srgbClr val="000000"/>
                </a:solidFill>
                <a:sym typeface="Arial" charset="0"/>
              </a:rPr>
              <a:t>(208) 332-6935</a:t>
            </a:r>
            <a:endParaRPr lang="en-US" altLang="en-US" sz="1400" dirty="0">
              <a:solidFill>
                <a:srgbClr val="000000"/>
              </a:solidFill>
              <a:cs typeface="Arial" charset="0"/>
              <a:sym typeface="Arial" charset="0"/>
            </a:endParaRPr>
          </a:p>
        </p:txBody>
      </p:sp>
      <p:sp>
        <p:nvSpPr>
          <p:cNvPr id="24" name="Rectangle 23">
            <a:extLst>
              <a:ext uri="{FF2B5EF4-FFF2-40B4-BE49-F238E27FC236}">
                <a16:creationId xmlns:a16="http://schemas.microsoft.com/office/drawing/2014/main" id="{0A717449-5BE6-4B48-89CF-1F15D2D8636E}"/>
              </a:ext>
            </a:extLst>
          </p:cNvPr>
          <p:cNvSpPr/>
          <p:nvPr/>
        </p:nvSpPr>
        <p:spPr>
          <a:xfrm>
            <a:off x="9377608" y="3914519"/>
            <a:ext cx="2681236" cy="769441"/>
          </a:xfrm>
          <a:prstGeom prst="rect">
            <a:avLst/>
          </a:prstGeom>
        </p:spPr>
        <p:txBody>
          <a:bodyPr wrap="square">
            <a:spAutoFit/>
          </a:bodyPr>
          <a:lstStyle/>
          <a:p>
            <a:r>
              <a:rPr lang="en-US" altLang="en-US" sz="1600" b="1" dirty="0">
                <a:solidFill>
                  <a:srgbClr val="000000"/>
                </a:solidFill>
                <a:sym typeface="Arial" charset="0"/>
              </a:rPr>
              <a:t>Mary Ann Liby</a:t>
            </a:r>
          </a:p>
          <a:p>
            <a:r>
              <a:rPr lang="en-US" altLang="en-US" sz="1400" dirty="0">
                <a:solidFill>
                  <a:srgbClr val="000000"/>
                </a:solidFill>
                <a:sym typeface="Arial" charset="0"/>
              </a:rPr>
              <a:t>SFSP &amp; CACFP Coordinator  </a:t>
            </a:r>
          </a:p>
          <a:p>
            <a:r>
              <a:rPr lang="en-US" altLang="en-US" sz="1400" dirty="0">
                <a:solidFill>
                  <a:srgbClr val="000000"/>
                </a:solidFill>
                <a:sym typeface="Arial" charset="0"/>
              </a:rPr>
              <a:t>(208) 332-6828</a:t>
            </a:r>
            <a:endParaRPr lang="en-US" altLang="en-US" sz="1400" dirty="0">
              <a:solidFill>
                <a:srgbClr val="000000"/>
              </a:solidFill>
              <a:cs typeface="Arial" charset="0"/>
              <a:sym typeface="Arial" charset="0"/>
            </a:endParaRPr>
          </a:p>
        </p:txBody>
      </p:sp>
      <p:sp>
        <p:nvSpPr>
          <p:cNvPr id="22" name="Slide Number Placeholder 1">
            <a:extLst>
              <a:ext uri="{FF2B5EF4-FFF2-40B4-BE49-F238E27FC236}">
                <a16:creationId xmlns:a16="http://schemas.microsoft.com/office/drawing/2014/main" id="{BBA4E7B4-3AE4-43BB-AE47-654CC78661FA}"/>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128</a:t>
            </a:fld>
            <a:endParaRPr lang="en-US" dirty="0"/>
          </a:p>
        </p:txBody>
      </p:sp>
    </p:spTree>
    <p:extLst>
      <p:ext uri="{BB962C8B-B14F-4D97-AF65-F5344CB8AC3E}">
        <p14:creationId xmlns:p14="http://schemas.microsoft.com/office/powerpoint/2010/main" val="5643834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DEBCF2-5990-4DD1-9708-C75477DDE97A}"/>
              </a:ext>
            </a:extLst>
          </p:cNvPr>
          <p:cNvSpPr>
            <a:spLocks noGrp="1"/>
          </p:cNvSpPr>
          <p:nvPr>
            <p:ph type="title"/>
          </p:nvPr>
        </p:nvSpPr>
        <p:spPr/>
        <p:txBody>
          <a:bodyPr/>
          <a:lstStyle/>
          <a:p>
            <a:r>
              <a:rPr lang="en-US" dirty="0"/>
              <a:t>USDA Nondiscrimination Statement</a:t>
            </a:r>
          </a:p>
        </p:txBody>
      </p:sp>
      <p:sp>
        <p:nvSpPr>
          <p:cNvPr id="22" name="Content Placeholder 1">
            <a:extLst>
              <a:ext uri="{FF2B5EF4-FFF2-40B4-BE49-F238E27FC236}">
                <a16:creationId xmlns:a16="http://schemas.microsoft.com/office/drawing/2014/main" id="{8667D06A-825D-443D-8A03-A9367B5F0F63}"/>
              </a:ext>
            </a:extLst>
          </p:cNvPr>
          <p:cNvSpPr txBox="1">
            <a:spLocks/>
          </p:cNvSpPr>
          <p:nvPr/>
        </p:nvSpPr>
        <p:spPr>
          <a:xfrm>
            <a:off x="587828" y="1305174"/>
            <a:ext cx="11016344" cy="54557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rgbClr val="1B1B1B"/>
                </a:solidFill>
                <a:latin typeface="Source Sans Pro Web"/>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buNone/>
            </a:pPr>
            <a:r>
              <a:rPr lang="en-US" sz="1400" dirty="0">
                <a:solidFill>
                  <a:srgbClr val="1B1B1B"/>
                </a:solidFill>
                <a:latin typeface="Source Sans Pro Web"/>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buNone/>
            </a:pPr>
            <a:r>
              <a:rPr lang="en-US" sz="1400" dirty="0">
                <a:solidFill>
                  <a:srgbClr val="1B1B1B"/>
                </a:solidFill>
                <a:latin typeface="Source Sans Pro Web"/>
              </a:rPr>
              <a:t>To file a program discrimination complaint, a Complainant should complete a Form AD-3027, USDA Program Discrimination Complaint Form which can be obtained online at: </a:t>
            </a:r>
            <a:r>
              <a:rPr lang="en-US" sz="1400" dirty="0">
                <a:solidFill>
                  <a:srgbClr val="2E8540"/>
                </a:solidFill>
                <a:latin typeface="Source Sans Pro Web"/>
                <a:hlinkClick r:id="rId3">
                  <a:extLst>
                    <a:ext uri="{A12FA001-AC4F-418D-AE19-62706E023703}">
                      <ahyp:hlinkClr xmlns:ahyp="http://schemas.microsoft.com/office/drawing/2018/hyperlinkcolor" val="tx"/>
                    </a:ext>
                  </a:extLst>
                </a:hlinkClick>
              </a:rPr>
              <a:t>https://www.usda.gov/sites/default/files/documents/USDA-OASCR%20P-Complaint-Form-0508-0002-508-11-28-17Fax2Mail.pdf</a:t>
            </a:r>
            <a:r>
              <a:rPr lang="en-US" sz="1400" dirty="0">
                <a:solidFill>
                  <a:srgbClr val="1B1B1B"/>
                </a:solidFill>
                <a:latin typeface="Source Sans Pro Web"/>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buFont typeface="+mj-lt"/>
              <a:buAutoNum type="arabicPeriod"/>
            </a:pPr>
            <a:r>
              <a:rPr lang="en-US" sz="1400" b="1" dirty="0">
                <a:solidFill>
                  <a:srgbClr val="1B1B1B"/>
                </a:solidFill>
                <a:latin typeface="Source Sans Pro Web"/>
              </a:rPr>
              <a:t>mail:</a:t>
            </a:r>
            <a:br>
              <a:rPr lang="en-US" sz="1400" dirty="0">
                <a:solidFill>
                  <a:srgbClr val="1B1B1B"/>
                </a:solidFill>
                <a:latin typeface="Source Sans Pro Web"/>
              </a:rPr>
            </a:br>
            <a:r>
              <a:rPr lang="en-US" sz="1400" dirty="0">
                <a:solidFill>
                  <a:srgbClr val="1B1B1B"/>
                </a:solidFill>
                <a:latin typeface="Source Sans Pro Web"/>
              </a:rPr>
              <a:t>U.S. Department of Agriculture</a:t>
            </a:r>
            <a:br>
              <a:rPr lang="en-US" sz="1400" dirty="0">
                <a:solidFill>
                  <a:srgbClr val="1B1B1B"/>
                </a:solidFill>
                <a:latin typeface="Source Sans Pro Web"/>
              </a:rPr>
            </a:br>
            <a:r>
              <a:rPr lang="en-US" sz="1400" dirty="0">
                <a:solidFill>
                  <a:srgbClr val="1B1B1B"/>
                </a:solidFill>
                <a:latin typeface="Source Sans Pro Web"/>
              </a:rPr>
              <a:t>Office of the Assistant Secretary for Civil Rights</a:t>
            </a:r>
            <a:br>
              <a:rPr lang="en-US" sz="1400" dirty="0">
                <a:solidFill>
                  <a:srgbClr val="1B1B1B"/>
                </a:solidFill>
                <a:latin typeface="Source Sans Pro Web"/>
              </a:rPr>
            </a:br>
            <a:r>
              <a:rPr lang="en-US" sz="1400" dirty="0">
                <a:solidFill>
                  <a:srgbClr val="1B1B1B"/>
                </a:solidFill>
                <a:latin typeface="Source Sans Pro Web"/>
              </a:rPr>
              <a:t>1400 Independence Avenue, SW</a:t>
            </a:r>
            <a:br>
              <a:rPr lang="en-US" sz="1400" dirty="0">
                <a:solidFill>
                  <a:srgbClr val="1B1B1B"/>
                </a:solidFill>
                <a:latin typeface="Source Sans Pro Web"/>
              </a:rPr>
            </a:br>
            <a:r>
              <a:rPr lang="en-US" sz="1400" dirty="0">
                <a:solidFill>
                  <a:srgbClr val="1B1B1B"/>
                </a:solidFill>
                <a:latin typeface="Source Sans Pro Web"/>
              </a:rPr>
              <a:t>Washington, D.C. 20250-9410; or</a:t>
            </a:r>
          </a:p>
          <a:p>
            <a:pPr>
              <a:buFont typeface="+mj-lt"/>
              <a:buAutoNum type="arabicPeriod"/>
            </a:pPr>
            <a:r>
              <a:rPr lang="en-US" sz="1400" b="1" dirty="0">
                <a:solidFill>
                  <a:srgbClr val="1B1B1B"/>
                </a:solidFill>
                <a:latin typeface="Source Sans Pro Web"/>
              </a:rPr>
              <a:t>fax:</a:t>
            </a:r>
            <a:br>
              <a:rPr lang="en-US" sz="1400" dirty="0">
                <a:solidFill>
                  <a:srgbClr val="1B1B1B"/>
                </a:solidFill>
                <a:latin typeface="Source Sans Pro Web"/>
              </a:rPr>
            </a:br>
            <a:r>
              <a:rPr lang="en-US" sz="1400" dirty="0">
                <a:solidFill>
                  <a:srgbClr val="1B1B1B"/>
                </a:solidFill>
                <a:latin typeface="Source Sans Pro Web"/>
              </a:rPr>
              <a:t>(833) 256-1665 or (202) 690-7442; or</a:t>
            </a:r>
          </a:p>
          <a:p>
            <a:pPr>
              <a:buFont typeface="+mj-lt"/>
              <a:buAutoNum type="arabicPeriod"/>
            </a:pPr>
            <a:r>
              <a:rPr lang="en-US" sz="1400" b="1" dirty="0">
                <a:solidFill>
                  <a:srgbClr val="1B1B1B"/>
                </a:solidFill>
                <a:latin typeface="Source Sans Pro Web"/>
              </a:rPr>
              <a:t>email:</a:t>
            </a:r>
            <a:br>
              <a:rPr lang="en-US" sz="1400" dirty="0">
                <a:solidFill>
                  <a:srgbClr val="1B1B1B"/>
                </a:solidFill>
                <a:latin typeface="Source Sans Pro Web"/>
              </a:rPr>
            </a:br>
            <a:r>
              <a:rPr lang="en-US" sz="1400" dirty="0">
                <a:solidFill>
                  <a:srgbClr val="2E8540"/>
                </a:solidFill>
                <a:latin typeface="Source Sans Pro Web"/>
                <a:hlinkClick r:id="rId4">
                  <a:extLst>
                    <a:ext uri="{A12FA001-AC4F-418D-AE19-62706E023703}">
                      <ahyp:hlinkClr xmlns:ahyp="http://schemas.microsoft.com/office/drawing/2018/hyperlinkcolor" val="tx"/>
                    </a:ext>
                  </a:extLst>
                </a:hlinkClick>
              </a:rPr>
              <a:t>program.intake@usda.gov</a:t>
            </a:r>
            <a:endParaRPr lang="en-US" sz="1400" dirty="0">
              <a:solidFill>
                <a:srgbClr val="1B1B1B"/>
              </a:solidFill>
              <a:latin typeface="Source Sans Pro Web"/>
            </a:endParaRPr>
          </a:p>
          <a:p>
            <a:pPr marL="0" indent="0" algn="ctr">
              <a:buNone/>
            </a:pPr>
            <a:r>
              <a:rPr lang="en-US" sz="1400" dirty="0">
                <a:solidFill>
                  <a:srgbClr val="1B1B1B"/>
                </a:solidFill>
                <a:latin typeface="Source Sans Pro Web"/>
              </a:rPr>
              <a:t>This institution is an equal opportunity provider.</a:t>
            </a:r>
          </a:p>
        </p:txBody>
      </p:sp>
      <p:sp>
        <p:nvSpPr>
          <p:cNvPr id="5" name="Slide Number Placeholder 1">
            <a:extLst>
              <a:ext uri="{FF2B5EF4-FFF2-40B4-BE49-F238E27FC236}">
                <a16:creationId xmlns:a16="http://schemas.microsoft.com/office/drawing/2014/main" id="{206E1C1A-F989-405B-8B4E-AD32F4B25297}"/>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129</a:t>
            </a:fld>
            <a:endParaRPr lang="en-US" dirty="0"/>
          </a:p>
        </p:txBody>
      </p:sp>
    </p:spTree>
    <p:extLst>
      <p:ext uri="{BB962C8B-B14F-4D97-AF65-F5344CB8AC3E}">
        <p14:creationId xmlns:p14="http://schemas.microsoft.com/office/powerpoint/2010/main" val="911817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NAEP</a:t>
            </a:r>
            <a:endParaRPr lang="en-US" dirty="0"/>
          </a:p>
        </p:txBody>
      </p:sp>
      <p:pic>
        <p:nvPicPr>
          <p:cNvPr id="7" name="Picture 6" descr="NAEP logo">
            <a:hlinkClick r:id="rId3"/>
            <a:extLst>
              <a:ext uri="{FF2B5EF4-FFF2-40B4-BE49-F238E27FC236}">
                <a16:creationId xmlns:a16="http://schemas.microsoft.com/office/drawing/2014/main" id="{D15636DC-809E-4407-B077-33F82E1DF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575" y="2066978"/>
            <a:ext cx="1259059" cy="1622787"/>
          </a:xfrm>
          <a:prstGeom prst="rect">
            <a:avLst/>
          </a:prstGeom>
          <a:ln w="19050">
            <a:solidFill>
              <a:schemeClr val="tx1"/>
            </a:solidFill>
          </a:ln>
        </p:spPr>
      </p:pic>
      <p:pic>
        <p:nvPicPr>
          <p:cNvPr id="8" name="Picture 2" descr="SDE Logo">
            <a:hlinkClick r:id="rId5"/>
            <a:extLst>
              <a:ext uri="{FF2B5EF4-FFF2-40B4-BE49-F238E27FC236}">
                <a16:creationId xmlns:a16="http://schemas.microsoft.com/office/drawing/2014/main" id="{5B8D3D1A-CD7D-4324-A1AC-89C2C0FC55A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655003" y="2062133"/>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5D7CD-1865-4EE7-902B-0FF1AB7EE2A5}"/>
              </a:ext>
            </a:extLst>
          </p:cNvPr>
          <p:cNvSpPr txBox="1"/>
          <p:nvPr/>
        </p:nvSpPr>
        <p:spPr>
          <a:xfrm>
            <a:off x="9968090" y="4431089"/>
            <a:ext cx="2116565" cy="830997"/>
          </a:xfrm>
          <a:prstGeom prst="rect">
            <a:avLst/>
          </a:prstGeom>
          <a:solidFill>
            <a:schemeClr val="bg1"/>
          </a:solidFill>
          <a:ln w="19050">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Paul Kleinert, Ph.D.</a:t>
            </a:r>
            <a:br>
              <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NAEP Coordinator</a:t>
            </a:r>
            <a:br>
              <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208-332-6957</a:t>
            </a:r>
            <a:br>
              <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hlinkClick r:id="rId7"/>
              </a:rPr>
              <a:t>pkleinert@sde.idaho.gov </a:t>
            </a:r>
            <a:endParaRPr kumimoji="0" lang="de-DE"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Paul Kleinert Photo">
            <a:extLst>
              <a:ext uri="{FF2B5EF4-FFF2-40B4-BE49-F238E27FC236}">
                <a16:creationId xmlns:a16="http://schemas.microsoft.com/office/drawing/2014/main" id="{B3031B82-BDC8-41E1-A73F-C41AC29977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575" y="4431089"/>
            <a:ext cx="1828800" cy="1828800"/>
          </a:xfrm>
          <a:prstGeom prst="rect">
            <a:avLst/>
          </a:prstGeom>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nvPr>
        </p:nvGraphicFramePr>
        <p:xfrm>
          <a:off x="107345" y="1017981"/>
          <a:ext cx="7575617" cy="5735242"/>
        </p:xfrm>
        <a:graphic>
          <a:graphicData uri="http://schemas.openxmlformats.org/drawingml/2006/table">
            <a:tbl>
              <a:tblPr firstRow="1" bandRow="1">
                <a:tableStyleId>{5940675A-B579-460E-94D1-54222C63F5DA}</a:tableStyleId>
              </a:tblPr>
              <a:tblGrid>
                <a:gridCol w="1778605">
                  <a:extLst>
                    <a:ext uri="{9D8B030D-6E8A-4147-A177-3AD203B41FA5}">
                      <a16:colId xmlns:a16="http://schemas.microsoft.com/office/drawing/2014/main" val="2740252518"/>
                    </a:ext>
                  </a:extLst>
                </a:gridCol>
                <a:gridCol w="5797012">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National Assessment of Educational Progress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8846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National Assessment of Educational</a:t>
                      </a:r>
                      <a:r>
                        <a:rPr lang="en-US" sz="1400" b="0" i="0" u="none" strike="noStrike" baseline="0" noProof="0" dirty="0">
                          <a:latin typeface="Tahoma" panose="020B0604030504040204" pitchFamily="34" charset="0"/>
                          <a:ea typeface="Tahoma" panose="020B0604030504040204" pitchFamily="34" charset="0"/>
                          <a:cs typeface="Tahoma" panose="020B0604030504040204" pitchFamily="34" charset="0"/>
                        </a:rPr>
                        <a:t> Progress (NAEP) is the only assessment that measures what US students know and can do in various subjects across the nation, states, and in some urban districts. Also known as The Nation’s Report Card, NAEP has provided important information about how students are performing academically since 1969.</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NAEP LLT-13: 1/23/2023 to 3/10/2023</a:t>
                      </a:r>
                    </a:p>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NAEP Field Test/Field Trial: 1/23/2023 to 3/10/2023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9062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Mathematics and Reading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a:ea typeface="Tahoma"/>
                          <a:cs typeface="Tahoma"/>
                        </a:rPr>
                        <a:t>4 and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 are eligible</a:t>
                      </a:r>
                      <a:r>
                        <a:rPr lang="en-US" sz="1400" b="0" baseline="0" dirty="0">
                          <a:latin typeface="Tahoma" panose="020B0604030504040204" pitchFamily="34" charset="0"/>
                          <a:ea typeface="Tahoma" panose="020B0604030504040204" pitchFamily="34" charset="0"/>
                          <a:cs typeface="Tahoma" panose="020B0604030504040204" pitchFamily="34" charset="0"/>
                        </a:rPr>
                        <a:t> for selection </a:t>
                      </a:r>
                      <a:r>
                        <a:rPr lang="en-US" sz="1400" b="0" dirty="0">
                          <a:latin typeface="Tahoma" panose="020B0604030504040204" pitchFamily="34" charset="0"/>
                          <a:ea typeface="Tahoma" panose="020B0604030504040204" pitchFamily="34" charset="0"/>
                          <a:cs typeface="Tahoma" panose="020B0604030504040204" pitchFamily="34" charset="0"/>
                        </a:rPr>
                        <a:t>except those who</a:t>
                      </a:r>
                      <a:r>
                        <a:rPr lang="en-US" sz="1400" b="0" baseline="0" dirty="0">
                          <a:latin typeface="Tahoma" panose="020B0604030504040204" pitchFamily="34" charset="0"/>
                          <a:ea typeface="Tahoma" panose="020B0604030504040204" pitchFamily="34" charset="0"/>
                          <a:cs typeface="Tahoma" panose="020B0604030504040204" pitchFamily="34" charset="0"/>
                        </a:rPr>
                        <a:t> take the IDAA and 1</a:t>
                      </a:r>
                      <a:r>
                        <a:rPr lang="en-US" sz="1400" b="0" baseline="30000" dirty="0">
                          <a:latin typeface="Tahoma" panose="020B0604030504040204" pitchFamily="34" charset="0"/>
                          <a:ea typeface="Tahoma" panose="020B0604030504040204" pitchFamily="34" charset="0"/>
                          <a:cs typeface="Tahoma" panose="020B0604030504040204" pitchFamily="34" charset="0"/>
                        </a:rPr>
                        <a:t>st</a:t>
                      </a:r>
                      <a:r>
                        <a:rPr lang="en-US" sz="1400" b="0" baseline="0" dirty="0">
                          <a:latin typeface="Tahoma" panose="020B0604030504040204" pitchFamily="34" charset="0"/>
                          <a:ea typeface="Tahoma" panose="020B0604030504040204" pitchFamily="34" charset="0"/>
                          <a:cs typeface="Tahoma" panose="020B0604030504040204" pitchFamily="34" charset="0"/>
                        </a:rPr>
                        <a:t> year English Learners.</a:t>
                      </a:r>
                      <a:endParaRPr lang="en-US" sz="1400" b="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5721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Font typeface="Arial" panose="020B0604020202020204" pitchFamily="34" charset="0"/>
                        <a:buNone/>
                      </a:pPr>
                      <a:r>
                        <a:rPr lang="en-US" sz="1400" b="0" baseline="0" dirty="0">
                          <a:latin typeface="Tahoma" panose="020B0604030504040204" pitchFamily="34" charset="0"/>
                          <a:ea typeface="Tahoma" panose="020B0604030504040204" pitchFamily="34" charset="0"/>
                          <a:cs typeface="Tahoma" panose="020B0604030504040204" pitchFamily="34" charset="0"/>
                        </a:rPr>
                        <a:t>The Nation’s Report Card releases Idaho results after spring testing. State testing happens on odd numbered years.</a:t>
                      </a:r>
                      <a:endParaRPr lang="en-US" sz="1400" b="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Contact Details</a:t>
            </a:r>
          </a:p>
        </p:txBody>
      </p:sp>
      <p:sp>
        <p:nvSpPr>
          <p:cNvPr id="15" name="Slide Number Placeholder 1">
            <a:extLst>
              <a:ext uri="{FF2B5EF4-FFF2-40B4-BE49-F238E27FC236}">
                <a16:creationId xmlns:a16="http://schemas.microsoft.com/office/drawing/2014/main" id="{12A864E9-F8E7-4336-9FCF-2D250D8FD1B2}"/>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13</a:t>
            </a:fld>
            <a:endParaRPr lang="en-US" dirty="0"/>
          </a:p>
        </p:txBody>
      </p:sp>
    </p:spTree>
    <p:extLst>
      <p:ext uri="{BB962C8B-B14F-4D97-AF65-F5344CB8AC3E}">
        <p14:creationId xmlns:p14="http://schemas.microsoft.com/office/powerpoint/2010/main" val="8255283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ubtitle 2"/>
          <p:cNvSpPr txBox="1">
            <a:spLocks/>
          </p:cNvSpPr>
          <p:nvPr/>
        </p:nvSpPr>
        <p:spPr>
          <a:xfrm>
            <a:off x="573560" y="2291834"/>
            <a:ext cx="9144000" cy="17886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b="1" cap="none" dirty="0">
                <a:solidFill>
                  <a:schemeClr val="tx1">
                    <a:lumMod val="90000"/>
                    <a:lumOff val="10000"/>
                  </a:schemeClr>
                </a:solidFill>
              </a:rPr>
              <a:t>Lynda Westphal, Director</a:t>
            </a:r>
          </a:p>
          <a:p>
            <a:pPr>
              <a:lnSpc>
                <a:spcPct val="150000"/>
              </a:lnSpc>
            </a:pPr>
            <a:r>
              <a:rPr lang="en-US" cap="none" dirty="0">
                <a:solidFill>
                  <a:schemeClr val="tx1">
                    <a:lumMod val="90000"/>
                    <a:lumOff val="10000"/>
                  </a:schemeClr>
                </a:solidFill>
              </a:rPr>
              <a:t>Idaho State Department of Education</a:t>
            </a:r>
          </a:p>
          <a:p>
            <a:pPr>
              <a:lnSpc>
                <a:spcPct val="110000"/>
              </a:lnSpc>
              <a:spcBef>
                <a:spcPts val="0"/>
              </a:spcBef>
            </a:pPr>
            <a:r>
              <a:rPr lang="en-US" cap="none" dirty="0">
                <a:solidFill>
                  <a:schemeClr val="tx1">
                    <a:lumMod val="90000"/>
                    <a:lumOff val="10000"/>
                  </a:schemeClr>
                </a:solidFill>
              </a:rPr>
              <a:t>650 W State Street, Boise, ID 83702</a:t>
            </a:r>
          </a:p>
          <a:p>
            <a:pPr>
              <a:lnSpc>
                <a:spcPct val="110000"/>
              </a:lnSpc>
              <a:spcBef>
                <a:spcPts val="0"/>
              </a:spcBef>
            </a:pPr>
            <a:r>
              <a:rPr lang="en-US" cap="none" dirty="0">
                <a:solidFill>
                  <a:schemeClr val="tx1">
                    <a:lumMod val="90000"/>
                    <a:lumOff val="10000"/>
                  </a:schemeClr>
                </a:solidFill>
              </a:rPr>
              <a:t>208-332-6825</a:t>
            </a:r>
          </a:p>
          <a:p>
            <a:pPr>
              <a:lnSpc>
                <a:spcPct val="110000"/>
              </a:lnSpc>
              <a:spcBef>
                <a:spcPts val="0"/>
              </a:spcBef>
            </a:pPr>
            <a:r>
              <a:rPr lang="en-US" cap="none" dirty="0">
                <a:solidFill>
                  <a:schemeClr val="tx1">
                    <a:lumMod val="90000"/>
                    <a:lumOff val="10000"/>
                  </a:schemeClr>
                </a:solidFill>
                <a:hlinkClick r:id="rId3" tooltip="email address"/>
              </a:rPr>
              <a:t>lwestphal@sde.idaho.gov</a:t>
            </a:r>
            <a:endParaRPr lang="en-US" cap="none" dirty="0">
              <a:solidFill>
                <a:schemeClr val="tx1">
                  <a:lumMod val="90000"/>
                  <a:lumOff val="10000"/>
                </a:schemeClr>
              </a:solidFill>
            </a:endParaRPr>
          </a:p>
        </p:txBody>
      </p:sp>
      <p:sp>
        <p:nvSpPr>
          <p:cNvPr id="5" name="Slide Number Placeholder 1">
            <a:extLst>
              <a:ext uri="{FF2B5EF4-FFF2-40B4-BE49-F238E27FC236}">
                <a16:creationId xmlns:a16="http://schemas.microsoft.com/office/drawing/2014/main" id="{E2DF7D00-A74A-48A3-9E95-54A4A9B01A9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130</a:t>
            </a:fld>
            <a:endParaRPr lang="en-US" dirty="0"/>
          </a:p>
        </p:txBody>
      </p:sp>
    </p:spTree>
    <p:extLst>
      <p:ext uri="{BB962C8B-B14F-4D97-AF65-F5344CB8AC3E}">
        <p14:creationId xmlns:p14="http://schemas.microsoft.com/office/powerpoint/2010/main" val="42074752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44294C-AF1A-42CA-8BC4-DC8F40F8227B}"/>
              </a:ext>
            </a:extLst>
          </p:cNvPr>
          <p:cNvSpPr>
            <a:spLocks noGrp="1"/>
          </p:cNvSpPr>
          <p:nvPr>
            <p:ph type="ctrTitle"/>
          </p:nvPr>
        </p:nvSpPr>
        <p:spPr/>
        <p:txBody>
          <a:bodyPr/>
          <a:lstStyle/>
          <a:p>
            <a:r>
              <a:rPr lang="en-US" dirty="0"/>
              <a:t>Safe School Environment</a:t>
            </a:r>
            <a:br>
              <a:rPr lang="en-US" dirty="0"/>
            </a:br>
            <a:r>
              <a:rPr lang="en-US" dirty="0"/>
              <a:t>and Discipline:</a:t>
            </a:r>
            <a:br>
              <a:rPr lang="en-US" dirty="0"/>
            </a:br>
            <a:r>
              <a:rPr lang="en-US" sz="3200" dirty="0"/>
              <a:t>Key Statutes and Rules </a:t>
            </a:r>
            <a:endParaRPr lang="en-US" dirty="0"/>
          </a:p>
        </p:txBody>
      </p:sp>
      <p:sp>
        <p:nvSpPr>
          <p:cNvPr id="4" name="Subtitle 3">
            <a:extLst>
              <a:ext uri="{FF2B5EF4-FFF2-40B4-BE49-F238E27FC236}">
                <a16:creationId xmlns:a16="http://schemas.microsoft.com/office/drawing/2014/main" id="{F4DA52D5-B7ED-47C4-964E-61466B277230}"/>
              </a:ext>
            </a:extLst>
          </p:cNvPr>
          <p:cNvSpPr>
            <a:spLocks noGrp="1"/>
          </p:cNvSpPr>
          <p:nvPr>
            <p:ph type="subTitle" idx="1"/>
          </p:nvPr>
        </p:nvSpPr>
        <p:spPr/>
        <p:txBody>
          <a:bodyPr/>
          <a:lstStyle/>
          <a:p>
            <a:r>
              <a:rPr lang="en-US" dirty="0"/>
              <a:t>Dr. Eric Studebaker, Director</a:t>
            </a:r>
          </a:p>
        </p:txBody>
      </p:sp>
      <p:sp>
        <p:nvSpPr>
          <p:cNvPr id="5" name="Slide Number Placeholder 1">
            <a:extLst>
              <a:ext uri="{FF2B5EF4-FFF2-40B4-BE49-F238E27FC236}">
                <a16:creationId xmlns:a16="http://schemas.microsoft.com/office/drawing/2014/main" id="{53827834-C45D-4A88-99E3-F77487A2F939}"/>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131</a:t>
            </a:fld>
            <a:endParaRPr lang="en-US" dirty="0"/>
          </a:p>
        </p:txBody>
      </p:sp>
    </p:spTree>
    <p:extLst>
      <p:ext uri="{BB962C8B-B14F-4D97-AF65-F5344CB8AC3E}">
        <p14:creationId xmlns:p14="http://schemas.microsoft.com/office/powerpoint/2010/main" val="244079296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7CA51F-0B56-4549-8D69-CFDAAA919667}"/>
              </a:ext>
            </a:extLst>
          </p:cNvPr>
          <p:cNvSpPr>
            <a:spLocks noGrp="1"/>
          </p:cNvSpPr>
          <p:nvPr>
            <p:ph type="title"/>
          </p:nvPr>
        </p:nvSpPr>
        <p:spPr/>
        <p:txBody>
          <a:bodyPr/>
          <a:lstStyle/>
          <a:p>
            <a:r>
              <a:rPr lang="en-US" dirty="0"/>
              <a:t>Safe Environment and Discipline</a:t>
            </a:r>
          </a:p>
        </p:txBody>
      </p:sp>
      <p:sp>
        <p:nvSpPr>
          <p:cNvPr id="2" name="Content Placeholder 1">
            <a:extLst>
              <a:ext uri="{FF2B5EF4-FFF2-40B4-BE49-F238E27FC236}">
                <a16:creationId xmlns:a16="http://schemas.microsoft.com/office/drawing/2014/main" id="{9DCBEE62-612A-4A73-A49D-65A37B5BE91F}"/>
              </a:ext>
            </a:extLst>
          </p:cNvPr>
          <p:cNvSpPr>
            <a:spLocks noGrp="1"/>
          </p:cNvSpPr>
          <p:nvPr>
            <p:ph sz="half" idx="1"/>
          </p:nvPr>
        </p:nvSpPr>
        <p:spPr>
          <a:xfrm>
            <a:off x="838200" y="1262209"/>
            <a:ext cx="10111704" cy="5031909"/>
          </a:xfrm>
        </p:spPr>
        <p:txBody>
          <a:bodyPr>
            <a:normAutofit fontScale="77500" lnSpcReduction="20000"/>
          </a:bodyPr>
          <a:lstStyle/>
          <a:p>
            <a:pPr marL="0" indent="0">
              <a:buNone/>
            </a:pPr>
            <a:r>
              <a:rPr lang="en-US" sz="2800" b="1" dirty="0"/>
              <a:t>IDAPA 08.02.03.160</a:t>
            </a:r>
          </a:p>
          <a:p>
            <a:pPr marL="0" indent="0">
              <a:buNone/>
            </a:pPr>
            <a:r>
              <a:rPr lang="en-US" sz="2800" dirty="0"/>
              <a:t>Each local education agency will have a comprehensive policy and procedure encompassing the following: </a:t>
            </a:r>
          </a:p>
          <a:p>
            <a:r>
              <a:rPr lang="en-US" sz="2800" dirty="0"/>
              <a:t>School Climate</a:t>
            </a:r>
          </a:p>
          <a:p>
            <a:r>
              <a:rPr lang="en-US" sz="2800" dirty="0"/>
              <a:t>Student Discipline</a:t>
            </a:r>
          </a:p>
          <a:p>
            <a:r>
              <a:rPr lang="en-US" sz="2800" dirty="0"/>
              <a:t>Student Health</a:t>
            </a:r>
          </a:p>
          <a:p>
            <a:r>
              <a:rPr lang="en-US" sz="2800" dirty="0"/>
              <a:t>Violence Prevention</a:t>
            </a:r>
          </a:p>
          <a:p>
            <a:r>
              <a:rPr lang="en-US" sz="2800" dirty="0"/>
              <a:t>Possessing Weapons on Campus</a:t>
            </a:r>
          </a:p>
          <a:p>
            <a:r>
              <a:rPr lang="en-US" sz="2800" dirty="0"/>
              <a:t>Substance Abuse: Tobacco, Alcohol, and other Drugs</a:t>
            </a:r>
          </a:p>
          <a:p>
            <a:r>
              <a:rPr lang="en-US" sz="2800" dirty="0"/>
              <a:t>Suicide Prevention</a:t>
            </a:r>
          </a:p>
          <a:p>
            <a:r>
              <a:rPr lang="en-US" sz="2800" dirty="0"/>
              <a:t>Student Harassment</a:t>
            </a:r>
          </a:p>
          <a:p>
            <a:r>
              <a:rPr lang="en-US" sz="2800" dirty="0"/>
              <a:t>Drug-free School Zones</a:t>
            </a:r>
          </a:p>
          <a:p>
            <a:r>
              <a:rPr lang="en-US" sz="2800" dirty="0"/>
              <a:t>Building Safety including Evacuation Drills</a:t>
            </a:r>
          </a:p>
          <a:p>
            <a:r>
              <a:rPr lang="en-US" sz="2800" dirty="0"/>
              <a:t>Relationship Abuse and Sexual Assault Prevention and Response</a:t>
            </a:r>
          </a:p>
          <a:p>
            <a:pPr marL="0" indent="0">
              <a:buNone/>
            </a:pPr>
            <a:endParaRPr lang="en-US" sz="2800" dirty="0"/>
          </a:p>
        </p:txBody>
      </p:sp>
      <p:sp>
        <p:nvSpPr>
          <p:cNvPr id="5" name="Slide Number Placeholder 1">
            <a:extLst>
              <a:ext uri="{FF2B5EF4-FFF2-40B4-BE49-F238E27FC236}">
                <a16:creationId xmlns:a16="http://schemas.microsoft.com/office/drawing/2014/main" id="{D704489F-1F43-44CB-99EF-5D8B9A0C3CB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132</a:t>
            </a:fld>
            <a:endParaRPr lang="en-US" dirty="0"/>
          </a:p>
        </p:txBody>
      </p:sp>
    </p:spTree>
    <p:extLst>
      <p:ext uri="{BB962C8B-B14F-4D97-AF65-F5344CB8AC3E}">
        <p14:creationId xmlns:p14="http://schemas.microsoft.com/office/powerpoint/2010/main" val="15037843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34304" y="1105469"/>
            <a:ext cx="11013625" cy="5290305"/>
          </a:xfrm>
        </p:spPr>
        <p:txBody>
          <a:bodyPr>
            <a:normAutofit fontScale="70000" lnSpcReduction="20000"/>
          </a:bodyPr>
          <a:lstStyle/>
          <a:p>
            <a:pPr marL="0" indent="0">
              <a:buNone/>
            </a:pPr>
            <a:r>
              <a:rPr lang="en-US" b="1" dirty="0"/>
              <a:t>SDE working definition</a:t>
            </a:r>
            <a:r>
              <a:rPr lang="en-US" dirty="0"/>
              <a:t>: </a:t>
            </a:r>
          </a:p>
          <a:p>
            <a:pPr marL="0" indent="0">
              <a:buNone/>
            </a:pPr>
            <a:r>
              <a:rPr lang="en-US" dirty="0"/>
              <a:t>School climate refers to the quality and character of school life. School climate is based on patterns of students', parents' and school personnel's experience of school life and reflects norms, goals, values, interpersonal relationships, teaching and learning practices, and organizational structures.  A sustainable, positive school climate fosters youth development and the learning necessary for a productive, contributing and satisfying life in a democratic society. This climate includes: </a:t>
            </a:r>
          </a:p>
          <a:p>
            <a:r>
              <a:rPr lang="en-US" dirty="0"/>
              <a:t>Norms, values and expectations that support people feeling socially, emotionally and physically safe. </a:t>
            </a:r>
          </a:p>
          <a:p>
            <a:r>
              <a:rPr lang="en-US" dirty="0"/>
              <a:t>People are engaged and respected. </a:t>
            </a:r>
          </a:p>
          <a:p>
            <a:r>
              <a:rPr lang="en-US" dirty="0"/>
              <a:t>Students, families and educators work together to develop, live and contribute to a shared school vision.</a:t>
            </a:r>
          </a:p>
          <a:p>
            <a:r>
              <a:rPr lang="en-US" dirty="0"/>
              <a:t>Educators model and nurture attitudes that emphasize the benefits and satisfaction gained from learning.</a:t>
            </a:r>
          </a:p>
          <a:p>
            <a:r>
              <a:rPr lang="en-US" dirty="0"/>
              <a:t>Each person contributes to the operations of the school and the care of the physical environment.</a:t>
            </a:r>
          </a:p>
        </p:txBody>
      </p:sp>
      <p:sp>
        <p:nvSpPr>
          <p:cNvPr id="4" name="Title 3"/>
          <p:cNvSpPr>
            <a:spLocks noGrp="1"/>
          </p:cNvSpPr>
          <p:nvPr>
            <p:ph type="title"/>
          </p:nvPr>
        </p:nvSpPr>
        <p:spPr/>
        <p:txBody>
          <a:bodyPr/>
          <a:lstStyle/>
          <a:p>
            <a:r>
              <a:rPr lang="en-US" dirty="0"/>
              <a:t>School Climate</a:t>
            </a:r>
          </a:p>
        </p:txBody>
      </p:sp>
      <p:sp>
        <p:nvSpPr>
          <p:cNvPr id="5" name="Slide Number Placeholder 1">
            <a:extLst>
              <a:ext uri="{FF2B5EF4-FFF2-40B4-BE49-F238E27FC236}">
                <a16:creationId xmlns:a16="http://schemas.microsoft.com/office/drawing/2014/main" id="{DF56B3E7-183B-4617-A071-4C9352691418}"/>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133</a:t>
            </a:fld>
            <a:endParaRPr lang="en-US" dirty="0"/>
          </a:p>
        </p:txBody>
      </p:sp>
    </p:spTree>
    <p:extLst>
      <p:ext uri="{BB962C8B-B14F-4D97-AF65-F5344CB8AC3E}">
        <p14:creationId xmlns:p14="http://schemas.microsoft.com/office/powerpoint/2010/main" val="27341377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3DDE-C1A8-48A8-8F69-769ED6F6944B}"/>
              </a:ext>
            </a:extLst>
          </p:cNvPr>
          <p:cNvSpPr>
            <a:spLocks noGrp="1"/>
          </p:cNvSpPr>
          <p:nvPr>
            <p:ph type="title"/>
          </p:nvPr>
        </p:nvSpPr>
        <p:spPr/>
        <p:txBody>
          <a:bodyPr>
            <a:normAutofit fontScale="90000"/>
          </a:bodyPr>
          <a:lstStyle/>
          <a:p>
            <a:r>
              <a:rPr lang="en-US" dirty="0"/>
              <a:t>Student Harassment – Intimidation - Bullying</a:t>
            </a:r>
          </a:p>
        </p:txBody>
      </p:sp>
      <p:sp>
        <p:nvSpPr>
          <p:cNvPr id="3" name="Content Placeholder 2">
            <a:extLst>
              <a:ext uri="{FF2B5EF4-FFF2-40B4-BE49-F238E27FC236}">
                <a16:creationId xmlns:a16="http://schemas.microsoft.com/office/drawing/2014/main" id="{6A97830F-19A3-46EB-B60B-BD63229E0416}"/>
              </a:ext>
            </a:extLst>
          </p:cNvPr>
          <p:cNvSpPr>
            <a:spLocks noGrp="1"/>
          </p:cNvSpPr>
          <p:nvPr>
            <p:ph sz="half" idx="1"/>
          </p:nvPr>
        </p:nvSpPr>
        <p:spPr>
          <a:xfrm>
            <a:off x="838200" y="1262210"/>
            <a:ext cx="10111704" cy="4833790"/>
          </a:xfrm>
        </p:spPr>
        <p:txBody>
          <a:bodyPr>
            <a:normAutofit fontScale="55000" lnSpcReduction="20000"/>
          </a:bodyPr>
          <a:lstStyle/>
          <a:p>
            <a:pPr marL="0" indent="0">
              <a:buNone/>
            </a:pPr>
            <a:r>
              <a:rPr lang="en-US" b="1" dirty="0"/>
              <a:t>Statute §18-917A</a:t>
            </a:r>
          </a:p>
          <a:p>
            <a:pPr marL="0" indent="0">
              <a:buNone/>
            </a:pPr>
            <a:r>
              <a:rPr lang="en-US" dirty="0"/>
              <a:t>(1) No student shall intentionally commit, or conspire to commit, an act of harassment, intimidation or bullying against another student.</a:t>
            </a:r>
          </a:p>
          <a:p>
            <a:pPr marL="0" indent="0">
              <a:buNone/>
            </a:pPr>
            <a:r>
              <a:rPr lang="en-US" dirty="0"/>
              <a:t>(2) As used in this section, “harassment, intimidation or bullying” means any intentional gesture, or any intentional written, verbal or physical act or threat by a student that:</a:t>
            </a:r>
          </a:p>
          <a:p>
            <a:pPr marL="0" indent="0">
              <a:buNone/>
            </a:pPr>
            <a:r>
              <a:rPr lang="en-US" dirty="0"/>
              <a:t>	(a) A reasonable person under the circumstances should know will have the effect of:</a:t>
            </a:r>
          </a:p>
          <a:p>
            <a:pPr marL="0" indent="0">
              <a:buNone/>
            </a:pPr>
            <a:r>
              <a:rPr lang="en-US" dirty="0"/>
              <a:t>		(</a:t>
            </a:r>
            <a:r>
              <a:rPr lang="en-US" dirty="0" err="1"/>
              <a:t>i</a:t>
            </a:r>
            <a:r>
              <a:rPr lang="en-US" dirty="0"/>
              <a:t>) Harming a student; or</a:t>
            </a:r>
          </a:p>
          <a:p>
            <a:pPr marL="0" indent="0">
              <a:buNone/>
            </a:pPr>
            <a:r>
              <a:rPr lang="en-US" dirty="0"/>
              <a:t>		(ii) Damaging a student’s property; or</a:t>
            </a:r>
          </a:p>
          <a:p>
            <a:pPr marL="0" indent="0">
              <a:buNone/>
            </a:pPr>
            <a:r>
              <a:rPr lang="en-US" dirty="0"/>
              <a:t>		(iii) Placing a student in reasonable fear of harm to his or her person; or</a:t>
            </a:r>
          </a:p>
          <a:p>
            <a:pPr marL="0" indent="0">
              <a:spcAft>
                <a:spcPts val="1000"/>
              </a:spcAft>
              <a:buNone/>
            </a:pPr>
            <a:r>
              <a:rPr lang="en-US" dirty="0"/>
              <a:t>		(iv) Placing a student in reasonable fear of damage to his or her property; or</a:t>
            </a:r>
          </a:p>
          <a:p>
            <a:pPr marL="0" indent="0">
              <a:spcBef>
                <a:spcPts val="0"/>
              </a:spcBef>
              <a:buNone/>
            </a:pPr>
            <a:r>
              <a:rPr lang="en-US" dirty="0"/>
              <a:t>	(b) Is sufficiently severe, persistent or pervasive that it creates an intimidating, 	</a:t>
            </a:r>
          </a:p>
          <a:p>
            <a:pPr marL="0" indent="0">
              <a:spcBef>
                <a:spcPts val="0"/>
              </a:spcBef>
              <a:buNone/>
            </a:pPr>
            <a:r>
              <a:rPr lang="en-US" dirty="0"/>
              <a:t>	      threatening, or abusive educational environment for a student.</a:t>
            </a:r>
          </a:p>
          <a:p>
            <a:pPr marL="0" indent="0">
              <a:buNone/>
            </a:pPr>
            <a:r>
              <a:rPr lang="en-US" dirty="0"/>
              <a:t>An act of harassment, intimidation or bullying may also be committed through the use of a land line, car phone or wireless telephone or through the use of data or computer software that is accessed through a computer, computer system, or computer network. </a:t>
            </a:r>
          </a:p>
          <a:p>
            <a:pPr marL="0" indent="0">
              <a:buNone/>
            </a:pPr>
            <a:r>
              <a:rPr lang="en-US" dirty="0"/>
              <a:t>(3) A student who personally violates any provision of this section may be guilty of an infraction.</a:t>
            </a:r>
          </a:p>
          <a:p>
            <a:pPr marL="0" indent="0">
              <a:buNone/>
            </a:pPr>
            <a:endParaRPr lang="en-US" b="1" dirty="0"/>
          </a:p>
        </p:txBody>
      </p:sp>
      <p:sp>
        <p:nvSpPr>
          <p:cNvPr id="5" name="Slide Number Placeholder 1">
            <a:extLst>
              <a:ext uri="{FF2B5EF4-FFF2-40B4-BE49-F238E27FC236}">
                <a16:creationId xmlns:a16="http://schemas.microsoft.com/office/drawing/2014/main" id="{BBFB7B94-CE0B-4F4F-AFBC-96A7B45AAC08}"/>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134</a:t>
            </a:fld>
            <a:endParaRPr lang="en-US" dirty="0"/>
          </a:p>
        </p:txBody>
      </p:sp>
    </p:spTree>
    <p:extLst>
      <p:ext uri="{BB962C8B-B14F-4D97-AF65-F5344CB8AC3E}">
        <p14:creationId xmlns:p14="http://schemas.microsoft.com/office/powerpoint/2010/main" val="30482270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FFC4-9CAC-4D01-934E-9CB4CC4C73EB}"/>
              </a:ext>
            </a:extLst>
          </p:cNvPr>
          <p:cNvSpPr>
            <a:spLocks noGrp="1"/>
          </p:cNvSpPr>
          <p:nvPr>
            <p:ph type="title"/>
          </p:nvPr>
        </p:nvSpPr>
        <p:spPr/>
        <p:txBody>
          <a:bodyPr>
            <a:normAutofit fontScale="90000"/>
          </a:bodyPr>
          <a:lstStyle/>
          <a:p>
            <a:r>
              <a:rPr lang="en-US" dirty="0"/>
              <a:t>Requirements:</a:t>
            </a:r>
            <a:br>
              <a:rPr lang="en-US" dirty="0"/>
            </a:br>
            <a:r>
              <a:rPr lang="en-US" dirty="0"/>
              <a:t>Harassment – Intimidation - Bullying</a:t>
            </a:r>
          </a:p>
        </p:txBody>
      </p:sp>
      <p:sp>
        <p:nvSpPr>
          <p:cNvPr id="6" name="Content Placeholder 5">
            <a:extLst>
              <a:ext uri="{FF2B5EF4-FFF2-40B4-BE49-F238E27FC236}">
                <a16:creationId xmlns:a16="http://schemas.microsoft.com/office/drawing/2014/main" id="{AFAB6BC9-B5A9-4636-A74B-95B05E3F661C}"/>
              </a:ext>
            </a:extLst>
          </p:cNvPr>
          <p:cNvSpPr>
            <a:spLocks noGrp="1"/>
          </p:cNvSpPr>
          <p:nvPr>
            <p:ph idx="13"/>
          </p:nvPr>
        </p:nvSpPr>
        <p:spPr>
          <a:xfrm>
            <a:off x="751112" y="1340124"/>
            <a:ext cx="10705782" cy="4693124"/>
          </a:xfrm>
        </p:spPr>
        <p:txBody>
          <a:bodyPr>
            <a:normAutofit fontScale="40000" lnSpcReduction="20000"/>
          </a:bodyPr>
          <a:lstStyle/>
          <a:p>
            <a:pPr marL="0" indent="0">
              <a:buNone/>
            </a:pPr>
            <a:r>
              <a:rPr lang="en-US" sz="5100" b="1" dirty="0"/>
              <a:t>§33-1630 [33-1631] </a:t>
            </a:r>
          </a:p>
          <a:p>
            <a:pPr marL="0" indent="0">
              <a:buNone/>
            </a:pPr>
            <a:r>
              <a:rPr lang="en-US" sz="5000" dirty="0"/>
              <a:t>(1) School districts and charter schools </a:t>
            </a:r>
            <a:r>
              <a:rPr lang="en-US" sz="5000" b="1" u="sng" dirty="0"/>
              <a:t>shall undertake reasonable efforts to ensure that information on harassment, intimidation and bullying of students is disseminated annu</a:t>
            </a:r>
            <a:r>
              <a:rPr lang="en-US" sz="5000" dirty="0"/>
              <a:t>ally to all school personnel, parents and students, including an affirmation that school personnel are authorized and expected to intervene or facilitate intervention on behalf of students facing harassment, intimidation or bullying.</a:t>
            </a:r>
          </a:p>
          <a:p>
            <a:pPr marL="0" indent="0">
              <a:buNone/>
            </a:pPr>
            <a:r>
              <a:rPr lang="en-US" sz="5000" dirty="0"/>
              <a:t>(2) School districts and charter schools </a:t>
            </a:r>
            <a:r>
              <a:rPr lang="en-US" sz="5000" b="1" u="sng" dirty="0"/>
              <a:t>shall provide ongoing professional development </a:t>
            </a:r>
            <a:r>
              <a:rPr lang="en-US" sz="5000" dirty="0"/>
              <a:t>to build skills of all school staff members to prevent, identify and respond to harassment, intimidation and bullying. The state board shall promulgate rules regarding the content of the professional development required by this subsection.</a:t>
            </a:r>
          </a:p>
          <a:p>
            <a:pPr marL="0" indent="0">
              <a:buNone/>
            </a:pPr>
            <a:r>
              <a:rPr lang="en-US" sz="5000" dirty="0"/>
              <a:t>(3) District </a:t>
            </a:r>
            <a:r>
              <a:rPr lang="en-US" sz="5000" b="1" u="sng" dirty="0"/>
              <a:t>policies shall include a series of graduated consequences </a:t>
            </a:r>
            <a:r>
              <a:rPr lang="en-US" sz="5000" dirty="0"/>
              <a:t>that may include, but are not limited to, referral to counseling, diversion, use of juvenile specialty courts, restorative practices, on-site suspension and expulsion for any student who commits an act of bullying, intimidation, harassment, violence or threats of violence. Guidelines for such policies will be set forth in the rules of the state board.</a:t>
            </a:r>
          </a:p>
          <a:p>
            <a:pPr marL="0" indent="0">
              <a:buNone/>
            </a:pPr>
            <a:r>
              <a:rPr lang="en-US" sz="5000" dirty="0"/>
              <a:t>(4) Annually school districts </a:t>
            </a:r>
            <a:r>
              <a:rPr lang="en-US" sz="5000" b="1" u="sng" dirty="0"/>
              <a:t>shall report bullying incidents to the state department of education </a:t>
            </a:r>
            <a:r>
              <a:rPr lang="en-US" sz="5000" dirty="0"/>
              <a:t>in a format set forth in rule by the state board. District policy shall designate persons to whom bullying reports are to be made and a procedure for a teacher or other school employee, student, parent, guardian or other person to report or otherwise provide information on bullying activity.</a:t>
            </a:r>
          </a:p>
          <a:p>
            <a:pPr marL="0" indent="0">
              <a:buNone/>
            </a:pPr>
            <a:endParaRPr lang="en-US" b="1" dirty="0"/>
          </a:p>
        </p:txBody>
      </p:sp>
      <p:sp>
        <p:nvSpPr>
          <p:cNvPr id="4" name="Slide Number Placeholder 1">
            <a:extLst>
              <a:ext uri="{FF2B5EF4-FFF2-40B4-BE49-F238E27FC236}">
                <a16:creationId xmlns:a16="http://schemas.microsoft.com/office/drawing/2014/main" id="{974FD8BC-7255-4E32-8257-8F15B98C5FE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135</a:t>
            </a:fld>
            <a:endParaRPr lang="en-US" dirty="0"/>
          </a:p>
        </p:txBody>
      </p:sp>
    </p:spTree>
    <p:extLst>
      <p:ext uri="{BB962C8B-B14F-4D97-AF65-F5344CB8AC3E}">
        <p14:creationId xmlns:p14="http://schemas.microsoft.com/office/powerpoint/2010/main" val="6553588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991B-C244-4F49-952A-57EF97B744C6}"/>
              </a:ext>
            </a:extLst>
          </p:cNvPr>
          <p:cNvSpPr>
            <a:spLocks noGrp="1"/>
          </p:cNvSpPr>
          <p:nvPr>
            <p:ph type="title"/>
          </p:nvPr>
        </p:nvSpPr>
        <p:spPr/>
        <p:txBody>
          <a:bodyPr>
            <a:normAutofit fontScale="90000"/>
          </a:bodyPr>
          <a:lstStyle/>
          <a:p>
            <a:r>
              <a:rPr lang="en-US" dirty="0"/>
              <a:t>Prevention and Response:</a:t>
            </a:r>
            <a:br>
              <a:rPr lang="en-US" dirty="0"/>
            </a:br>
            <a:r>
              <a:rPr lang="en-US" dirty="0"/>
              <a:t>Bullying – Harassment - Intimidation</a:t>
            </a:r>
          </a:p>
        </p:txBody>
      </p:sp>
      <p:sp>
        <p:nvSpPr>
          <p:cNvPr id="3" name="Content Placeholder 2">
            <a:extLst>
              <a:ext uri="{FF2B5EF4-FFF2-40B4-BE49-F238E27FC236}">
                <a16:creationId xmlns:a16="http://schemas.microsoft.com/office/drawing/2014/main" id="{016E7004-FDC6-4306-A12F-3D373B43AF7E}"/>
              </a:ext>
            </a:extLst>
          </p:cNvPr>
          <p:cNvSpPr>
            <a:spLocks noGrp="1"/>
          </p:cNvSpPr>
          <p:nvPr>
            <p:ph idx="13"/>
          </p:nvPr>
        </p:nvSpPr>
        <p:spPr>
          <a:xfrm>
            <a:off x="751112" y="1340124"/>
            <a:ext cx="10515600" cy="5055650"/>
          </a:xfrm>
        </p:spPr>
        <p:txBody>
          <a:bodyPr>
            <a:normAutofit fontScale="40000" lnSpcReduction="20000"/>
          </a:bodyPr>
          <a:lstStyle/>
          <a:p>
            <a:pPr marL="0" indent="0">
              <a:lnSpc>
                <a:spcPct val="120000"/>
              </a:lnSpc>
              <a:buNone/>
            </a:pPr>
            <a:r>
              <a:rPr lang="en-US" dirty="0"/>
              <a:t>The content of ongoing </a:t>
            </a:r>
            <a:r>
              <a:rPr lang="en-US" b="1" dirty="0"/>
              <a:t>professional development</a:t>
            </a:r>
            <a:r>
              <a:rPr lang="en-US" dirty="0"/>
              <a:t> for school staff related to bullying, harassment and intimidation shall include:</a:t>
            </a:r>
          </a:p>
          <a:p>
            <a:pPr>
              <a:lnSpc>
                <a:spcPct val="120000"/>
              </a:lnSpc>
              <a:spcBef>
                <a:spcPts val="0"/>
              </a:spcBef>
            </a:pPr>
            <a:r>
              <a:rPr lang="en-US" dirty="0"/>
              <a:t>School philosophy regarding school climate and student behavior expectations.</a:t>
            </a:r>
          </a:p>
          <a:p>
            <a:pPr>
              <a:lnSpc>
                <a:spcPct val="120000"/>
              </a:lnSpc>
              <a:spcBef>
                <a:spcPts val="0"/>
              </a:spcBef>
            </a:pPr>
            <a:r>
              <a:rPr lang="en-US" dirty="0"/>
              <a:t>Definitions of bullying, harassment, and intimidation.	</a:t>
            </a:r>
          </a:p>
          <a:p>
            <a:pPr>
              <a:lnSpc>
                <a:spcPct val="120000"/>
              </a:lnSpc>
              <a:spcBef>
                <a:spcPts val="0"/>
              </a:spcBef>
            </a:pPr>
            <a:r>
              <a:rPr lang="en-US" dirty="0"/>
              <a:t>School prevention strategies or programs including the identification of materials to be distributed annually to students and parents. </a:t>
            </a:r>
          </a:p>
          <a:p>
            <a:pPr>
              <a:lnSpc>
                <a:spcPct val="120000"/>
              </a:lnSpc>
              <a:spcBef>
                <a:spcPts val="0"/>
              </a:spcBef>
            </a:pPr>
            <a:r>
              <a:rPr lang="en-US" dirty="0"/>
              <a:t>Expectations of staff intervention for bullying, harassment, and intimidation. </a:t>
            </a:r>
          </a:p>
          <a:p>
            <a:pPr>
              <a:lnSpc>
                <a:spcPct val="120000"/>
              </a:lnSpc>
              <a:spcBef>
                <a:spcPts val="0"/>
              </a:spcBef>
            </a:pPr>
            <a:r>
              <a:rPr lang="en-US" dirty="0"/>
              <a:t>School process for responding to bullying, harassment, and intimidation including the reporting process for students and staff, investigation protocol, the involvement of law enforcement, related student support services and parental involvement. </a:t>
            </a:r>
          </a:p>
          <a:p>
            <a:pPr>
              <a:lnSpc>
                <a:spcPct val="120000"/>
              </a:lnSpc>
              <a:spcBef>
                <a:spcPts val="0"/>
              </a:spcBef>
            </a:pPr>
            <a:r>
              <a:rPr lang="en-US" dirty="0"/>
              <a:t>Other topics as determined appropriate by the school district or charter school.</a:t>
            </a:r>
          </a:p>
          <a:p>
            <a:pPr marL="0" indent="0">
              <a:lnSpc>
                <a:spcPct val="120000"/>
              </a:lnSpc>
              <a:buNone/>
            </a:pPr>
            <a:r>
              <a:rPr lang="en-US" b="1" dirty="0"/>
              <a:t>Graduated consequences </a:t>
            </a:r>
            <a:r>
              <a:rPr lang="en-US" dirty="0"/>
              <a:t>shall include a series of measures proportional to the act(s) committed and appropriate to the severity of the violation.  Graduated consequences should be in accordance with the nature of the behavior, the developmental age of the student, and the student’s history of problem behaviors and performance.</a:t>
            </a:r>
          </a:p>
          <a:p>
            <a:pPr marL="0" indent="0">
              <a:buNone/>
            </a:pPr>
            <a:r>
              <a:rPr lang="en-US" dirty="0"/>
              <a:t>Graduated consequences may include, but are not limited to: </a:t>
            </a:r>
          </a:p>
          <a:p>
            <a:pPr>
              <a:lnSpc>
                <a:spcPct val="120000"/>
              </a:lnSpc>
              <a:spcBef>
                <a:spcPts val="0"/>
              </a:spcBef>
            </a:pPr>
            <a:r>
              <a:rPr lang="en-US" dirty="0"/>
              <a:t>Meeting with the school counselor; </a:t>
            </a:r>
          </a:p>
          <a:p>
            <a:pPr>
              <a:lnSpc>
                <a:spcPct val="120000"/>
              </a:lnSpc>
              <a:spcBef>
                <a:spcPts val="0"/>
              </a:spcBef>
            </a:pPr>
            <a:r>
              <a:rPr lang="en-US" dirty="0"/>
              <a:t>Meeting with the school principal and student’s parents or guardian; </a:t>
            </a:r>
          </a:p>
          <a:p>
            <a:pPr>
              <a:lnSpc>
                <a:spcPct val="120000"/>
              </a:lnSpc>
              <a:spcBef>
                <a:spcPts val="0"/>
              </a:spcBef>
            </a:pPr>
            <a:r>
              <a:rPr lang="en-US" dirty="0"/>
              <a:t>Detention, suspension or special programs; </a:t>
            </a:r>
          </a:p>
          <a:p>
            <a:pPr>
              <a:lnSpc>
                <a:spcPct val="120000"/>
              </a:lnSpc>
              <a:spcBef>
                <a:spcPts val="0"/>
              </a:spcBef>
            </a:pPr>
            <a:r>
              <a:rPr lang="en-US" dirty="0"/>
              <a:t>and, Expulsion.</a:t>
            </a:r>
          </a:p>
        </p:txBody>
      </p:sp>
      <p:sp>
        <p:nvSpPr>
          <p:cNvPr id="4" name="Slide Number Placeholder 1">
            <a:extLst>
              <a:ext uri="{FF2B5EF4-FFF2-40B4-BE49-F238E27FC236}">
                <a16:creationId xmlns:a16="http://schemas.microsoft.com/office/drawing/2014/main" id="{37657FFD-3CC4-4022-9A29-5FCDDBA1AFC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136</a:t>
            </a:fld>
            <a:endParaRPr lang="en-US" dirty="0"/>
          </a:p>
        </p:txBody>
      </p:sp>
    </p:spTree>
    <p:extLst>
      <p:ext uri="{BB962C8B-B14F-4D97-AF65-F5344CB8AC3E}">
        <p14:creationId xmlns:p14="http://schemas.microsoft.com/office/powerpoint/2010/main" val="2374546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…continued from previous slide</a:t>
            </a:r>
          </a:p>
        </p:txBody>
      </p:sp>
      <p:sp>
        <p:nvSpPr>
          <p:cNvPr id="3" name="Content Placeholder 2">
            <a:extLst>
              <a:ext uri="{FF2B5EF4-FFF2-40B4-BE49-F238E27FC236}">
                <a16:creationId xmlns:a16="http://schemas.microsoft.com/office/drawing/2014/main" id="{4F90103D-A213-4BBC-98C3-22DE3B88B0F1}"/>
              </a:ext>
            </a:extLst>
          </p:cNvPr>
          <p:cNvSpPr>
            <a:spLocks noGrp="1"/>
          </p:cNvSpPr>
          <p:nvPr>
            <p:ph idx="13"/>
          </p:nvPr>
        </p:nvSpPr>
        <p:spPr>
          <a:xfrm>
            <a:off x="0" y="1091821"/>
            <a:ext cx="12192000" cy="5513695"/>
          </a:xfrm>
        </p:spPr>
        <p:txBody>
          <a:bodyPr>
            <a:normAutofit fontScale="92500" lnSpcReduction="10000"/>
          </a:bodyPr>
          <a:lstStyle/>
          <a:p>
            <a:pPr marL="0" indent="0">
              <a:lnSpc>
                <a:spcPct val="120000"/>
              </a:lnSpc>
              <a:buNone/>
            </a:pPr>
            <a:r>
              <a:rPr lang="en-US" sz="2000" dirty="0"/>
              <a:t>The graduated consequences are </a:t>
            </a:r>
            <a:r>
              <a:rPr lang="en-US" sz="2000" b="1" dirty="0"/>
              <a:t>not intended to prevent or prohibit the referral </a:t>
            </a:r>
            <a:r>
              <a:rPr lang="en-US" sz="2000" dirty="0"/>
              <a:t>of a student who commits acts of harassment, intimidation or bullying to available outside counseling services, and/or to law enforcement pursuant to </a:t>
            </a:r>
            <a:r>
              <a:rPr lang="en-US" sz="2000" b="1" dirty="0"/>
              <a:t>§</a:t>
            </a:r>
            <a:r>
              <a:rPr lang="en-US" sz="2000" dirty="0"/>
              <a:t>18-917A, Idaho Code.</a:t>
            </a:r>
          </a:p>
          <a:p>
            <a:pPr marL="0" indent="0">
              <a:lnSpc>
                <a:spcPct val="120000"/>
              </a:lnSpc>
              <a:buNone/>
            </a:pPr>
            <a:r>
              <a:rPr lang="en-US" sz="2000" b="1" dirty="0"/>
              <a:t>Students with disabilities may be afforded additional protections </a:t>
            </a:r>
            <a:r>
              <a:rPr lang="en-US" sz="2000" dirty="0"/>
              <a:t>under the Individuals with Disabilities Education Act (IDEA) and </a:t>
            </a:r>
            <a:r>
              <a:rPr lang="en-US" sz="2000" b="1" dirty="0"/>
              <a:t>§</a:t>
            </a:r>
            <a:r>
              <a:rPr lang="en-US" sz="2000" dirty="0"/>
              <a:t>504 of the Rehabilitation Act; school districts and charter schools shall comply with applicable state and federal law when disciplining students with individualized education programs (IEPs) or 504 plans for committing acts of bullying, harassment, and intimidation</a:t>
            </a:r>
          </a:p>
          <a:p>
            <a:pPr marL="0" indent="0">
              <a:lnSpc>
                <a:spcPct val="120000"/>
              </a:lnSpc>
              <a:buNone/>
            </a:pPr>
            <a:r>
              <a:rPr lang="en-US" sz="2000" dirty="0"/>
              <a:t>School district and charter school </a:t>
            </a:r>
            <a:r>
              <a:rPr lang="en-US" sz="2000" b="1" dirty="0"/>
              <a:t>employees are authorized and expected to intervene</a:t>
            </a:r>
            <a:r>
              <a:rPr lang="en-US" sz="2000" dirty="0"/>
              <a:t> or facilitate intervention on behalf of students facing harassment, intimidation, and bullying.  Intervention shall be reasonably calculated to:</a:t>
            </a:r>
          </a:p>
          <a:p>
            <a:pPr>
              <a:lnSpc>
                <a:spcPct val="120000"/>
              </a:lnSpc>
              <a:spcBef>
                <a:spcPts val="0"/>
              </a:spcBef>
            </a:pPr>
            <a:r>
              <a:rPr lang="en-US" sz="2000" dirty="0"/>
              <a:t>Correct the problem behavior; </a:t>
            </a:r>
          </a:p>
          <a:p>
            <a:pPr>
              <a:lnSpc>
                <a:spcPct val="120000"/>
              </a:lnSpc>
              <a:spcBef>
                <a:spcPts val="0"/>
              </a:spcBef>
            </a:pPr>
            <a:r>
              <a:rPr lang="en-US" sz="2000" dirty="0"/>
              <a:t>Prevent another occurrence of the problem; </a:t>
            </a:r>
          </a:p>
          <a:p>
            <a:pPr>
              <a:lnSpc>
                <a:spcPct val="120000"/>
              </a:lnSpc>
              <a:spcBef>
                <a:spcPts val="0"/>
              </a:spcBef>
            </a:pPr>
            <a:r>
              <a:rPr lang="en-US" sz="2000" dirty="0"/>
              <a:t>Protect and provide support for the victim of the act; </a:t>
            </a:r>
          </a:p>
          <a:p>
            <a:pPr>
              <a:lnSpc>
                <a:spcPct val="120000"/>
              </a:lnSpc>
              <a:spcBef>
                <a:spcPts val="0"/>
              </a:spcBef>
            </a:pPr>
            <a:r>
              <a:rPr lang="en-US" sz="2000" dirty="0"/>
              <a:t>Take corrective action for documented systemic problems related to harassment, intimidation, or bullying.</a:t>
            </a:r>
          </a:p>
          <a:p>
            <a:pPr>
              <a:lnSpc>
                <a:spcPct val="120000"/>
              </a:lnSpc>
              <a:spcBef>
                <a:spcPts val="0"/>
              </a:spcBef>
            </a:pPr>
            <a:r>
              <a:rPr lang="en-US" sz="2000" dirty="0"/>
              <a:t>Annual reporting will occur at the end of the school year through an aggregate report identifying the total number of bullying incidents by school districts and charter schools, grade level, gender, and repeat offenders. The State Department of Education shall provide school districts and charter schools with the guidelines and forms for reporting.</a:t>
            </a:r>
          </a:p>
          <a:p>
            <a:pPr marL="0" indent="0">
              <a:buNone/>
            </a:pPr>
            <a:endParaRPr lang="en-US" sz="2000" dirty="0"/>
          </a:p>
        </p:txBody>
      </p:sp>
      <p:sp>
        <p:nvSpPr>
          <p:cNvPr id="4" name="Slide Number Placeholder 1">
            <a:extLst>
              <a:ext uri="{FF2B5EF4-FFF2-40B4-BE49-F238E27FC236}">
                <a16:creationId xmlns:a16="http://schemas.microsoft.com/office/drawing/2014/main" id="{CFC91A0B-D103-4A1A-BA8A-4672CB07A2CA}"/>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137</a:t>
            </a:fld>
            <a:endParaRPr lang="en-US" dirty="0"/>
          </a:p>
        </p:txBody>
      </p:sp>
    </p:spTree>
    <p:extLst>
      <p:ext uri="{BB962C8B-B14F-4D97-AF65-F5344CB8AC3E}">
        <p14:creationId xmlns:p14="http://schemas.microsoft.com/office/powerpoint/2010/main" val="2818831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0E35-B046-4BE0-AE58-7E11A27D3E65}"/>
              </a:ext>
            </a:extLst>
          </p:cNvPr>
          <p:cNvSpPr>
            <a:spLocks noGrp="1"/>
          </p:cNvSpPr>
          <p:nvPr>
            <p:ph type="title"/>
          </p:nvPr>
        </p:nvSpPr>
        <p:spPr/>
        <p:txBody>
          <a:bodyPr/>
          <a:lstStyle/>
          <a:p>
            <a:r>
              <a:rPr lang="en-US" dirty="0"/>
              <a:t>Firearms and Other Weapons</a:t>
            </a:r>
          </a:p>
        </p:txBody>
      </p:sp>
      <p:sp>
        <p:nvSpPr>
          <p:cNvPr id="3" name="Content Placeholder 2">
            <a:extLst>
              <a:ext uri="{FF2B5EF4-FFF2-40B4-BE49-F238E27FC236}">
                <a16:creationId xmlns:a16="http://schemas.microsoft.com/office/drawing/2014/main" id="{606D5AB6-73EC-4BD4-8085-6ECF28EB2D31}"/>
              </a:ext>
            </a:extLst>
          </p:cNvPr>
          <p:cNvSpPr>
            <a:spLocks noGrp="1"/>
          </p:cNvSpPr>
          <p:nvPr>
            <p:ph idx="13"/>
          </p:nvPr>
        </p:nvSpPr>
        <p:spPr/>
        <p:txBody>
          <a:bodyPr>
            <a:normAutofit fontScale="62500" lnSpcReduction="20000"/>
          </a:bodyPr>
          <a:lstStyle/>
          <a:p>
            <a:pPr marL="0" indent="0">
              <a:buNone/>
            </a:pPr>
            <a:r>
              <a:rPr lang="en-US" b="1" dirty="0"/>
              <a:t>§18-3302I</a:t>
            </a:r>
            <a:endParaRPr lang="en-US" b="1" i="1" dirty="0"/>
          </a:p>
          <a:p>
            <a:pPr marL="0" indent="0">
              <a:buNone/>
            </a:pPr>
            <a:r>
              <a:rPr lang="en-US" b="1" dirty="0"/>
              <a:t>Threatening Violence Upon School Grounds- Firearms and Other Deadly or Dangerous Weapons.</a:t>
            </a:r>
            <a:endParaRPr lang="en-US" dirty="0"/>
          </a:p>
          <a:p>
            <a:r>
              <a:rPr lang="en-US" dirty="0"/>
              <a:t>(1)(a) Any person, include a student, who willfully threatens by word, electronic means or act to use a firearm or other deadly or dangerous weapon to do violence to any person on school grounds or to disrupt the normal operations of an educational institution by making a threat of violence is guilty of a misdemeanor.</a:t>
            </a:r>
          </a:p>
          <a:p>
            <a:r>
              <a:rPr lang="en-US" dirty="0"/>
              <a:t>(b) Any person, include a student, who knowingly has in his possession a firearm or other deadly or dangerous weapon, or who makes, alters or repairs any firearm or other deadly or dangerous weapon, in the furtherance of carrying out a threat made by word, electronic means or act to do violence to any person on school grounds or to disrupt the normal operations of an educational institution by making a threat of violence is guilty of a felony.</a:t>
            </a:r>
          </a:p>
          <a:p>
            <a:pPr marL="0" indent="0">
              <a:buNone/>
            </a:pPr>
            <a:endParaRPr lang="en-US" dirty="0"/>
          </a:p>
        </p:txBody>
      </p:sp>
      <p:sp>
        <p:nvSpPr>
          <p:cNvPr id="4" name="Slide Number Placeholder 1">
            <a:extLst>
              <a:ext uri="{FF2B5EF4-FFF2-40B4-BE49-F238E27FC236}">
                <a16:creationId xmlns:a16="http://schemas.microsoft.com/office/drawing/2014/main" id="{CCFB1D5C-F0C8-4DDE-9D83-9B41FF515589}"/>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138</a:t>
            </a:fld>
            <a:endParaRPr lang="en-US" dirty="0"/>
          </a:p>
        </p:txBody>
      </p:sp>
    </p:spTree>
    <p:extLst>
      <p:ext uri="{BB962C8B-B14F-4D97-AF65-F5344CB8AC3E}">
        <p14:creationId xmlns:p14="http://schemas.microsoft.com/office/powerpoint/2010/main" val="28266671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9AAF-B4AE-4BF0-B5E8-D987E2090F39}"/>
              </a:ext>
            </a:extLst>
          </p:cNvPr>
          <p:cNvSpPr>
            <a:spLocks noGrp="1"/>
          </p:cNvSpPr>
          <p:nvPr>
            <p:ph type="title"/>
          </p:nvPr>
        </p:nvSpPr>
        <p:spPr/>
        <p:txBody>
          <a:bodyPr/>
          <a:lstStyle/>
          <a:p>
            <a:r>
              <a:rPr lang="en-US" dirty="0"/>
              <a:t>Safe and Gun Free Schools Act</a:t>
            </a:r>
          </a:p>
        </p:txBody>
      </p:sp>
      <p:sp>
        <p:nvSpPr>
          <p:cNvPr id="8" name="Content Placeholder 2">
            <a:extLst>
              <a:ext uri="{FF2B5EF4-FFF2-40B4-BE49-F238E27FC236}">
                <a16:creationId xmlns:a16="http://schemas.microsoft.com/office/drawing/2014/main" id="{F4222663-1232-4B45-8D22-D552FE5EF819}"/>
              </a:ext>
            </a:extLst>
          </p:cNvPr>
          <p:cNvSpPr>
            <a:spLocks noGrp="1"/>
          </p:cNvSpPr>
          <p:nvPr>
            <p:ph idx="13"/>
          </p:nvPr>
        </p:nvSpPr>
        <p:spPr>
          <a:xfrm>
            <a:off x="751112" y="1340124"/>
            <a:ext cx="10515600" cy="5055650"/>
          </a:xfrm>
        </p:spPr>
        <p:txBody>
          <a:bodyPr>
            <a:normAutofit fontScale="77500" lnSpcReduction="20000"/>
          </a:bodyPr>
          <a:lstStyle/>
          <a:p>
            <a:pPr marL="0" indent="0">
              <a:buNone/>
            </a:pPr>
            <a:r>
              <a:rPr lang="en-US" sz="4600" b="1" dirty="0"/>
              <a:t>ESEA, Subpart 3, </a:t>
            </a:r>
            <a:r>
              <a:rPr lang="en-US" sz="4800" b="1" dirty="0"/>
              <a:t>§</a:t>
            </a:r>
            <a:r>
              <a:rPr lang="en-US" sz="4600" b="1" dirty="0"/>
              <a:t>4141</a:t>
            </a:r>
          </a:p>
          <a:p>
            <a:r>
              <a:rPr lang="en-US" dirty="0"/>
              <a:t>Local educational agencies </a:t>
            </a:r>
            <a:r>
              <a:rPr lang="en-US" b="1" u="sng" dirty="0"/>
              <a:t>shall expel from school for a period of not less than 1 year </a:t>
            </a:r>
            <a:r>
              <a:rPr lang="en-US" dirty="0"/>
              <a:t>a student who is determined to have brought a firearm to a school, or to have possessed a firearm at a school, under the jurisdiction of local educational agencies in that State, except that such State law shall allow the chief administering officer of a local educational agency to modify such expulsion requirement for a student on a case-by-case basis if such modification is in writing.</a:t>
            </a:r>
          </a:p>
          <a:p>
            <a:r>
              <a:rPr lang="en-US" dirty="0"/>
              <a:t>Local educational agencies shall have a policy </a:t>
            </a:r>
            <a:r>
              <a:rPr lang="en-US" b="1" u="sng" dirty="0"/>
              <a:t>requiring referral to the criminal justice or juvenile delinquency system </a:t>
            </a:r>
            <a:r>
              <a:rPr lang="en-US" dirty="0"/>
              <a:t>of any student who brings a firearm or weapon to a school served by such agency.</a:t>
            </a:r>
          </a:p>
        </p:txBody>
      </p:sp>
      <p:sp>
        <p:nvSpPr>
          <p:cNvPr id="4" name="Slide Number Placeholder 1">
            <a:extLst>
              <a:ext uri="{FF2B5EF4-FFF2-40B4-BE49-F238E27FC236}">
                <a16:creationId xmlns:a16="http://schemas.microsoft.com/office/drawing/2014/main" id="{9299E20B-B7A0-47A4-AFAD-0B34BCAE6EAB}"/>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139</a:t>
            </a:fld>
            <a:endParaRPr lang="en-US" dirty="0"/>
          </a:p>
        </p:txBody>
      </p:sp>
    </p:spTree>
    <p:extLst>
      <p:ext uri="{BB962C8B-B14F-4D97-AF65-F5344CB8AC3E}">
        <p14:creationId xmlns:p14="http://schemas.microsoft.com/office/powerpoint/2010/main" val="3058822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LCI</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29958"/>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5D7CD-1865-4EE7-902B-0FF1AB7EE2A5}"/>
              </a:ext>
            </a:extLst>
          </p:cNvPr>
          <p:cNvSpPr txBox="1"/>
          <p:nvPr/>
        </p:nvSpPr>
        <p:spPr>
          <a:xfrm>
            <a:off x="9968090" y="4338756"/>
            <a:ext cx="2116565" cy="1015663"/>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Karren Streagle, Ph.D.</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Alternate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208-332-6824</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5" tooltip="Hyperlink to email Karren Streagle"/>
              </a:rPr>
              <a:t>kstreagle@sde.idaho.gov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4250954407"/>
              </p:ext>
            </p:extLst>
          </p:nvPr>
        </p:nvGraphicFramePr>
        <p:xfrm>
          <a:off x="107345" y="1095555"/>
          <a:ext cx="7575617" cy="5698867"/>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01503">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Learner Characteristics Inventory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1620">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766613">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LCI is a survey of learning characteristics of students with the most significant cognitive disabilities (SCD) who qualify for the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6" action="ppaction://hlinksldjump"/>
                        </a:rPr>
                        <a:t>IDAA</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  </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LCI also includes the four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7" tooltip="Hyperlink to the IDAA Participation Criteria posted on the ISAT Portal"/>
                        </a:rPr>
                        <a:t>IDAA participation criteria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students must meet to qualify for participation in the IDAA. Teachers complete the LCI only once for each student. </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LCI must be completed before students can access their IDAAs.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0986">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7468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01/31/2023 to 05/12/2023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0986">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50756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The LCI must be completed before students can access their IDAAs.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0986">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74684">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ELA/Literacy &amp; Math:  3-8 and high school</a:t>
                      </a:r>
                    </a:p>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Science:  5, 8, and 11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0986">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7468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Students with the most SCD who meet all 4 participation requirements</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 representing about 1% of the total student population</a:t>
                      </a:r>
                      <a:r>
                        <a:rPr lang="en-US" sz="1400" b="0" dirty="0">
                          <a:latin typeface="Tahoma" panose="020B0604030504040204" pitchFamily="34" charset="0"/>
                          <a:ea typeface="Tahoma" panose="020B0604030504040204" pitchFamily="34" charset="0"/>
                          <a:cs typeface="Tahoma" panose="020B060403050404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0986">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557595">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Font typeface="Arial" panose="020B0604020202020204" pitchFamily="34" charset="0"/>
                        <a:buNone/>
                      </a:pPr>
                      <a:r>
                        <a:rPr lang="en-US" sz="1400" b="0" dirty="0">
                          <a:latin typeface="Tahoma" panose="020B0604030504040204" pitchFamily="34" charset="0"/>
                          <a:ea typeface="Tahoma" panose="020B0604030504040204" pitchFamily="34" charset="0"/>
                          <a:cs typeface="Tahoma" panose="020B0604030504040204" pitchFamily="34"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5" name="Picture 14" descr="Picture of Karren Streagle">
            <a:extLst>
              <a:ext uri="{FF2B5EF4-FFF2-40B4-BE49-F238E27FC236}">
                <a16:creationId xmlns:a16="http://schemas.microsoft.com/office/drawing/2014/main" id="{2A199129-06ED-4D7B-BB42-505C6F38177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1963" y="4448993"/>
            <a:ext cx="1463040" cy="1828800"/>
          </a:xfrm>
          <a:prstGeom prst="rect">
            <a:avLst/>
          </a:prstGeom>
        </p:spPr>
      </p:pic>
      <p:sp>
        <p:nvSpPr>
          <p:cNvPr id="17" name="Rectangle 16">
            <a:extLst>
              <a:ext uri="{FF2B5EF4-FFF2-40B4-BE49-F238E27FC236}">
                <a16:creationId xmlns:a16="http://schemas.microsoft.com/office/drawing/2014/main" id="{6C0DBD05-E8C1-46C4-BFF7-9454325B55A6}"/>
              </a:ext>
              <a:ext uri="{C183D7F6-B498-43B3-948B-1728B52AA6E4}">
                <adec:decorative xmlns:adec="http://schemas.microsoft.com/office/drawing/2017/decorative" val="1"/>
              </a:ext>
            </a:extLst>
          </p:cNvPr>
          <p:cNvSpPr/>
          <p:nvPr/>
        </p:nvSpPr>
        <p:spPr>
          <a:xfrm>
            <a:off x="8101575" y="2031580"/>
            <a:ext cx="1627632" cy="16276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Cambium Assessment logo">
            <a:hlinkClick r:id="rId9" tooltip="Hyperlink to the IDAA page on the ISAT Portal"/>
            <a:extLst>
              <a:ext uri="{FF2B5EF4-FFF2-40B4-BE49-F238E27FC236}">
                <a16:creationId xmlns:a16="http://schemas.microsoft.com/office/drawing/2014/main" id="{F3BFC2C7-94D5-4D47-B4EA-D47935A397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4463" y="2178607"/>
            <a:ext cx="1497594" cy="1283464"/>
          </a:xfrm>
          <a:prstGeom prst="rect">
            <a:avLst/>
          </a:prstGeom>
        </p:spPr>
      </p:pic>
      <p:sp>
        <p:nvSpPr>
          <p:cNvPr id="16" name="Slide Number Placeholder 1">
            <a:extLst>
              <a:ext uri="{FF2B5EF4-FFF2-40B4-BE49-F238E27FC236}">
                <a16:creationId xmlns:a16="http://schemas.microsoft.com/office/drawing/2014/main" id="{3E42F608-2416-4ADA-A478-AF172D750F4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14</a:t>
            </a:fld>
            <a:endParaRPr lang="en-US" dirty="0"/>
          </a:p>
        </p:txBody>
      </p:sp>
    </p:spTree>
    <p:extLst>
      <p:ext uri="{BB962C8B-B14F-4D97-AF65-F5344CB8AC3E}">
        <p14:creationId xmlns:p14="http://schemas.microsoft.com/office/powerpoint/2010/main" val="22337316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B12E5-7DD8-49A5-8C56-97D9D8C795C8}"/>
              </a:ext>
            </a:extLst>
          </p:cNvPr>
          <p:cNvSpPr>
            <a:spLocks noGrp="1"/>
          </p:cNvSpPr>
          <p:nvPr>
            <p:ph type="title"/>
          </p:nvPr>
        </p:nvSpPr>
        <p:spPr/>
        <p:txBody>
          <a:bodyPr/>
          <a:lstStyle/>
          <a:p>
            <a:r>
              <a:rPr lang="en-US" dirty="0"/>
              <a:t>Unsafe School Option Policy</a:t>
            </a:r>
          </a:p>
        </p:txBody>
      </p:sp>
      <p:sp>
        <p:nvSpPr>
          <p:cNvPr id="3" name="Content Placeholder 2">
            <a:extLst>
              <a:ext uri="{FF2B5EF4-FFF2-40B4-BE49-F238E27FC236}">
                <a16:creationId xmlns:a16="http://schemas.microsoft.com/office/drawing/2014/main" id="{8E9713C6-BA81-4EC3-A2D9-FE0EC2D14E4A}"/>
              </a:ext>
            </a:extLst>
          </p:cNvPr>
          <p:cNvSpPr>
            <a:spLocks noGrp="1"/>
          </p:cNvSpPr>
          <p:nvPr>
            <p:ph idx="13"/>
          </p:nvPr>
        </p:nvSpPr>
        <p:spPr/>
        <p:txBody>
          <a:bodyPr>
            <a:normAutofit fontScale="62500" lnSpcReduction="20000"/>
          </a:bodyPr>
          <a:lstStyle/>
          <a:p>
            <a:pPr marL="0" indent="0">
              <a:buNone/>
            </a:pPr>
            <a:r>
              <a:rPr lang="en-US" dirty="0"/>
              <a:t>An Idaho public elementary or secondary school is </a:t>
            </a:r>
            <a:r>
              <a:rPr lang="en-US" b="1" u="sng" dirty="0"/>
              <a:t>considered to be persistently dangerous </a:t>
            </a:r>
            <a:r>
              <a:rPr lang="en-US" dirty="0"/>
              <a:t>if it meets the following criteria:</a:t>
            </a:r>
          </a:p>
          <a:p>
            <a:pPr marL="0" indent="0">
              <a:buNone/>
            </a:pPr>
            <a:r>
              <a:rPr lang="en-US" dirty="0"/>
              <a:t>In each of three consecutive years, there is one instance of homicide, sexual offense, kidnaping or the school exceeds an expulsion or student conviction rate of:</a:t>
            </a:r>
          </a:p>
          <a:p>
            <a:r>
              <a:rPr lang="en-US" dirty="0"/>
              <a:t>1% of the student body; or</a:t>
            </a:r>
          </a:p>
          <a:p>
            <a:r>
              <a:rPr lang="en-US" dirty="0"/>
              <a:t>Three students, whichever number is greater, for violent criminal offenses or for violations of federal or state gun free schools requirements on school property or at school sponsored events while school is in session.</a:t>
            </a:r>
          </a:p>
          <a:p>
            <a:pPr marL="0" indent="0">
              <a:buNone/>
            </a:pPr>
            <a:r>
              <a:rPr lang="en-US" dirty="0"/>
              <a:t>A violent criminal offense is defined as conduct which could be charged as a felony or misdemeanor involving the threat of or actual physical injury, a sexual offense, homicide, rape, robbery, aggravated assault, aggravated battery, stalking, first degree kidnapping or aggravated arson</a:t>
            </a:r>
          </a:p>
        </p:txBody>
      </p:sp>
      <p:sp>
        <p:nvSpPr>
          <p:cNvPr id="6" name="Slide Number Placeholder 1">
            <a:extLst>
              <a:ext uri="{FF2B5EF4-FFF2-40B4-BE49-F238E27FC236}">
                <a16:creationId xmlns:a16="http://schemas.microsoft.com/office/drawing/2014/main" id="{0B1C822C-3E6A-4AFB-96F8-E6B2036F74B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140</a:t>
            </a:fld>
            <a:endParaRPr lang="en-US" dirty="0"/>
          </a:p>
        </p:txBody>
      </p:sp>
    </p:spTree>
    <p:extLst>
      <p:ext uri="{BB962C8B-B14F-4D97-AF65-F5344CB8AC3E}">
        <p14:creationId xmlns:p14="http://schemas.microsoft.com/office/powerpoint/2010/main" val="28983443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C3F4-8E58-429B-ACEC-CCCDFD7F09AF}"/>
              </a:ext>
            </a:extLst>
          </p:cNvPr>
          <p:cNvSpPr>
            <a:spLocks noGrp="1"/>
          </p:cNvSpPr>
          <p:nvPr>
            <p:ph type="title"/>
          </p:nvPr>
        </p:nvSpPr>
        <p:spPr/>
        <p:txBody>
          <a:bodyPr/>
          <a:lstStyle/>
          <a:p>
            <a:r>
              <a:rPr lang="en-US" dirty="0"/>
              <a:t>Providing a Safe School Option</a:t>
            </a:r>
          </a:p>
        </p:txBody>
      </p:sp>
      <p:sp>
        <p:nvSpPr>
          <p:cNvPr id="3" name="Content Placeholder 2">
            <a:extLst>
              <a:ext uri="{FF2B5EF4-FFF2-40B4-BE49-F238E27FC236}">
                <a16:creationId xmlns:a16="http://schemas.microsoft.com/office/drawing/2014/main" id="{A05B4CE1-6093-4B8F-B8A5-0F767CEC246F}"/>
              </a:ext>
            </a:extLst>
          </p:cNvPr>
          <p:cNvSpPr>
            <a:spLocks noGrp="1"/>
          </p:cNvSpPr>
          <p:nvPr>
            <p:ph idx="13"/>
          </p:nvPr>
        </p:nvSpPr>
        <p:spPr>
          <a:xfrm>
            <a:off x="751112" y="1340124"/>
            <a:ext cx="10515600" cy="4953100"/>
          </a:xfrm>
        </p:spPr>
        <p:txBody>
          <a:bodyPr>
            <a:normAutofit fontScale="55000" lnSpcReduction="20000"/>
          </a:bodyPr>
          <a:lstStyle/>
          <a:p>
            <a:pPr marL="0" indent="0">
              <a:buNone/>
            </a:pPr>
            <a:r>
              <a:rPr lang="en-US" dirty="0"/>
              <a:t>A local education agency (LEA) identified as a persistently dangerous school must:</a:t>
            </a:r>
          </a:p>
          <a:p>
            <a:pPr marL="742950" indent="-742950">
              <a:buAutoNum type="arabicParenR"/>
            </a:pPr>
            <a:r>
              <a:rPr lang="en-US" b="1" u="sng" dirty="0"/>
              <a:t>Notify parents </a:t>
            </a:r>
            <a:r>
              <a:rPr lang="en-US" dirty="0"/>
              <a:t>of each student attending the school the state has identified as persistently dangerous. Notification to parents should be within ten school days from the time the LEA is notified by SDE that the school has been identified;</a:t>
            </a:r>
          </a:p>
          <a:p>
            <a:pPr marL="742950" indent="-742950">
              <a:buAutoNum type="arabicParenR"/>
            </a:pPr>
            <a:r>
              <a:rPr lang="en-US" b="1" u="sng" dirty="0"/>
              <a:t>Offer all students the opportunity to transfer </a:t>
            </a:r>
            <a:r>
              <a:rPr lang="en-US" dirty="0"/>
              <a:t>to a safe public school within the LEA. The offer to transfer students should occur within twenty school days from the time that the LEA is notified by SDE that the school has been identified as persistently dangerous. If there is not another school in the LEA, the LEA is encouraged, but not required, to explore other options, such as an agreement with a neighboring LEA to accept transfer students;</a:t>
            </a:r>
          </a:p>
          <a:p>
            <a:pPr marL="742950" indent="-742950">
              <a:buAutoNum type="arabicParenR"/>
            </a:pPr>
            <a:r>
              <a:rPr lang="en-US" b="1" u="sng" dirty="0"/>
              <a:t>Complete the transfer </a:t>
            </a:r>
            <a:r>
              <a:rPr lang="en-US" dirty="0"/>
              <a:t>for those students who accept the offer. Transfer of students should occur within 30 school days following parental notification. Parental notification regarding the status of the school and the offer to transfer students may be made simultaneously</a:t>
            </a:r>
          </a:p>
        </p:txBody>
      </p:sp>
      <p:sp>
        <p:nvSpPr>
          <p:cNvPr id="4" name="Slide Number Placeholder 1">
            <a:extLst>
              <a:ext uri="{FF2B5EF4-FFF2-40B4-BE49-F238E27FC236}">
                <a16:creationId xmlns:a16="http://schemas.microsoft.com/office/drawing/2014/main" id="{3AB8E033-3E14-434C-82C6-25512A8034F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141</a:t>
            </a:fld>
            <a:endParaRPr lang="en-US" dirty="0"/>
          </a:p>
        </p:txBody>
      </p:sp>
    </p:spTree>
    <p:extLst>
      <p:ext uri="{BB962C8B-B14F-4D97-AF65-F5344CB8AC3E}">
        <p14:creationId xmlns:p14="http://schemas.microsoft.com/office/powerpoint/2010/main" val="21081607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F1737-DA3C-4BAA-A033-8B7A50DAB10D}"/>
              </a:ext>
            </a:extLst>
          </p:cNvPr>
          <p:cNvSpPr>
            <a:spLocks noGrp="1"/>
          </p:cNvSpPr>
          <p:nvPr>
            <p:ph type="title"/>
          </p:nvPr>
        </p:nvSpPr>
        <p:spPr/>
        <p:txBody>
          <a:bodyPr/>
          <a:lstStyle/>
          <a:p>
            <a:r>
              <a:rPr lang="en-US" dirty="0"/>
              <a:t>Denial of School Attendance</a:t>
            </a:r>
          </a:p>
        </p:txBody>
      </p:sp>
      <p:sp>
        <p:nvSpPr>
          <p:cNvPr id="5" name="Content Placeholder 2">
            <a:extLst>
              <a:ext uri="{FF2B5EF4-FFF2-40B4-BE49-F238E27FC236}">
                <a16:creationId xmlns:a16="http://schemas.microsoft.com/office/drawing/2014/main" id="{35CBA1AE-3B8D-4C57-BA25-2BF9BFCF378E}"/>
              </a:ext>
            </a:extLst>
          </p:cNvPr>
          <p:cNvSpPr>
            <a:spLocks noGrp="1"/>
          </p:cNvSpPr>
          <p:nvPr>
            <p:ph idx="13"/>
          </p:nvPr>
        </p:nvSpPr>
        <p:spPr>
          <a:xfrm>
            <a:off x="751112" y="1340124"/>
            <a:ext cx="10515600" cy="5055650"/>
          </a:xfrm>
        </p:spPr>
        <p:txBody>
          <a:bodyPr>
            <a:normAutofit fontScale="62500" lnSpcReduction="20000"/>
          </a:bodyPr>
          <a:lstStyle/>
          <a:p>
            <a:pPr marL="0" indent="0">
              <a:buNone/>
            </a:pPr>
            <a:r>
              <a:rPr lang="en-US" dirty="0"/>
              <a:t>§</a:t>
            </a:r>
            <a:r>
              <a:rPr lang="en-US" b="1" dirty="0"/>
              <a:t>33-205</a:t>
            </a:r>
            <a:endParaRPr lang="en-US" b="1" i="1" dirty="0"/>
          </a:p>
          <a:p>
            <a:r>
              <a:rPr lang="en-US" sz="3200" dirty="0"/>
              <a:t>The board of trustees </a:t>
            </a:r>
            <a:r>
              <a:rPr lang="en-US" sz="3200" b="1" u="sng" dirty="0"/>
              <a:t>may deny enrollment, or may deny attendance</a:t>
            </a:r>
            <a:r>
              <a:rPr lang="en-US" sz="3200" dirty="0"/>
              <a:t> at any of its schools by expulsion, to any pupil who is an habitual truant, or who is incorrigible, or whose conduct, in the judgment of the board, is such as to be continuously disruptive of school discipline, or of the instructional effectiveness of the school, or whose presence in a public school is detrimental to the health and safety of other pupils, or who has been expelled from another school district in this state or any other state. </a:t>
            </a:r>
          </a:p>
          <a:p>
            <a:r>
              <a:rPr lang="en-US" sz="3200" dirty="0"/>
              <a:t>No pupil shall be expelled nor denied enrollment </a:t>
            </a:r>
            <a:r>
              <a:rPr lang="en-US" sz="3200" b="1" u="sng" dirty="0"/>
              <a:t>without the board of trustees having first given written notice to the parent or guardian of the pupil</a:t>
            </a:r>
            <a:r>
              <a:rPr lang="en-US" sz="3200" dirty="0"/>
              <a:t>, which notice shall state the grounds for the proposed expulsion or denial of enrollment and the time and place where such parent or guardian may appear to contest the action of the board to deny school attendance, and which notice shall also state the rights of the pupil to be represented by counsel, to produce witnesses and submit evidence on his own behalf, and to cross-examine any adult witnesses who may appear against him. </a:t>
            </a:r>
          </a:p>
          <a:p>
            <a:r>
              <a:rPr lang="en-US" sz="3200" dirty="0"/>
              <a:t>The superintendent of any district or the principal of any school </a:t>
            </a:r>
            <a:r>
              <a:rPr lang="en-US" sz="3200" b="1" u="sng" dirty="0"/>
              <a:t>may temporarily suspend </a:t>
            </a:r>
            <a:r>
              <a:rPr lang="en-US" sz="3200" dirty="0"/>
              <a:t>any pupil for disciplinary reasons, including student harassment, intimidation or bullying, or for other conduct disruptive of good order  or of the instructional effectiveness of the school.</a:t>
            </a:r>
          </a:p>
          <a:p>
            <a:r>
              <a:rPr lang="en-US" sz="3200" dirty="0"/>
              <a:t>The board of trustees of each school district </a:t>
            </a:r>
            <a:r>
              <a:rPr lang="en-US" sz="3200" b="1" u="sng" dirty="0"/>
              <a:t>shall establish the procedure </a:t>
            </a:r>
            <a:r>
              <a:rPr lang="en-US" sz="3200" dirty="0"/>
              <a:t>to be followed by the superintendent and principals under its jurisdiction for the purpose of effecting a temporary suspension, which procedure must conform to the minimal requirements of due process. </a:t>
            </a:r>
          </a:p>
        </p:txBody>
      </p:sp>
      <p:sp>
        <p:nvSpPr>
          <p:cNvPr id="4" name="Slide Number Placeholder 1">
            <a:extLst>
              <a:ext uri="{FF2B5EF4-FFF2-40B4-BE49-F238E27FC236}">
                <a16:creationId xmlns:a16="http://schemas.microsoft.com/office/drawing/2014/main" id="{3B6821CA-8164-4A80-9F6A-258A7FCFDA4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142</a:t>
            </a:fld>
            <a:endParaRPr lang="en-US" dirty="0"/>
          </a:p>
        </p:txBody>
      </p:sp>
    </p:spTree>
    <p:extLst>
      <p:ext uri="{BB962C8B-B14F-4D97-AF65-F5344CB8AC3E}">
        <p14:creationId xmlns:p14="http://schemas.microsoft.com/office/powerpoint/2010/main" val="21467464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C206-FCF2-4C41-8042-912C33503660}"/>
              </a:ext>
            </a:extLst>
          </p:cNvPr>
          <p:cNvSpPr>
            <a:spLocks noGrp="1"/>
          </p:cNvSpPr>
          <p:nvPr>
            <p:ph type="title"/>
          </p:nvPr>
        </p:nvSpPr>
        <p:spPr/>
        <p:txBody>
          <a:bodyPr/>
          <a:lstStyle/>
          <a:p>
            <a:r>
              <a:rPr lang="en-US" dirty="0"/>
              <a:t>Alcohol and Controlled Substances</a:t>
            </a:r>
          </a:p>
        </p:txBody>
      </p:sp>
      <p:sp>
        <p:nvSpPr>
          <p:cNvPr id="3" name="Content Placeholder 2">
            <a:extLst>
              <a:ext uri="{FF2B5EF4-FFF2-40B4-BE49-F238E27FC236}">
                <a16:creationId xmlns:a16="http://schemas.microsoft.com/office/drawing/2014/main" id="{BB52E2D2-9238-4E42-BD3A-11ADAAA6DA70}"/>
              </a:ext>
            </a:extLst>
          </p:cNvPr>
          <p:cNvSpPr>
            <a:spLocks noGrp="1"/>
          </p:cNvSpPr>
          <p:nvPr>
            <p:ph idx="13"/>
          </p:nvPr>
        </p:nvSpPr>
        <p:spPr>
          <a:xfrm>
            <a:off x="0" y="1105469"/>
            <a:ext cx="12192000" cy="5290305"/>
          </a:xfrm>
        </p:spPr>
        <p:txBody>
          <a:bodyPr>
            <a:normAutofit/>
          </a:bodyPr>
          <a:lstStyle/>
          <a:p>
            <a:pPr marL="0" indent="0">
              <a:buNone/>
            </a:pPr>
            <a:r>
              <a:rPr lang="en-US" sz="2000" dirty="0"/>
              <a:t>§33-210, Idaho Code </a:t>
            </a:r>
            <a:endParaRPr lang="en-US" sz="2000" b="1" dirty="0"/>
          </a:p>
          <a:p>
            <a:r>
              <a:rPr lang="en-US" sz="2000" dirty="0"/>
              <a:t>(1) It is legislative intent that parental involvement in all aspects of a child's education in the public school system remain a priority. Substance abuse prevention programs and counseling for students attending public schools are no exception. Consequently, it is the duty of the board of trustees of each school district, including specially chartered school districts, and governing boards of charter schools, to </a:t>
            </a:r>
            <a:r>
              <a:rPr lang="en-US" sz="2000" b="1" u="sng" dirty="0"/>
              <a:t>adopt and implement policies specifying how personnel shall respond</a:t>
            </a:r>
            <a:r>
              <a:rPr lang="en-US" sz="2000" dirty="0"/>
              <a:t> when a student discloses or is reasonably suspected of using or being under the influence of alcohol or any controlled substance defined by §</a:t>
            </a:r>
            <a:r>
              <a:rPr lang="en-US" sz="2000" u="sng" dirty="0">
                <a:hlinkClick r:id="rId3"/>
              </a:rPr>
              <a:t>37-2732C</a:t>
            </a:r>
            <a:r>
              <a:rPr lang="en-US" sz="2000" dirty="0"/>
              <a:t>, Idaho Code. </a:t>
            </a:r>
          </a:p>
          <a:p>
            <a:r>
              <a:rPr lang="en-US" sz="2000" dirty="0"/>
              <a:t>In addition to policies adopted pursuant to this section, students may, at the discretion of the district board of trustees or governing board of a charter school, be </a:t>
            </a:r>
            <a:r>
              <a:rPr lang="en-US" sz="2000" b="1" u="sng" dirty="0"/>
              <a:t>subject to other disciplinary or safety policies</a:t>
            </a:r>
            <a:r>
              <a:rPr lang="en-US" sz="2000" dirty="0"/>
              <a:t>…</a:t>
            </a:r>
          </a:p>
          <a:p>
            <a:r>
              <a:rPr lang="en-US" sz="2000" dirty="0"/>
              <a:t>Schools shall ensure that procedures are developed for </a:t>
            </a:r>
            <a:r>
              <a:rPr lang="en-US" sz="2000" b="1" u="sng" dirty="0"/>
              <a:t>contacting law enforcement and the student's parents</a:t>
            </a:r>
            <a:r>
              <a:rPr lang="en-US" sz="2000" dirty="0"/>
              <a:t>, legal guardian or custodian regarding a student reasonably suspected of using or being under the influence of alcohol or a controlled substance.</a:t>
            </a:r>
          </a:p>
          <a:p>
            <a:r>
              <a:rPr lang="en-US" sz="2000" dirty="0"/>
              <a:t>Any school district employee or independent contractor of an educational institution who has a reasonable suspicion that a student is using or is under the influence of alcohol or a controlled substance and, acting upon that suspicion, reports that suspicion to a school administrator or initiates procedures adopted by the board of trustees or governing board of the charter school pursuant to this section, </a:t>
            </a:r>
            <a:r>
              <a:rPr lang="en-US" sz="2000" b="1" u="sng" dirty="0"/>
              <a:t>shall have immunity from any liability, civil or criminal</a:t>
            </a:r>
            <a:r>
              <a:rPr lang="en-US" sz="2000" dirty="0"/>
              <a:t>, that might otherwise be incurred or imposed.</a:t>
            </a:r>
          </a:p>
        </p:txBody>
      </p:sp>
      <p:sp>
        <p:nvSpPr>
          <p:cNvPr id="4" name="Slide Number Placeholder 1">
            <a:extLst>
              <a:ext uri="{FF2B5EF4-FFF2-40B4-BE49-F238E27FC236}">
                <a16:creationId xmlns:a16="http://schemas.microsoft.com/office/drawing/2014/main" id="{76B1A5BF-028A-479B-AF48-F4A7C26DCBFB}"/>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143</a:t>
            </a:fld>
            <a:endParaRPr lang="en-US" dirty="0"/>
          </a:p>
        </p:txBody>
      </p:sp>
    </p:spTree>
    <p:extLst>
      <p:ext uri="{BB962C8B-B14F-4D97-AF65-F5344CB8AC3E}">
        <p14:creationId xmlns:p14="http://schemas.microsoft.com/office/powerpoint/2010/main" val="253197986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0AC4-2B6D-475E-A9FC-13D073019377}"/>
              </a:ext>
            </a:extLst>
          </p:cNvPr>
          <p:cNvSpPr>
            <a:spLocks noGrp="1"/>
          </p:cNvSpPr>
          <p:nvPr>
            <p:ph type="title"/>
          </p:nvPr>
        </p:nvSpPr>
        <p:spPr/>
        <p:txBody>
          <a:bodyPr/>
          <a:lstStyle/>
          <a:p>
            <a:r>
              <a:rPr lang="en-US" dirty="0"/>
              <a:t>Suicidal Tendencies – Duty to Warn</a:t>
            </a:r>
          </a:p>
        </p:txBody>
      </p:sp>
      <p:sp>
        <p:nvSpPr>
          <p:cNvPr id="5" name="Content Placeholder 2">
            <a:extLst>
              <a:ext uri="{FF2B5EF4-FFF2-40B4-BE49-F238E27FC236}">
                <a16:creationId xmlns:a16="http://schemas.microsoft.com/office/drawing/2014/main" id="{27ABB577-BC4E-4579-B0FE-F5D42843B101}"/>
              </a:ext>
            </a:extLst>
          </p:cNvPr>
          <p:cNvSpPr>
            <a:spLocks noGrp="1"/>
          </p:cNvSpPr>
          <p:nvPr>
            <p:ph idx="13"/>
          </p:nvPr>
        </p:nvSpPr>
        <p:spPr>
          <a:xfrm>
            <a:off x="751112" y="1353672"/>
            <a:ext cx="10515600" cy="5042102"/>
          </a:xfrm>
        </p:spPr>
        <p:txBody>
          <a:bodyPr>
            <a:normAutofit fontScale="62500" lnSpcReduction="20000"/>
          </a:bodyPr>
          <a:lstStyle/>
          <a:p>
            <a:pPr marL="0" indent="0">
              <a:buNone/>
            </a:pPr>
            <a:r>
              <a:rPr lang="en-US" sz="4500" dirty="0"/>
              <a:t>§33-512B, Idaho Code </a:t>
            </a:r>
          </a:p>
          <a:p>
            <a:r>
              <a:rPr lang="en-US" dirty="0"/>
              <a:t>(1) Notwithstanding the provisions of §</a:t>
            </a:r>
            <a:r>
              <a:rPr lang="en-US" u="sng" dirty="0">
                <a:hlinkClick r:id="rId3"/>
              </a:rPr>
              <a:t>33-512</a:t>
            </a:r>
            <a:r>
              <a:rPr lang="en-US" dirty="0"/>
              <a:t>(4), Idaho Code, neither a teacher nor a school district shall have a duty to warn of the suicidal tendencies of a student absent the teacher's </a:t>
            </a:r>
            <a:r>
              <a:rPr lang="en-US" b="1" u="sng" dirty="0"/>
              <a:t>knowledge of direct evidence </a:t>
            </a:r>
            <a:r>
              <a:rPr lang="en-US" dirty="0"/>
              <a:t>of such suicidal tendencies.</a:t>
            </a:r>
          </a:p>
          <a:p>
            <a:r>
              <a:rPr lang="en-US" dirty="0"/>
              <a:t>(2)  "Direct evidence" means evidence which directly proves a fact without inference and which in itself, if true, conclusively establishes that fact. Direct evidence would include </a:t>
            </a:r>
            <a:r>
              <a:rPr lang="en-US" b="1" u="sng" dirty="0"/>
              <a:t>unequivocal and unambiguous </a:t>
            </a:r>
            <a:r>
              <a:rPr lang="en-US" dirty="0"/>
              <a:t>oral or written statements by a student which would not cause a reasonable teacher to speculate regarding the existence of the fact in question; it would not include equivocal or ambiguous oral or written statements by a student which would cause a reasonable teacher to speculate regarding the existence of the fact in question. </a:t>
            </a:r>
          </a:p>
          <a:p>
            <a:r>
              <a:rPr lang="en-US" dirty="0"/>
              <a:t>(3)  The existence of the teacher's knowledge of the direct evidence referred to in subsections (1) and (2) of this section shall be determined by the court as a matter of law. </a:t>
            </a:r>
          </a:p>
        </p:txBody>
      </p:sp>
      <p:sp>
        <p:nvSpPr>
          <p:cNvPr id="4" name="Slide Number Placeholder 1">
            <a:extLst>
              <a:ext uri="{FF2B5EF4-FFF2-40B4-BE49-F238E27FC236}">
                <a16:creationId xmlns:a16="http://schemas.microsoft.com/office/drawing/2014/main" id="{18EA28A6-F222-4A7B-890A-7EDB03801E47}"/>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144</a:t>
            </a:fld>
            <a:endParaRPr lang="en-US" dirty="0"/>
          </a:p>
        </p:txBody>
      </p:sp>
    </p:spTree>
    <p:extLst>
      <p:ext uri="{BB962C8B-B14F-4D97-AF65-F5344CB8AC3E}">
        <p14:creationId xmlns:p14="http://schemas.microsoft.com/office/powerpoint/2010/main" val="36178953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5DFE0-D517-466B-9318-209EEA90FCFF}"/>
              </a:ext>
            </a:extLst>
          </p:cNvPr>
          <p:cNvSpPr>
            <a:spLocks noGrp="1"/>
          </p:cNvSpPr>
          <p:nvPr>
            <p:ph type="title"/>
          </p:nvPr>
        </p:nvSpPr>
        <p:spPr/>
        <p:txBody>
          <a:bodyPr/>
          <a:lstStyle/>
          <a:p>
            <a:r>
              <a:rPr lang="en-US" dirty="0"/>
              <a:t>Suicide Prevention Training</a:t>
            </a:r>
          </a:p>
        </p:txBody>
      </p:sp>
      <p:sp>
        <p:nvSpPr>
          <p:cNvPr id="5" name="Content Placeholder 2">
            <a:extLst>
              <a:ext uri="{FF2B5EF4-FFF2-40B4-BE49-F238E27FC236}">
                <a16:creationId xmlns:a16="http://schemas.microsoft.com/office/drawing/2014/main" id="{61A16F6C-7FD8-4507-A492-0C857E227A05}"/>
              </a:ext>
            </a:extLst>
          </p:cNvPr>
          <p:cNvSpPr>
            <a:spLocks noGrp="1"/>
          </p:cNvSpPr>
          <p:nvPr>
            <p:ph idx="13"/>
          </p:nvPr>
        </p:nvSpPr>
        <p:spPr>
          <a:xfrm>
            <a:off x="0" y="1146412"/>
            <a:ext cx="11973862" cy="5249362"/>
          </a:xfrm>
        </p:spPr>
        <p:txBody>
          <a:bodyPr>
            <a:normAutofit fontScale="85000" lnSpcReduction="10000"/>
          </a:bodyPr>
          <a:lstStyle/>
          <a:p>
            <a:pPr marL="0" indent="0">
              <a:buNone/>
            </a:pPr>
            <a:r>
              <a:rPr lang="en-US" sz="2200" dirty="0"/>
              <a:t>§33-136, Idaho Code </a:t>
            </a:r>
          </a:p>
          <a:p>
            <a:r>
              <a:rPr lang="en-US" sz="1900" dirty="0"/>
              <a:t>The state board of education shall adopt rules supporting suicide awareness and prevention training each year for public school personnel…</a:t>
            </a:r>
          </a:p>
          <a:p>
            <a:r>
              <a:rPr lang="en-US" sz="1900" b="1" dirty="0"/>
              <a:t>IDAPA Rules in Review this Legislative Session...08-0202-1901</a:t>
            </a:r>
          </a:p>
          <a:p>
            <a:pPr marL="0" indent="0">
              <a:buNone/>
            </a:pPr>
            <a:r>
              <a:rPr lang="en-US" sz="1900" dirty="0"/>
              <a:t>As schools offer annual professional development for school staff related to preventing, intervening, and responding</a:t>
            </a:r>
          </a:p>
          <a:p>
            <a:pPr marL="0" indent="0">
              <a:buNone/>
            </a:pPr>
            <a:r>
              <a:rPr lang="en-US" sz="1900" dirty="0"/>
              <a:t>to suicide, the content shall include:</a:t>
            </a:r>
          </a:p>
          <a:p>
            <a:pPr marL="0" indent="0">
              <a:buNone/>
            </a:pPr>
            <a:r>
              <a:rPr lang="en-US" sz="1900" dirty="0"/>
              <a:t>	</a:t>
            </a:r>
            <a:r>
              <a:rPr lang="en-US" sz="1900" b="1" u="sng" dirty="0"/>
              <a:t>Prevention.</a:t>
            </a:r>
            <a:r>
              <a:rPr lang="en-US" sz="1900" dirty="0"/>
              <a:t> School philosophy regarding school climate and the promotion of protective factors;</a:t>
            </a:r>
          </a:p>
          <a:p>
            <a:pPr marL="0" indent="0">
              <a:buNone/>
            </a:pPr>
            <a:r>
              <a:rPr lang="en-US" sz="1900" dirty="0"/>
              <a:t>	data on suicide for the region or state, or both; risk and protective factors for students; suicide myths and facts; and</a:t>
            </a:r>
          </a:p>
          <a:p>
            <a:pPr marL="0" indent="0">
              <a:buNone/>
            </a:pPr>
            <a:r>
              <a:rPr lang="en-US" sz="1900" dirty="0"/>
              <a:t>	how to develop community partnerships. </a:t>
            </a:r>
          </a:p>
          <a:p>
            <a:pPr marL="0" indent="0">
              <a:buNone/>
            </a:pPr>
            <a:r>
              <a:rPr lang="en-US" sz="1900" dirty="0"/>
              <a:t>	</a:t>
            </a:r>
            <a:r>
              <a:rPr lang="en-US" sz="1900" b="1" u="sng" dirty="0"/>
              <a:t>Intervention.</a:t>
            </a:r>
            <a:r>
              <a:rPr lang="en-US" sz="1900" dirty="0"/>
              <a:t> How to utilize safe and appropriate language and messaging when addressing</a:t>
            </a:r>
          </a:p>
          <a:p>
            <a:pPr marL="0" indent="0">
              <a:buNone/>
            </a:pPr>
            <a:r>
              <a:rPr lang="en-US" sz="1900" dirty="0"/>
              <a:t>	students; warning signs of suicide ideation for students; local and school-based protocols for aiding a suicidal</a:t>
            </a:r>
          </a:p>
          <a:p>
            <a:pPr marL="0" indent="0">
              <a:buNone/>
            </a:pPr>
            <a:r>
              <a:rPr lang="en-US" sz="1900" dirty="0"/>
              <a:t>	individual; local protocols for seeking help for self and students; identification of appropriate mental health services</a:t>
            </a:r>
          </a:p>
          <a:p>
            <a:pPr marL="0" indent="0">
              <a:buNone/>
            </a:pPr>
            <a:r>
              <a:rPr lang="en-US" sz="1900" dirty="0"/>
              <a:t>	and community resources for referring students and their families; information about state statutes on </a:t>
            </a:r>
          </a:p>
          <a:p>
            <a:pPr marL="0" indent="0">
              <a:buNone/>
            </a:pPr>
            <a:r>
              <a:rPr lang="en-US" sz="1900" dirty="0"/>
              <a:t>	responsibility, liability, and duty to warn; confidentiality issues; and the need to ask others directly if they are </a:t>
            </a:r>
          </a:p>
          <a:p>
            <a:pPr marL="0" indent="0">
              <a:buNone/>
            </a:pPr>
            <a:r>
              <a:rPr lang="en-US" sz="1900" dirty="0"/>
              <a:t>	suicidal. </a:t>
            </a:r>
          </a:p>
          <a:p>
            <a:pPr marL="0" indent="0">
              <a:buNone/>
            </a:pPr>
            <a:r>
              <a:rPr lang="en-US" sz="1900" dirty="0"/>
              <a:t>	</a:t>
            </a:r>
            <a:r>
              <a:rPr lang="en-US" sz="1900" b="1" u="sng" dirty="0"/>
              <a:t>Postvention.</a:t>
            </a:r>
            <a:r>
              <a:rPr lang="en-US" sz="1900" dirty="0"/>
              <a:t> Evidence-based protocol for responding to a student/staff suicide.</a:t>
            </a:r>
          </a:p>
          <a:p>
            <a:r>
              <a:rPr lang="en-US" sz="1900" dirty="0"/>
              <a:t>A Suicide Prevention Model Policy is available at </a:t>
            </a:r>
            <a:r>
              <a:rPr lang="en-US" sz="1900" dirty="0">
                <a:hlinkClick r:id="rId3"/>
              </a:rPr>
              <a:t>www.sde.Idaho.gov/student-engagement/suicide-prevention</a:t>
            </a:r>
            <a:r>
              <a:rPr lang="en-US" sz="1900" dirty="0"/>
              <a:t> </a:t>
            </a:r>
          </a:p>
          <a:p>
            <a:pPr marL="0" indent="0">
              <a:buNone/>
            </a:pPr>
            <a:endParaRPr lang="en-US" sz="1600" dirty="0"/>
          </a:p>
        </p:txBody>
      </p:sp>
      <p:sp>
        <p:nvSpPr>
          <p:cNvPr id="4" name="Slide Number Placeholder 1">
            <a:extLst>
              <a:ext uri="{FF2B5EF4-FFF2-40B4-BE49-F238E27FC236}">
                <a16:creationId xmlns:a16="http://schemas.microsoft.com/office/drawing/2014/main" id="{0805C5C8-9D4B-41A3-9544-5D45D092217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145</a:t>
            </a:fld>
            <a:endParaRPr lang="en-US" dirty="0"/>
          </a:p>
        </p:txBody>
      </p:sp>
    </p:spTree>
    <p:extLst>
      <p:ext uri="{BB962C8B-B14F-4D97-AF65-F5344CB8AC3E}">
        <p14:creationId xmlns:p14="http://schemas.microsoft.com/office/powerpoint/2010/main" val="1908638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895D-5F5E-4B28-952E-E67446E486A0}"/>
              </a:ext>
            </a:extLst>
          </p:cNvPr>
          <p:cNvSpPr>
            <a:spLocks noGrp="1"/>
          </p:cNvSpPr>
          <p:nvPr>
            <p:ph type="title"/>
          </p:nvPr>
        </p:nvSpPr>
        <p:spPr/>
        <p:txBody>
          <a:bodyPr/>
          <a:lstStyle/>
          <a:p>
            <a:r>
              <a:rPr lang="en-US" dirty="0"/>
              <a:t>Additional Information…</a:t>
            </a:r>
          </a:p>
        </p:txBody>
      </p:sp>
      <p:sp>
        <p:nvSpPr>
          <p:cNvPr id="3" name="Content Placeholder 2">
            <a:extLst>
              <a:ext uri="{FF2B5EF4-FFF2-40B4-BE49-F238E27FC236}">
                <a16:creationId xmlns:a16="http://schemas.microsoft.com/office/drawing/2014/main" id="{70223E77-C0BE-432B-8F32-39446B464009}"/>
              </a:ext>
            </a:extLst>
          </p:cNvPr>
          <p:cNvSpPr>
            <a:spLocks noGrp="1"/>
          </p:cNvSpPr>
          <p:nvPr>
            <p:ph idx="13"/>
          </p:nvPr>
        </p:nvSpPr>
        <p:spPr>
          <a:xfrm>
            <a:off x="751112" y="1703294"/>
            <a:ext cx="10515600" cy="4536140"/>
          </a:xfrm>
        </p:spPr>
        <p:txBody>
          <a:bodyPr>
            <a:normAutofit fontScale="70000" lnSpcReduction="20000"/>
          </a:bodyPr>
          <a:lstStyle/>
          <a:p>
            <a:r>
              <a:rPr lang="en-US" dirty="0">
                <a:hlinkClick r:id="rId3"/>
              </a:rPr>
              <a:t>ISBA Model Policies</a:t>
            </a:r>
            <a:endParaRPr lang="en-US" dirty="0"/>
          </a:p>
          <a:p>
            <a:r>
              <a:rPr lang="en-US" dirty="0">
                <a:hlinkClick r:id="rId4"/>
              </a:rPr>
              <a:t>FREE Suicide Prevention Training for Staff/Teachers/Parents</a:t>
            </a:r>
            <a:endParaRPr lang="en-US" dirty="0"/>
          </a:p>
          <a:p>
            <a:r>
              <a:rPr lang="en-US" dirty="0"/>
              <a:t>Know Your Nine: Title IX, Sex Discrimination, and Investigations</a:t>
            </a:r>
          </a:p>
          <a:p>
            <a:pPr lvl="1"/>
            <a:r>
              <a:rPr lang="en-US" dirty="0"/>
              <a:t>More at </a:t>
            </a:r>
            <a:r>
              <a:rPr lang="en-US" dirty="0">
                <a:hlinkClick r:id="rId5"/>
              </a:rPr>
              <a:t>https://www2.ed.gov/about/offices/list/ocr/docs/tix_dis.html</a:t>
            </a:r>
            <a:endParaRPr lang="en-US" dirty="0"/>
          </a:p>
          <a:p>
            <a:r>
              <a:rPr lang="en-US" dirty="0">
                <a:hlinkClick r:id="rId6"/>
              </a:rPr>
              <a:t>State Subsidized Title IX Training</a:t>
            </a:r>
            <a:r>
              <a:rPr lang="en-US" dirty="0"/>
              <a:t> – Certifications in Investigator, Decision Maker, and Coordinator</a:t>
            </a:r>
          </a:p>
          <a:p>
            <a:r>
              <a:rPr lang="en-US" dirty="0"/>
              <a:t>The Role of the SDE in the Complaint Process</a:t>
            </a:r>
          </a:p>
          <a:p>
            <a:r>
              <a:rPr lang="en-US" dirty="0"/>
              <a:t>Safe and Drug Free Schools Application</a:t>
            </a:r>
          </a:p>
          <a:p>
            <a:pPr lvl="1"/>
            <a:r>
              <a:rPr lang="en-US" dirty="0"/>
              <a:t>More at </a:t>
            </a:r>
            <a:r>
              <a:rPr lang="en-US" dirty="0">
                <a:hlinkClick r:id="rId7"/>
              </a:rPr>
              <a:t>https://www.sde.idaho.gov/student-engagement/sdfs/index.html</a:t>
            </a:r>
            <a:endParaRPr lang="en-US" dirty="0"/>
          </a:p>
          <a:p>
            <a:r>
              <a:rPr lang="en-US" dirty="0"/>
              <a:t>The Office of School Safety and Security</a:t>
            </a:r>
          </a:p>
          <a:p>
            <a:r>
              <a:rPr lang="en-US" dirty="0"/>
              <a:t>Annual Idaho School Safety Symposium – October</a:t>
            </a:r>
          </a:p>
        </p:txBody>
      </p:sp>
      <p:sp>
        <p:nvSpPr>
          <p:cNvPr id="4" name="Slide Number Placeholder 1">
            <a:extLst>
              <a:ext uri="{FF2B5EF4-FFF2-40B4-BE49-F238E27FC236}">
                <a16:creationId xmlns:a16="http://schemas.microsoft.com/office/drawing/2014/main" id="{E9180079-B166-42F8-AB0C-55ADDFD1E88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146</a:t>
            </a:fld>
            <a:endParaRPr lang="en-US" dirty="0"/>
          </a:p>
        </p:txBody>
      </p:sp>
    </p:spTree>
    <p:extLst>
      <p:ext uri="{BB962C8B-B14F-4D97-AF65-F5344CB8AC3E}">
        <p14:creationId xmlns:p14="http://schemas.microsoft.com/office/powerpoint/2010/main" val="9041389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ubtitle 2"/>
          <p:cNvSpPr txBox="1">
            <a:spLocks/>
          </p:cNvSpPr>
          <p:nvPr/>
        </p:nvSpPr>
        <p:spPr>
          <a:xfrm>
            <a:off x="573560" y="2291834"/>
            <a:ext cx="9144000" cy="17886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b="1" cap="none" dirty="0">
                <a:solidFill>
                  <a:schemeClr val="tx1">
                    <a:lumMod val="90000"/>
                    <a:lumOff val="10000"/>
                  </a:schemeClr>
                </a:solidFill>
                <a:latin typeface="+mn-lt"/>
              </a:rPr>
              <a:t>Dr. Eric Studebaker, Director</a:t>
            </a:r>
          </a:p>
          <a:p>
            <a:pPr>
              <a:lnSpc>
                <a:spcPct val="150000"/>
              </a:lnSpc>
            </a:pPr>
            <a:r>
              <a:rPr lang="en-US" cap="none" dirty="0">
                <a:solidFill>
                  <a:schemeClr val="tx1">
                    <a:lumMod val="90000"/>
                    <a:lumOff val="10000"/>
                  </a:schemeClr>
                </a:solidFill>
                <a:latin typeface="+mn-lt"/>
              </a:rPr>
              <a:t>Idaho State Department of Education</a:t>
            </a:r>
          </a:p>
          <a:p>
            <a:pPr>
              <a:lnSpc>
                <a:spcPct val="110000"/>
              </a:lnSpc>
              <a:spcBef>
                <a:spcPts val="0"/>
              </a:spcBef>
            </a:pPr>
            <a:r>
              <a:rPr lang="en-US" cap="none" dirty="0">
                <a:solidFill>
                  <a:schemeClr val="tx1">
                    <a:lumMod val="90000"/>
                    <a:lumOff val="10000"/>
                  </a:schemeClr>
                </a:solidFill>
                <a:latin typeface="+mn-lt"/>
              </a:rPr>
              <a:t>650 W State Street, Boise, ID 83702</a:t>
            </a:r>
          </a:p>
          <a:p>
            <a:pPr>
              <a:lnSpc>
                <a:spcPct val="110000"/>
              </a:lnSpc>
              <a:spcBef>
                <a:spcPts val="0"/>
              </a:spcBef>
            </a:pPr>
            <a:r>
              <a:rPr lang="en-US" cap="none" dirty="0">
                <a:solidFill>
                  <a:schemeClr val="tx1">
                    <a:lumMod val="90000"/>
                    <a:lumOff val="10000"/>
                  </a:schemeClr>
                </a:solidFill>
                <a:latin typeface="+mn-lt"/>
              </a:rPr>
              <a:t>208 332 6961 Office 	204 404 1532 Cell</a:t>
            </a:r>
          </a:p>
          <a:p>
            <a:pPr>
              <a:lnSpc>
                <a:spcPct val="110000"/>
              </a:lnSpc>
              <a:spcBef>
                <a:spcPts val="0"/>
              </a:spcBef>
            </a:pPr>
            <a:r>
              <a:rPr lang="en-US" cap="none" dirty="0">
                <a:solidFill>
                  <a:schemeClr val="tx1">
                    <a:lumMod val="90000"/>
                    <a:lumOff val="10000"/>
                  </a:schemeClr>
                </a:solidFill>
                <a:latin typeface="+mn-lt"/>
                <a:hlinkClick r:id="rId3" tooltip="email address"/>
              </a:rPr>
              <a:t>estudebaker@sde.idaho.gov</a:t>
            </a:r>
            <a:endParaRPr lang="en-US" cap="none" dirty="0">
              <a:solidFill>
                <a:schemeClr val="tx1">
                  <a:lumMod val="90000"/>
                  <a:lumOff val="10000"/>
                </a:schemeClr>
              </a:solidFill>
              <a:latin typeface="+mn-lt"/>
            </a:endParaRPr>
          </a:p>
          <a:p>
            <a:pPr>
              <a:lnSpc>
                <a:spcPct val="110000"/>
              </a:lnSpc>
              <a:spcBef>
                <a:spcPts val="0"/>
              </a:spcBef>
            </a:pPr>
            <a:r>
              <a:rPr lang="en-US" cap="none" dirty="0">
                <a:solidFill>
                  <a:schemeClr val="tx1">
                    <a:lumMod val="90000"/>
                    <a:lumOff val="10000"/>
                  </a:schemeClr>
                </a:solidFill>
                <a:latin typeface="+mn-lt"/>
                <a:hlinkClick r:id="rId4" tooltip="Idaho State Department of Education Website"/>
              </a:rPr>
              <a:t>www.sde.idaho.gov</a:t>
            </a:r>
            <a:endParaRPr lang="en-US" cap="none" dirty="0">
              <a:solidFill>
                <a:schemeClr val="tx1">
                  <a:lumMod val="90000"/>
                  <a:lumOff val="10000"/>
                </a:schemeClr>
              </a:solidFill>
              <a:latin typeface="+mn-lt"/>
            </a:endParaRPr>
          </a:p>
        </p:txBody>
      </p:sp>
      <p:sp>
        <p:nvSpPr>
          <p:cNvPr id="5" name="Slide Number Placeholder 1">
            <a:extLst>
              <a:ext uri="{FF2B5EF4-FFF2-40B4-BE49-F238E27FC236}">
                <a16:creationId xmlns:a16="http://schemas.microsoft.com/office/drawing/2014/main" id="{F860550C-2FD7-4BB6-8E3E-816A6FABD839}"/>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147</a:t>
            </a:fld>
            <a:endParaRPr lang="en-US" dirty="0"/>
          </a:p>
        </p:txBody>
      </p:sp>
    </p:spTree>
    <p:extLst>
      <p:ext uri="{BB962C8B-B14F-4D97-AF65-F5344CB8AC3E}">
        <p14:creationId xmlns:p14="http://schemas.microsoft.com/office/powerpoint/2010/main" val="15848374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D6468B-1437-44FC-9565-497F5A606F18}"/>
              </a:ext>
            </a:extLst>
          </p:cNvPr>
          <p:cNvSpPr>
            <a:spLocks noGrp="1"/>
          </p:cNvSpPr>
          <p:nvPr>
            <p:ph type="ctrTitle"/>
          </p:nvPr>
        </p:nvSpPr>
        <p:spPr/>
        <p:txBody>
          <a:bodyPr/>
          <a:lstStyle/>
          <a:p>
            <a:r>
              <a:rPr lang="en-US" dirty="0"/>
              <a:t>Certification and</a:t>
            </a:r>
            <a:br>
              <a:rPr lang="en-US" dirty="0"/>
            </a:br>
            <a:r>
              <a:rPr lang="en-US" dirty="0"/>
              <a:t>Professional Standards</a:t>
            </a:r>
          </a:p>
        </p:txBody>
      </p:sp>
      <p:sp>
        <p:nvSpPr>
          <p:cNvPr id="4" name="Subtitle 3">
            <a:extLst>
              <a:ext uri="{FF2B5EF4-FFF2-40B4-BE49-F238E27FC236}">
                <a16:creationId xmlns:a16="http://schemas.microsoft.com/office/drawing/2014/main" id="{6917C7CC-9AC5-4C02-9602-B2F4BA6C9FED}"/>
              </a:ext>
            </a:extLst>
          </p:cNvPr>
          <p:cNvSpPr>
            <a:spLocks noGrp="1"/>
          </p:cNvSpPr>
          <p:nvPr>
            <p:ph type="subTitle" idx="1"/>
          </p:nvPr>
        </p:nvSpPr>
        <p:spPr/>
        <p:txBody>
          <a:bodyPr/>
          <a:lstStyle/>
          <a:p>
            <a:r>
              <a:rPr lang="en-US" dirty="0"/>
              <a:t>Dr. Bethani Studebaker, Director</a:t>
            </a:r>
          </a:p>
        </p:txBody>
      </p:sp>
      <p:sp>
        <p:nvSpPr>
          <p:cNvPr id="5" name="Slide Number Placeholder 1">
            <a:extLst>
              <a:ext uri="{FF2B5EF4-FFF2-40B4-BE49-F238E27FC236}">
                <a16:creationId xmlns:a16="http://schemas.microsoft.com/office/drawing/2014/main" id="{EA96D6E9-E166-4366-BCD3-E7D9C551A4F2}"/>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148</a:t>
            </a:fld>
            <a:endParaRPr lang="en-US" dirty="0"/>
          </a:p>
        </p:txBody>
      </p:sp>
    </p:spTree>
    <p:extLst>
      <p:ext uri="{BB962C8B-B14F-4D97-AF65-F5344CB8AC3E}">
        <p14:creationId xmlns:p14="http://schemas.microsoft.com/office/powerpoint/2010/main" val="29909723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3"/>
          </p:nvPr>
        </p:nvSpPr>
        <p:spPr/>
        <p:txBody>
          <a:bodyPr/>
          <a:lstStyle/>
          <a:p>
            <a:r>
              <a:rPr lang="en-US" dirty="0"/>
              <a:t>Background Investigation Checks</a:t>
            </a:r>
          </a:p>
          <a:p>
            <a:r>
              <a:rPr lang="en-US" dirty="0"/>
              <a:t>Hiring Practices &amp; Certification</a:t>
            </a:r>
          </a:p>
          <a:p>
            <a:r>
              <a:rPr lang="en-US" dirty="0"/>
              <a:t>Professional Standards Commission</a:t>
            </a:r>
          </a:p>
        </p:txBody>
      </p:sp>
      <p:sp>
        <p:nvSpPr>
          <p:cNvPr id="4" name="Slide Number Placeholder 1">
            <a:extLst>
              <a:ext uri="{FF2B5EF4-FFF2-40B4-BE49-F238E27FC236}">
                <a16:creationId xmlns:a16="http://schemas.microsoft.com/office/drawing/2014/main" id="{BC9F06A6-4777-4617-82A0-8B63F32E520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149</a:t>
            </a:fld>
            <a:endParaRPr lang="en-US" dirty="0"/>
          </a:p>
        </p:txBody>
      </p:sp>
    </p:spTree>
    <p:extLst>
      <p:ext uri="{BB962C8B-B14F-4D97-AF65-F5344CB8AC3E}">
        <p14:creationId xmlns:p14="http://schemas.microsoft.com/office/powerpoint/2010/main" val="6047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ISAT ELA/L</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3633" y="2064556"/>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863009821"/>
              </p:ext>
            </p:extLst>
          </p:nvPr>
        </p:nvGraphicFramePr>
        <p:xfrm>
          <a:off x="107345" y="1104181"/>
          <a:ext cx="7575617" cy="5671458"/>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531804">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Idaho Standards Achievement Test in English Language Arts/Literacy</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21871">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35003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rtl="0" fontAlgn="base"/>
                      <a:r>
                        <a:rPr lang="en-US" sz="14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The summative ELA/L ISAT is given at the end of the learning process and allows students to demonstrate the full-range of their knowledge, skills and abilities.</a:t>
                      </a: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p>
                    <a:p>
                      <a:pPr rtl="0" fontAlgn="base"/>
                      <a:r>
                        <a:rPr lang="en-US" sz="1400" b="0" i="0" u="none" strike="noStrike"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Results from the summative assessment provide educators data on student proficiency. </a:t>
                      </a:r>
                      <a:endPar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1771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5914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03/13/2023 to 05/12/2023</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1771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5429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English Language Arts/Literacy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17715">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59147">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3-8 and 11 </a:t>
                      </a:r>
                    </a:p>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Optional for 9 and 10</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1771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5914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All Students</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1771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1229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rtl="0" fontAlgn="base">
                        <a:buFont typeface="Arial" panose="020B0604020202020204" pitchFamily="34" charset="0"/>
                        <a:buChar cha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Scale Score, and Performance Level data is reported in an Individual Student Report (ISR).​</a:t>
                      </a:r>
                    </a:p>
                    <a:p>
                      <a:pPr marL="285750" indent="-285750" rtl="0" fontAlgn="base">
                        <a:buFont typeface="Arial" panose="020B0604020202020204" pitchFamily="34" charset="0"/>
                        <a:buChar cha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ISRs include the student's performance in each reporting category.​</a:t>
                      </a:r>
                    </a:p>
                    <a:p>
                      <a:pPr marL="285750" indent="-285750" rtl="0" fontAlgn="base">
                        <a:buFont typeface="Arial" panose="020B0604020202020204" pitchFamily="34" charset="0"/>
                        <a:buChar cha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Item-level analysis is also found online in the Reporting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1" name="Picture 10" descr="Cambium logo">
            <a:hlinkClick r:id="rId5"/>
            <a:extLst>
              <a:ext uri="{FF2B5EF4-FFF2-40B4-BE49-F238E27FC236}">
                <a16:creationId xmlns:a16="http://schemas.microsoft.com/office/drawing/2014/main" id="{6E2718E1-81E3-4628-99D9-13207E8EC5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742" y="2145875"/>
            <a:ext cx="1632454" cy="1399042"/>
          </a:xfrm>
          <a:prstGeom prst="rect">
            <a:avLst/>
          </a:prstGeom>
          <a:solidFill>
            <a:schemeClr val="bg1"/>
          </a:solidFill>
          <a:ln w="19050">
            <a:solidFill>
              <a:schemeClr val="tx1"/>
            </a:solidFill>
          </a:ln>
        </p:spPr>
      </p:pic>
      <p:sp>
        <p:nvSpPr>
          <p:cNvPr id="15" name="TextBox 14">
            <a:extLst>
              <a:ext uri="{FF2B5EF4-FFF2-40B4-BE49-F238E27FC236}">
                <a16:creationId xmlns:a16="http://schemas.microsoft.com/office/drawing/2014/main" id="{4D915AAD-0C54-40CA-B6D7-A79EA44362C1}"/>
              </a:ext>
            </a:extLst>
          </p:cNvPr>
          <p:cNvSpPr txBox="1"/>
          <p:nvPr/>
        </p:nvSpPr>
        <p:spPr>
          <a:xfrm>
            <a:off x="9866124" y="4425351"/>
            <a:ext cx="2286894" cy="830997"/>
          </a:xfrm>
          <a:prstGeom prst="rect">
            <a:avLst/>
          </a:prstGeom>
          <a:solidFill>
            <a:schemeClr val="bg1"/>
          </a:solidFill>
          <a:ln w="19050">
            <a:noFill/>
          </a:ln>
        </p:spPr>
        <p:txBody>
          <a:bodyPr wrap="square" rtlCol="0" anchor="ctr">
            <a:spAutoFit/>
          </a:bodyPr>
          <a:lstStyle/>
          <a:p>
            <a:r>
              <a:rPr lang="de-DE" sz="1200" dirty="0">
                <a:latin typeface="Tahoma"/>
                <a:ea typeface="Tahoma"/>
                <a:cs typeface="Tahoma"/>
              </a:rPr>
              <a:t>Marissa Gravel</a:t>
            </a:r>
            <a:br>
              <a:rPr lang="de-DE" sz="1200" dirty="0">
                <a:latin typeface="Tahoma"/>
                <a:ea typeface="Tahoma"/>
                <a:cs typeface="Tahoma"/>
              </a:rPr>
            </a:br>
            <a:r>
              <a:rPr lang="de-DE" sz="1200" dirty="0">
                <a:latin typeface="Tahoma"/>
                <a:ea typeface="Tahoma"/>
                <a:cs typeface="Tahoma"/>
              </a:rPr>
              <a:t>ELA/L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a:ea typeface="Tahoma"/>
                <a:cs typeface="Tahoma"/>
              </a:rPr>
              <a:t>208-332-6988</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7"/>
              </a:rPr>
              <a:t>mgravel</a:t>
            </a:r>
            <a:r>
              <a:rPr lang="de-DE" sz="1200" dirty="0">
                <a:latin typeface="Tahoma"/>
                <a:ea typeface="Tahoma"/>
                <a:cs typeface="Tahoma"/>
                <a:hlinkClick r:id="rId7"/>
              </a:rPr>
              <a:t>@sde.idaho.gov</a:t>
            </a:r>
            <a:r>
              <a:rPr lang="de-DE" sz="1200" dirty="0">
                <a:latin typeface="Tahoma"/>
                <a:ea typeface="Tahoma"/>
                <a:cs typeface="Tahoma"/>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descr="Marissa Gravel">
            <a:extLst>
              <a:ext uri="{FF2B5EF4-FFF2-40B4-BE49-F238E27FC236}">
                <a16:creationId xmlns:a16="http://schemas.microsoft.com/office/drawing/2014/main" id="{2B19E042-5F3D-4382-B5C4-11437C4A1C70}"/>
              </a:ext>
            </a:extLst>
          </p:cNvPr>
          <p:cNvPicPr>
            <a:picLocks noChangeAspect="1"/>
          </p:cNvPicPr>
          <p:nvPr/>
        </p:nvPicPr>
        <p:blipFill>
          <a:blip r:embed="rId8"/>
          <a:stretch>
            <a:fillRect/>
          </a:stretch>
        </p:blipFill>
        <p:spPr>
          <a:xfrm>
            <a:off x="8092561" y="4442706"/>
            <a:ext cx="1764550" cy="1764550"/>
          </a:xfrm>
          <a:prstGeom prst="rect">
            <a:avLst/>
          </a:prstGeom>
        </p:spPr>
      </p:pic>
      <p:sp>
        <p:nvSpPr>
          <p:cNvPr id="10" name="Slide Number Placeholder 1">
            <a:extLst>
              <a:ext uri="{FF2B5EF4-FFF2-40B4-BE49-F238E27FC236}">
                <a16:creationId xmlns:a16="http://schemas.microsoft.com/office/drawing/2014/main" id="{B500BB7F-9BE1-43CE-A463-7377023F87C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15</a:t>
            </a:fld>
            <a:endParaRPr lang="en-US" dirty="0"/>
          </a:p>
        </p:txBody>
      </p:sp>
    </p:spTree>
    <p:extLst>
      <p:ext uri="{BB962C8B-B14F-4D97-AF65-F5344CB8AC3E}">
        <p14:creationId xmlns:p14="http://schemas.microsoft.com/office/powerpoint/2010/main" val="42053115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Investigation Check</a:t>
            </a:r>
          </a:p>
        </p:txBody>
      </p:sp>
      <p:sp>
        <p:nvSpPr>
          <p:cNvPr id="3" name="Content Placeholder 2"/>
          <p:cNvSpPr>
            <a:spLocks noGrp="1"/>
          </p:cNvSpPr>
          <p:nvPr>
            <p:ph idx="13"/>
          </p:nvPr>
        </p:nvSpPr>
        <p:spPr/>
        <p:txBody>
          <a:bodyPr>
            <a:normAutofit fontScale="92500" lnSpcReduction="20000"/>
          </a:bodyPr>
          <a:lstStyle/>
          <a:p>
            <a:pPr marL="0" indent="0">
              <a:buNone/>
            </a:pPr>
            <a:r>
              <a:rPr lang="en-US" b="1" dirty="0"/>
              <a:t>Idaho Code Title 33 Chapter 5 – Governance of Schools</a:t>
            </a:r>
          </a:p>
          <a:p>
            <a:pPr lvl="1"/>
            <a:r>
              <a:rPr lang="en-US" b="1" dirty="0">
                <a:hlinkClick r:id="rId3"/>
              </a:rPr>
              <a:t>§33-512(15) </a:t>
            </a:r>
            <a:r>
              <a:rPr lang="en-US" dirty="0"/>
              <a:t>To require that all certificated and non-certificated employees hired on or after July 1, 2008, and other individuals who are required by the provisions of section §33-130, Idaho Code, to undergo a criminal history check shall submit a completed ten (10) finger fingerprint card or scan to the department of education </a:t>
            </a:r>
            <a:r>
              <a:rPr lang="en-US" b="1" i="1" u="sng" dirty="0"/>
              <a:t>no later than five (5) days following the first day of employment or unsupervised contact with students in a K-12 setting, whichever is sooner</a:t>
            </a:r>
            <a:r>
              <a:rPr lang="en-US" dirty="0"/>
              <a:t>.</a:t>
            </a:r>
          </a:p>
          <a:p>
            <a:pPr lvl="1"/>
            <a:endParaRPr lang="en-US" dirty="0"/>
          </a:p>
          <a:p>
            <a:endParaRPr lang="en-US" dirty="0"/>
          </a:p>
        </p:txBody>
      </p:sp>
      <p:sp>
        <p:nvSpPr>
          <p:cNvPr id="4" name="Slide Number Placeholder 1">
            <a:extLst>
              <a:ext uri="{FF2B5EF4-FFF2-40B4-BE49-F238E27FC236}">
                <a16:creationId xmlns:a16="http://schemas.microsoft.com/office/drawing/2014/main" id="{C8BE95D2-12D5-4945-B6E2-657F85757165}"/>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150</a:t>
            </a:fld>
            <a:endParaRPr lang="en-US" dirty="0"/>
          </a:p>
        </p:txBody>
      </p:sp>
    </p:spTree>
    <p:extLst>
      <p:ext uri="{BB962C8B-B14F-4D97-AF65-F5344CB8AC3E}">
        <p14:creationId xmlns:p14="http://schemas.microsoft.com/office/powerpoint/2010/main" val="36452197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Investigation Check</a:t>
            </a:r>
          </a:p>
        </p:txBody>
      </p:sp>
      <p:sp>
        <p:nvSpPr>
          <p:cNvPr id="3" name="Content Placeholder 2"/>
          <p:cNvSpPr>
            <a:spLocks noGrp="1"/>
          </p:cNvSpPr>
          <p:nvPr>
            <p:ph idx="13"/>
          </p:nvPr>
        </p:nvSpPr>
        <p:spPr/>
        <p:txBody>
          <a:bodyPr>
            <a:normAutofit/>
          </a:bodyPr>
          <a:lstStyle/>
          <a:p>
            <a:pPr marL="0" indent="0">
              <a:buNone/>
            </a:pPr>
            <a:r>
              <a:rPr lang="en-US" sz="3600" dirty="0">
                <a:hlinkClick r:id="rId3"/>
              </a:rPr>
              <a:t>§33-512(15), Idaho Code </a:t>
            </a:r>
            <a:r>
              <a:rPr lang="en-US" sz="3600" dirty="0"/>
              <a:t>also states “any individual convicted of any felony offense listed in </a:t>
            </a:r>
            <a:r>
              <a:rPr lang="en-US" sz="3600" dirty="0">
                <a:hlinkClick r:id="rId4"/>
              </a:rPr>
              <a:t>§33-1208(2), </a:t>
            </a:r>
            <a:r>
              <a:rPr lang="en-US" sz="3600" dirty="0"/>
              <a:t>Idaho Code, shall not be hired.</a:t>
            </a:r>
          </a:p>
          <a:p>
            <a:pPr lvl="1"/>
            <a:r>
              <a:rPr lang="en-US" sz="3200" dirty="0"/>
              <a:t>Enumerated offenses include felony convictions for aggravated assault, aggravated battery, murder, voluntary manslaughter, kidnapping, interstate trafficking in prostitution, rape, and felony convictions of crimes against a child.</a:t>
            </a:r>
          </a:p>
          <a:p>
            <a:pPr marL="0" indent="0">
              <a:buNone/>
            </a:pPr>
            <a:endParaRPr lang="en-US" b="1" dirty="0"/>
          </a:p>
          <a:p>
            <a:pPr marL="457200" lvl="1" indent="0">
              <a:buNone/>
            </a:pPr>
            <a:endParaRPr lang="en-US" dirty="0"/>
          </a:p>
        </p:txBody>
      </p:sp>
      <p:sp>
        <p:nvSpPr>
          <p:cNvPr id="4" name="Slide Number Placeholder 1">
            <a:extLst>
              <a:ext uri="{FF2B5EF4-FFF2-40B4-BE49-F238E27FC236}">
                <a16:creationId xmlns:a16="http://schemas.microsoft.com/office/drawing/2014/main" id="{C9B18556-8383-46C1-A40C-8E895F340227}"/>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151</a:t>
            </a:fld>
            <a:endParaRPr lang="en-US" dirty="0"/>
          </a:p>
        </p:txBody>
      </p:sp>
    </p:spTree>
    <p:extLst>
      <p:ext uri="{BB962C8B-B14F-4D97-AF65-F5344CB8AC3E}">
        <p14:creationId xmlns:p14="http://schemas.microsoft.com/office/powerpoint/2010/main" val="11104371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Investigation Check</a:t>
            </a:r>
          </a:p>
        </p:txBody>
      </p:sp>
      <p:sp>
        <p:nvSpPr>
          <p:cNvPr id="3" name="Content Placeholder 2"/>
          <p:cNvSpPr>
            <a:spLocks noGrp="1"/>
          </p:cNvSpPr>
          <p:nvPr>
            <p:ph idx="13"/>
          </p:nvPr>
        </p:nvSpPr>
        <p:spPr/>
        <p:txBody>
          <a:bodyPr>
            <a:normAutofit/>
          </a:bodyPr>
          <a:lstStyle/>
          <a:p>
            <a:r>
              <a:rPr lang="en-US" dirty="0"/>
              <a:t>Fingerprint Processing Fee:</a:t>
            </a:r>
          </a:p>
          <a:p>
            <a:pPr lvl="1"/>
            <a:r>
              <a:rPr lang="en-US" dirty="0"/>
              <a:t>All applicants except for volunteers = $28.25</a:t>
            </a:r>
          </a:p>
          <a:p>
            <a:pPr lvl="1"/>
            <a:r>
              <a:rPr lang="en-US" dirty="0"/>
              <a:t>Volunteers = $26.25</a:t>
            </a:r>
          </a:p>
          <a:p>
            <a:r>
              <a:rPr lang="en-US" dirty="0"/>
              <a:t>Forms and information may be found at the following website:  </a:t>
            </a:r>
            <a:r>
              <a:rPr lang="en-US" dirty="0">
                <a:hlinkClick r:id="rId3"/>
              </a:rPr>
              <a:t>https://www.sde.idaho.gov/cert-psc/bic/</a:t>
            </a:r>
            <a:endParaRPr lang="en-US" dirty="0"/>
          </a:p>
          <a:p>
            <a:pPr lvl="1"/>
            <a:endParaRPr lang="en-US" dirty="0"/>
          </a:p>
        </p:txBody>
      </p:sp>
      <p:pic>
        <p:nvPicPr>
          <p:cNvPr id="5" name="Picture 2" descr="fingerprint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4355" y="4809506"/>
            <a:ext cx="1055813" cy="123411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B7163D42-63D8-4799-B4D0-7B8939D3213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152</a:t>
            </a:fld>
            <a:endParaRPr lang="en-US" dirty="0"/>
          </a:p>
        </p:txBody>
      </p:sp>
    </p:spTree>
    <p:extLst>
      <p:ext uri="{BB962C8B-B14F-4D97-AF65-F5344CB8AC3E}">
        <p14:creationId xmlns:p14="http://schemas.microsoft.com/office/powerpoint/2010/main" val="11454531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Investigation Check</a:t>
            </a:r>
          </a:p>
        </p:txBody>
      </p:sp>
      <p:sp>
        <p:nvSpPr>
          <p:cNvPr id="3" name="Content Placeholder 2"/>
          <p:cNvSpPr>
            <a:spLocks noGrp="1"/>
          </p:cNvSpPr>
          <p:nvPr>
            <p:ph idx="13"/>
          </p:nvPr>
        </p:nvSpPr>
        <p:spPr/>
        <p:txBody>
          <a:bodyPr>
            <a:normAutofit/>
          </a:bodyPr>
          <a:lstStyle/>
          <a:p>
            <a:r>
              <a:rPr lang="en-US" dirty="0"/>
              <a:t>Employment decisions are made by the local education agency</a:t>
            </a:r>
          </a:p>
          <a:p>
            <a:r>
              <a:rPr lang="en-US" dirty="0"/>
              <a:t>Review criminal history reports for employment decisions for all hires, </a:t>
            </a:r>
            <a:r>
              <a:rPr lang="en-US" u="sng" dirty="0"/>
              <a:t>certificated and classified</a:t>
            </a:r>
          </a:p>
          <a:p>
            <a:r>
              <a:rPr lang="en-US" dirty="0"/>
              <a:t>Just because an individual holds a certificate doesn’t mean they don’t have arrests or convictions</a:t>
            </a:r>
          </a:p>
          <a:p>
            <a:endParaRPr lang="en-US" dirty="0"/>
          </a:p>
          <a:p>
            <a:endParaRPr lang="en-US" dirty="0"/>
          </a:p>
          <a:p>
            <a:pPr lvl="1"/>
            <a:endParaRPr lang="en-US" dirty="0"/>
          </a:p>
        </p:txBody>
      </p:sp>
      <p:pic>
        <p:nvPicPr>
          <p:cNvPr id="5" name="Picture 2" descr="fingerprint imag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355" y="4963881"/>
            <a:ext cx="1055813" cy="123411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a:extLst>
              <a:ext uri="{FF2B5EF4-FFF2-40B4-BE49-F238E27FC236}">
                <a16:creationId xmlns:a16="http://schemas.microsoft.com/office/drawing/2014/main" id="{3E25EF4C-2C3B-449F-8758-F0F62B0C7D8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153</a:t>
            </a:fld>
            <a:endParaRPr lang="en-US" dirty="0"/>
          </a:p>
        </p:txBody>
      </p:sp>
    </p:spTree>
    <p:extLst>
      <p:ext uri="{BB962C8B-B14F-4D97-AF65-F5344CB8AC3E}">
        <p14:creationId xmlns:p14="http://schemas.microsoft.com/office/powerpoint/2010/main" val="22537311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Hiring Practices &amp; Certification</a:t>
            </a:r>
          </a:p>
        </p:txBody>
      </p:sp>
      <p:sp>
        <p:nvSpPr>
          <p:cNvPr id="3" name="Slide Number Placeholder 1">
            <a:extLst>
              <a:ext uri="{FF2B5EF4-FFF2-40B4-BE49-F238E27FC236}">
                <a16:creationId xmlns:a16="http://schemas.microsoft.com/office/drawing/2014/main" id="{46B56527-B92C-4687-8C56-6BA5F196E7C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154</a:t>
            </a:fld>
            <a:endParaRPr lang="en-US" dirty="0"/>
          </a:p>
        </p:txBody>
      </p:sp>
    </p:spTree>
    <p:extLst>
      <p:ext uri="{BB962C8B-B14F-4D97-AF65-F5344CB8AC3E}">
        <p14:creationId xmlns:p14="http://schemas.microsoft.com/office/powerpoint/2010/main" val="40528577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Past Job Performance</a:t>
            </a:r>
          </a:p>
        </p:txBody>
      </p:sp>
      <p:sp>
        <p:nvSpPr>
          <p:cNvPr id="3" name="Content Placeholder 2"/>
          <p:cNvSpPr>
            <a:spLocks noGrp="1"/>
          </p:cNvSpPr>
          <p:nvPr>
            <p:ph idx="13"/>
          </p:nvPr>
        </p:nvSpPr>
        <p:spPr/>
        <p:txBody>
          <a:bodyPr>
            <a:normAutofit fontScale="62500" lnSpcReduction="20000"/>
          </a:bodyPr>
          <a:lstStyle/>
          <a:p>
            <a:pPr marL="0" indent="0">
              <a:buNone/>
            </a:pPr>
            <a:r>
              <a:rPr lang="en-US" b="1" dirty="0">
                <a:hlinkClick r:id="rId3"/>
              </a:rPr>
              <a:t>§33-1210</a:t>
            </a:r>
            <a:r>
              <a:rPr lang="en-US" b="1" dirty="0"/>
              <a:t>, Idaho Code</a:t>
            </a:r>
          </a:p>
          <a:p>
            <a:r>
              <a:rPr lang="en-US" dirty="0"/>
              <a:t>Information on past job performance.  Before hiring an applicant, an LEA shall request the applicant to sign a statement authorizing the applicant's current and past employers</a:t>
            </a:r>
          </a:p>
          <a:p>
            <a:pPr lvl="1">
              <a:buFont typeface="Wingdings" panose="05000000000000000000" pitchFamily="2" charset="2"/>
              <a:buChar char="Ø"/>
            </a:pPr>
            <a:r>
              <a:rPr lang="en-US" dirty="0"/>
              <a:t>to release to the hiring LEA all information relating to the job performance and/or job related conduct,</a:t>
            </a:r>
          </a:p>
          <a:p>
            <a:pPr lvl="1">
              <a:buFont typeface="Wingdings" panose="05000000000000000000" pitchFamily="2" charset="2"/>
              <a:buChar char="Ø"/>
            </a:pPr>
            <a:r>
              <a:rPr lang="en-US" dirty="0"/>
              <a:t>to release copies of all documents in the previous employer's files which may include personnel files, investigative files, and any other file</a:t>
            </a:r>
          </a:p>
          <a:p>
            <a:endParaRPr lang="en-US" dirty="0"/>
          </a:p>
          <a:p>
            <a:r>
              <a:rPr lang="en-US" dirty="0"/>
              <a:t>Not later than twenty (20) business days after receiving a request, an LEA within Idaho shall provide the information requested.</a:t>
            </a:r>
          </a:p>
          <a:p>
            <a:endParaRPr lang="en-US" dirty="0"/>
          </a:p>
          <a:p>
            <a:r>
              <a:rPr lang="en-US" dirty="0"/>
              <a:t>An LEA shall not hire an applicant who does not sign the statement.</a:t>
            </a:r>
          </a:p>
          <a:p>
            <a:pPr lvl="1"/>
            <a:endParaRPr lang="en-US" dirty="0"/>
          </a:p>
          <a:p>
            <a:endParaRPr lang="en-US" dirty="0"/>
          </a:p>
        </p:txBody>
      </p:sp>
      <p:sp>
        <p:nvSpPr>
          <p:cNvPr id="4" name="Slide Number Placeholder 1">
            <a:extLst>
              <a:ext uri="{FF2B5EF4-FFF2-40B4-BE49-F238E27FC236}">
                <a16:creationId xmlns:a16="http://schemas.microsoft.com/office/drawing/2014/main" id="{49656FF0-C234-422F-B896-6D57393215C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155</a:t>
            </a:fld>
            <a:endParaRPr lang="en-US" dirty="0"/>
          </a:p>
        </p:txBody>
      </p:sp>
    </p:spTree>
    <p:extLst>
      <p:ext uri="{BB962C8B-B14F-4D97-AF65-F5344CB8AC3E}">
        <p14:creationId xmlns:p14="http://schemas.microsoft.com/office/powerpoint/2010/main" val="33971114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522883-gavel-and-sound-block | roosac | Flick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964" y="2681551"/>
            <a:ext cx="2224644" cy="1668483"/>
          </a:xfrm>
          <a:prstGeom prst="rect">
            <a:avLst/>
          </a:prstGeom>
        </p:spPr>
      </p:pic>
      <p:sp>
        <p:nvSpPr>
          <p:cNvPr id="2" name="Title 1"/>
          <p:cNvSpPr>
            <a:spLocks noGrp="1"/>
          </p:cNvSpPr>
          <p:nvPr>
            <p:ph type="title"/>
          </p:nvPr>
        </p:nvSpPr>
        <p:spPr/>
        <p:txBody>
          <a:bodyPr/>
          <a:lstStyle/>
          <a:p>
            <a:r>
              <a:rPr lang="en-US" dirty="0"/>
              <a:t>Certification Look-up Tool</a:t>
            </a:r>
          </a:p>
        </p:txBody>
      </p:sp>
      <p:sp>
        <p:nvSpPr>
          <p:cNvPr id="3" name="Content Placeholder 2"/>
          <p:cNvSpPr>
            <a:spLocks noGrp="1"/>
          </p:cNvSpPr>
          <p:nvPr>
            <p:ph idx="13"/>
          </p:nvPr>
        </p:nvSpPr>
        <p:spPr/>
        <p:txBody>
          <a:bodyPr>
            <a:normAutofit/>
          </a:bodyPr>
          <a:lstStyle/>
          <a:p>
            <a:r>
              <a:rPr lang="en-US" dirty="0">
                <a:hlinkClick r:id="rId4"/>
              </a:rPr>
              <a:t>§33-1210 (5)</a:t>
            </a:r>
            <a:r>
              <a:rPr lang="en-US" dirty="0"/>
              <a:t>, Idaho Code verification of certification status and past disciplinary action for every new certified staff hired</a:t>
            </a:r>
          </a:p>
          <a:p>
            <a:pPr lvl="1"/>
            <a:r>
              <a:rPr lang="en-US" dirty="0"/>
              <a:t>Credential Status</a:t>
            </a:r>
          </a:p>
          <a:p>
            <a:pPr lvl="2"/>
            <a:r>
              <a:rPr lang="en-US" dirty="0"/>
              <a:t>Public version</a:t>
            </a:r>
          </a:p>
          <a:p>
            <a:pPr lvl="1"/>
            <a:r>
              <a:rPr lang="en-US" dirty="0"/>
              <a:t>Any Idaho disciplinary action taken against an educator certificate</a:t>
            </a:r>
          </a:p>
          <a:p>
            <a:pPr lvl="2"/>
            <a:r>
              <a:rPr lang="en-US" dirty="0"/>
              <a:t>District authorized login</a:t>
            </a:r>
          </a:p>
          <a:p>
            <a:endParaRPr lang="en-US" dirty="0"/>
          </a:p>
        </p:txBody>
      </p:sp>
      <p:sp>
        <p:nvSpPr>
          <p:cNvPr id="6" name="Slide Number Placeholder 1">
            <a:extLst>
              <a:ext uri="{FF2B5EF4-FFF2-40B4-BE49-F238E27FC236}">
                <a16:creationId xmlns:a16="http://schemas.microsoft.com/office/drawing/2014/main" id="{AC415C2D-C3B9-4B5E-BE10-10B27EF8992C}"/>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156</a:t>
            </a:fld>
            <a:endParaRPr lang="en-US" dirty="0"/>
          </a:p>
        </p:txBody>
      </p:sp>
    </p:spTree>
    <p:extLst>
      <p:ext uri="{BB962C8B-B14F-4D97-AF65-F5344CB8AC3E}">
        <p14:creationId xmlns:p14="http://schemas.microsoft.com/office/powerpoint/2010/main" val="250572637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 Look-up Tool - Public</a:t>
            </a:r>
          </a:p>
        </p:txBody>
      </p:sp>
      <p:pic>
        <p:nvPicPr>
          <p:cNvPr id="10" name="Content Placeholder 9" descr="Certification look up tool screenshot example "/>
          <p:cNvPicPr>
            <a:picLocks noGrp="1" noChangeAspect="1"/>
          </p:cNvPicPr>
          <p:nvPr>
            <p:ph idx="13"/>
          </p:nvPr>
        </p:nvPicPr>
        <p:blipFill>
          <a:blip r:embed="rId3"/>
          <a:stretch>
            <a:fillRect/>
          </a:stretch>
        </p:blipFill>
        <p:spPr>
          <a:xfrm>
            <a:off x="862149" y="1254035"/>
            <a:ext cx="9804520" cy="4760166"/>
          </a:xfrm>
          <a:prstGeom prst="rect">
            <a:avLst/>
          </a:prstGeom>
        </p:spPr>
      </p:pic>
      <p:sp>
        <p:nvSpPr>
          <p:cNvPr id="4" name="Slide Number Placeholder 1">
            <a:extLst>
              <a:ext uri="{FF2B5EF4-FFF2-40B4-BE49-F238E27FC236}">
                <a16:creationId xmlns:a16="http://schemas.microsoft.com/office/drawing/2014/main" id="{E392DAFB-75CC-4BE0-ABC1-857D607B7BF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157</a:t>
            </a:fld>
            <a:endParaRPr lang="en-US" dirty="0"/>
          </a:p>
        </p:txBody>
      </p:sp>
    </p:spTree>
    <p:extLst>
      <p:ext uri="{BB962C8B-B14F-4D97-AF65-F5344CB8AC3E}">
        <p14:creationId xmlns:p14="http://schemas.microsoft.com/office/powerpoint/2010/main" val="15589695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Certification Look-up Tool – District Authorized</a:t>
            </a:r>
          </a:p>
        </p:txBody>
      </p:sp>
      <p:sp>
        <p:nvSpPr>
          <p:cNvPr id="6" name="Left Brace 5">
            <a:extLst>
              <a:ext uri="{C183D7F6-B498-43B3-948B-1728B52AA6E4}">
                <adec:decorative xmlns:adec="http://schemas.microsoft.com/office/drawing/2017/decorative" val="1"/>
              </a:ext>
            </a:extLst>
          </p:cNvPr>
          <p:cNvSpPr/>
          <p:nvPr/>
        </p:nvSpPr>
        <p:spPr>
          <a:xfrm>
            <a:off x="938150" y="3313215"/>
            <a:ext cx="546261" cy="1484415"/>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rot="16200000">
            <a:off x="-1264719" y="2992228"/>
            <a:ext cx="3562595" cy="523220"/>
          </a:xfrm>
          <a:prstGeom prst="rect">
            <a:avLst/>
          </a:prstGeom>
          <a:noFill/>
        </p:spPr>
        <p:txBody>
          <a:bodyPr wrap="square" rtlCol="0">
            <a:spAutoFit/>
          </a:bodyPr>
          <a:lstStyle/>
          <a:p>
            <a:pPr algn="ctr"/>
            <a:r>
              <a:rPr lang="en-US" sz="2800" b="1" dirty="0"/>
              <a:t>District Authorized</a:t>
            </a:r>
          </a:p>
        </p:txBody>
      </p:sp>
      <p:pic>
        <p:nvPicPr>
          <p:cNvPr id="5" name="Content Placeholder 4" descr="Look up tool screenshot example "/>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1582814" y="1052276"/>
            <a:ext cx="7713368" cy="5281900"/>
          </a:xfrm>
        </p:spPr>
      </p:pic>
      <p:sp>
        <p:nvSpPr>
          <p:cNvPr id="10" name="Left Brace 9">
            <a:extLst>
              <a:ext uri="{C183D7F6-B498-43B3-948B-1728B52AA6E4}">
                <adec:decorative xmlns:adec="http://schemas.microsoft.com/office/drawing/2017/decorative" val="1"/>
              </a:ext>
            </a:extLst>
          </p:cNvPr>
          <p:cNvSpPr/>
          <p:nvPr/>
        </p:nvSpPr>
        <p:spPr>
          <a:xfrm>
            <a:off x="946626" y="2078183"/>
            <a:ext cx="537785" cy="653144"/>
          </a:xfrm>
          <a:prstGeom prst="lef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11334D20-0BFD-446F-B37B-0D5EC93B21B3}"/>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158</a:t>
            </a:fld>
            <a:endParaRPr lang="en-US" dirty="0"/>
          </a:p>
        </p:txBody>
      </p:sp>
    </p:spTree>
    <p:extLst>
      <p:ext uri="{BB962C8B-B14F-4D97-AF65-F5344CB8AC3E}">
        <p14:creationId xmlns:p14="http://schemas.microsoft.com/office/powerpoint/2010/main" val="32837257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Certification/Endorsement</a:t>
            </a:r>
          </a:p>
        </p:txBody>
      </p:sp>
      <p:sp>
        <p:nvSpPr>
          <p:cNvPr id="3" name="Content Placeholder 2"/>
          <p:cNvSpPr>
            <a:spLocks noGrp="1"/>
          </p:cNvSpPr>
          <p:nvPr>
            <p:ph idx="13"/>
          </p:nvPr>
        </p:nvSpPr>
        <p:spPr>
          <a:xfrm>
            <a:off x="751112" y="1340123"/>
            <a:ext cx="10515600" cy="4901015"/>
          </a:xfrm>
        </p:spPr>
        <p:txBody>
          <a:bodyPr>
            <a:normAutofit fontScale="47500" lnSpcReduction="20000"/>
          </a:bodyPr>
          <a:lstStyle/>
          <a:p>
            <a:pPr marL="0" indent="0">
              <a:buNone/>
            </a:pPr>
            <a:r>
              <a:rPr lang="en-US" sz="5900" dirty="0">
                <a:hlinkClick r:id="rId3"/>
              </a:rPr>
              <a:t>§33-1201, Idaho Code </a:t>
            </a:r>
            <a:r>
              <a:rPr lang="en-US" sz="5900" dirty="0"/>
              <a:t>Idaho certification is required!</a:t>
            </a:r>
          </a:p>
          <a:p>
            <a:pPr lvl="1"/>
            <a:r>
              <a:rPr lang="en-US" sz="5900" b="1" dirty="0"/>
              <a:t>Proper certification and endorsement</a:t>
            </a:r>
            <a:r>
              <a:rPr lang="en-US" sz="5900" dirty="0"/>
              <a:t> is required for all instructional staff, pupil personnel staff and administrators, valid for the services being rendered.</a:t>
            </a:r>
          </a:p>
          <a:p>
            <a:pPr marL="0" indent="0">
              <a:spcBef>
                <a:spcPts val="1800"/>
              </a:spcBef>
              <a:buNone/>
            </a:pPr>
            <a:endParaRPr lang="en-US" b="1" dirty="0"/>
          </a:p>
          <a:p>
            <a:pPr marL="0" indent="0">
              <a:spcBef>
                <a:spcPts val="1800"/>
              </a:spcBef>
              <a:buNone/>
            </a:pPr>
            <a:r>
              <a:rPr lang="en-US" sz="4200" b="1" dirty="0"/>
              <a:t>Paraprofessionals (</a:t>
            </a:r>
            <a:r>
              <a:rPr lang="en-US" sz="4200" b="1" dirty="0" err="1"/>
              <a:t>Parapros</a:t>
            </a:r>
            <a:r>
              <a:rPr lang="en-US" sz="4200" b="1" dirty="0"/>
              <a:t>) and Teacher Assistants</a:t>
            </a:r>
          </a:p>
          <a:p>
            <a:pPr lvl="2">
              <a:lnSpc>
                <a:spcPct val="100000"/>
              </a:lnSpc>
            </a:pPr>
            <a:r>
              <a:rPr lang="en-US" sz="3800" dirty="0"/>
              <a:t>Should never be the teacher of record.  They cannot be used as physical education teachers, music teachers, school librarians, study skills teachers, etc.</a:t>
            </a:r>
          </a:p>
          <a:p>
            <a:pPr lvl="2">
              <a:lnSpc>
                <a:spcPct val="100000"/>
              </a:lnSpc>
            </a:pPr>
            <a:r>
              <a:rPr lang="en-US" sz="3800" dirty="0"/>
              <a:t>PLATO, </a:t>
            </a:r>
            <a:r>
              <a:rPr lang="en-US" sz="3800" dirty="0" err="1"/>
              <a:t>OddesseyWare</a:t>
            </a:r>
            <a:r>
              <a:rPr lang="en-US" sz="3800" dirty="0"/>
              <a:t>, </a:t>
            </a:r>
            <a:r>
              <a:rPr lang="en-US" sz="3800" dirty="0" err="1"/>
              <a:t>Edguenity</a:t>
            </a:r>
            <a:r>
              <a:rPr lang="en-US" sz="3800" dirty="0"/>
              <a:t>, </a:t>
            </a:r>
            <a:r>
              <a:rPr lang="en-US" sz="3800" dirty="0" err="1"/>
              <a:t>NovaNet</a:t>
            </a:r>
            <a:r>
              <a:rPr lang="en-US" sz="3800" dirty="0"/>
              <a:t> are forms of curriculum and must be facilitated by a teacher of record who is appropriately certificated/endorsed for the assignment and therefore should not be facilitated by a </a:t>
            </a:r>
            <a:r>
              <a:rPr lang="en-US" sz="3800" dirty="0" err="1"/>
              <a:t>parapro</a:t>
            </a:r>
            <a:r>
              <a:rPr lang="en-US" sz="3800" dirty="0"/>
              <a:t>.  This is true for any online curriculum.</a:t>
            </a:r>
          </a:p>
          <a:p>
            <a:pPr marL="0" indent="0">
              <a:spcBef>
                <a:spcPts val="1800"/>
              </a:spcBef>
              <a:buNone/>
            </a:pPr>
            <a:r>
              <a:rPr lang="en-US" sz="4200" b="1" dirty="0"/>
              <a:t>Long-term substitute (LTS)</a:t>
            </a:r>
          </a:p>
          <a:p>
            <a:pPr lvl="2"/>
            <a:r>
              <a:rPr lang="en-US" sz="3800" dirty="0"/>
              <a:t>A person who has taken over an assignment for a teacher of record for ten (10) consecutive days or more. </a:t>
            </a:r>
          </a:p>
          <a:p>
            <a:pPr lvl="2"/>
            <a:r>
              <a:rPr lang="en-US" sz="3800" dirty="0"/>
              <a:t>Must be tied to a teacher of record.  Lesson plans are the responsibility of the teacher of record.</a:t>
            </a:r>
          </a:p>
          <a:p>
            <a:pPr lvl="2"/>
            <a:r>
              <a:rPr lang="en-US" sz="3800" dirty="0"/>
              <a:t>Should only be used in emergency situations.</a:t>
            </a:r>
          </a:p>
          <a:p>
            <a:pPr lvl="2"/>
            <a:endParaRPr lang="en-US" sz="3800" dirty="0"/>
          </a:p>
          <a:p>
            <a:endParaRPr lang="en-US" dirty="0"/>
          </a:p>
        </p:txBody>
      </p:sp>
      <p:cxnSp>
        <p:nvCxnSpPr>
          <p:cNvPr id="6" name="Straight Connector 5">
            <a:extLst>
              <a:ext uri="{C183D7F6-B498-43B3-948B-1728B52AA6E4}">
                <adec:decorative xmlns:adec="http://schemas.microsoft.com/office/drawing/2017/decorative" val="1"/>
              </a:ext>
            </a:extLst>
          </p:cNvPr>
          <p:cNvCxnSpPr/>
          <p:nvPr/>
        </p:nvCxnSpPr>
        <p:spPr>
          <a:xfrm>
            <a:off x="275421" y="2930487"/>
            <a:ext cx="11521440" cy="0"/>
          </a:xfrm>
          <a:prstGeom prst="line">
            <a:avLst/>
          </a:prstGeom>
          <a:ln w="155575" cmpd="tri">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1">
            <a:extLst>
              <a:ext uri="{FF2B5EF4-FFF2-40B4-BE49-F238E27FC236}">
                <a16:creationId xmlns:a16="http://schemas.microsoft.com/office/drawing/2014/main" id="{B60AFFE7-C465-4556-A102-5950BB264B9A}"/>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159</a:t>
            </a:fld>
            <a:endParaRPr lang="en-US" dirty="0"/>
          </a:p>
        </p:txBody>
      </p:sp>
    </p:spTree>
    <p:extLst>
      <p:ext uri="{BB962C8B-B14F-4D97-AF65-F5344CB8AC3E}">
        <p14:creationId xmlns:p14="http://schemas.microsoft.com/office/powerpoint/2010/main" val="406391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ISAT Math</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31580"/>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3902258232"/>
              </p:ext>
            </p:extLst>
          </p:nvPr>
        </p:nvGraphicFramePr>
        <p:xfrm>
          <a:off x="107345" y="1017981"/>
          <a:ext cx="7575617" cy="5735242"/>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Idaho Standards Achievement Test in Math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8846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summative math ISAT is given at the end of the learning process and allows students to demonstrate the full-range of their knowledge, skills and abilities.</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Results from the summative assessment provide educators data on student proficiency.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03/13/2023 to 05/12/2023</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9062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Math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3-8 and 11 </a:t>
                      </a:r>
                    </a:p>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Optional for 9 and 10</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5721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Scale Score, and Performance Level data is reported in an Individual Student Report (ISR).</a:t>
                      </a:r>
                    </a:p>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ISRs include the student's performance in each reporting category.</a:t>
                      </a:r>
                    </a:p>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Item-level analysis is also found online in the Reporting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5" name="Picture 14" descr="Cambium logo">
            <a:hlinkClick r:id="rId5"/>
            <a:extLst>
              <a:ext uri="{FF2B5EF4-FFF2-40B4-BE49-F238E27FC236}">
                <a16:creationId xmlns:a16="http://schemas.microsoft.com/office/drawing/2014/main" id="{EA67176B-EFDA-4562-9013-1194EB48C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742" y="2145875"/>
            <a:ext cx="1632454" cy="1399042"/>
          </a:xfrm>
          <a:prstGeom prst="rect">
            <a:avLst/>
          </a:prstGeom>
          <a:solidFill>
            <a:schemeClr val="bg1"/>
          </a:solidFill>
          <a:ln w="19050">
            <a:solidFill>
              <a:schemeClr val="tx1"/>
            </a:solidFill>
          </a:ln>
        </p:spPr>
      </p:pic>
      <p:sp>
        <p:nvSpPr>
          <p:cNvPr id="16" name="TextBox 15">
            <a:extLst>
              <a:ext uri="{FF2B5EF4-FFF2-40B4-BE49-F238E27FC236}">
                <a16:creationId xmlns:a16="http://schemas.microsoft.com/office/drawing/2014/main" id="{9549BBC1-A0EA-4C14-A162-9D9E5D98B026}"/>
              </a:ext>
            </a:extLst>
          </p:cNvPr>
          <p:cNvSpPr txBox="1"/>
          <p:nvPr/>
        </p:nvSpPr>
        <p:spPr>
          <a:xfrm>
            <a:off x="9968090" y="4338756"/>
            <a:ext cx="2116565" cy="1015663"/>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Brianna Lynch</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Mathematics &amp; Science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208-332-6979</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7"/>
              </a:rPr>
              <a:t>blynch@sde.idaho.gov</a:t>
            </a:r>
            <a:r>
              <a:rPr lang="de-DE" sz="1200" dirty="0">
                <a:latin typeface="Tahoma" panose="020B0604030504040204" pitchFamily="34" charset="0"/>
                <a:ea typeface="Tahoma" panose="020B0604030504040204" pitchFamily="34" charset="0"/>
                <a:cs typeface="Tahoma" panose="020B0604030504040204" pitchFamily="34" charset="0"/>
              </a:rPr>
              <a:t>  </a:t>
            </a:r>
          </a:p>
        </p:txBody>
      </p:sp>
      <p:pic>
        <p:nvPicPr>
          <p:cNvPr id="17" name="Picture 16" descr="Brianna Lynch headshot">
            <a:extLst>
              <a:ext uri="{FF2B5EF4-FFF2-40B4-BE49-F238E27FC236}">
                <a16:creationId xmlns:a16="http://schemas.microsoft.com/office/drawing/2014/main" id="{58069B59-3471-48B2-9AF2-20C8235C9589}"/>
              </a:ext>
            </a:extLst>
          </p:cNvPr>
          <p:cNvPicPr>
            <a:picLocks noChangeAspect="1"/>
          </p:cNvPicPr>
          <p:nvPr/>
        </p:nvPicPr>
        <p:blipFill>
          <a:blip r:embed="rId8"/>
          <a:stretch>
            <a:fillRect/>
          </a:stretch>
        </p:blipFill>
        <p:spPr>
          <a:xfrm>
            <a:off x="8155561" y="4457458"/>
            <a:ext cx="1710563" cy="1710563"/>
          </a:xfrm>
          <a:prstGeom prst="rect">
            <a:avLst/>
          </a:prstGeom>
        </p:spPr>
      </p:pic>
      <p:sp>
        <p:nvSpPr>
          <p:cNvPr id="10" name="Slide Number Placeholder 1">
            <a:extLst>
              <a:ext uri="{FF2B5EF4-FFF2-40B4-BE49-F238E27FC236}">
                <a16:creationId xmlns:a16="http://schemas.microsoft.com/office/drawing/2014/main" id="{5C500236-3782-41C6-A471-93765D384D9C}"/>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16</a:t>
            </a:fld>
            <a:endParaRPr lang="en-US" dirty="0"/>
          </a:p>
        </p:txBody>
      </p:sp>
    </p:spTree>
    <p:extLst>
      <p:ext uri="{BB962C8B-B14F-4D97-AF65-F5344CB8AC3E}">
        <p14:creationId xmlns:p14="http://schemas.microsoft.com/office/powerpoint/2010/main" val="25288104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Credential Report &amp; Manual</a:t>
            </a:r>
          </a:p>
        </p:txBody>
      </p:sp>
      <p:sp>
        <p:nvSpPr>
          <p:cNvPr id="3" name="Content Placeholder 2"/>
          <p:cNvSpPr>
            <a:spLocks noGrp="1"/>
          </p:cNvSpPr>
          <p:nvPr>
            <p:ph idx="13"/>
          </p:nvPr>
        </p:nvSpPr>
        <p:spPr/>
        <p:txBody>
          <a:bodyPr>
            <a:normAutofit fontScale="62500" lnSpcReduction="20000"/>
          </a:bodyPr>
          <a:lstStyle/>
          <a:p>
            <a:r>
              <a:rPr lang="en-US" dirty="0">
                <a:hlinkClick r:id="rId3"/>
              </a:rPr>
              <a:t>§33-1201, Idaho Code </a:t>
            </a:r>
            <a:r>
              <a:rPr lang="en-US" b="1" dirty="0"/>
              <a:t>Idaho certification is required – regardless of funding!</a:t>
            </a:r>
          </a:p>
          <a:p>
            <a:r>
              <a:rPr lang="en-US" dirty="0"/>
              <a:t>Teacher certification uses the LEA report, called the Assignment Credential Report, to verify proper alignment between assignment and the required certification/endorsement.</a:t>
            </a:r>
          </a:p>
          <a:p>
            <a:pPr lvl="1">
              <a:lnSpc>
                <a:spcPct val="100000"/>
              </a:lnSpc>
            </a:pPr>
            <a:r>
              <a:rPr lang="en-US" dirty="0"/>
              <a:t>Educators must hold the appropriate certificate/endorsement for the assignments that they are “coded”.</a:t>
            </a:r>
          </a:p>
          <a:p>
            <a:pPr lvl="1">
              <a:lnSpc>
                <a:spcPct val="100000"/>
              </a:lnSpc>
            </a:pPr>
            <a:r>
              <a:rPr lang="en-US" dirty="0"/>
              <a:t>If an educator is coded for an assignment for which he/she does not hold the appropriate certificate/endorsement, </a:t>
            </a:r>
            <a:r>
              <a:rPr lang="en-US" b="1" dirty="0"/>
              <a:t>funding may be reduced from the LEA for the applicable assignments</a:t>
            </a:r>
            <a:r>
              <a:rPr lang="en-US" dirty="0"/>
              <a:t> based on the percentage of the FTE for which the individual is not appropriately certificated/endorsed.</a:t>
            </a:r>
          </a:p>
          <a:p>
            <a:r>
              <a:rPr lang="en-US" dirty="0"/>
              <a:t>Use the </a:t>
            </a:r>
            <a:r>
              <a:rPr lang="en-US" b="1" dirty="0">
                <a:hlinkClick r:id="rId4"/>
              </a:rPr>
              <a:t>SDE Assignment Credential Manual </a:t>
            </a:r>
            <a:r>
              <a:rPr lang="en-US" dirty="0"/>
              <a:t>to determine the correct alignment between the assignment and the required endorsement.</a:t>
            </a:r>
          </a:p>
          <a:p>
            <a:r>
              <a:rPr lang="en-US" dirty="0"/>
              <a:t>Use the LEA Assignment Credential Report to verify proper alignment.</a:t>
            </a:r>
          </a:p>
          <a:p>
            <a:endParaRPr lang="en-US" dirty="0"/>
          </a:p>
          <a:p>
            <a:pPr lvl="1"/>
            <a:endParaRPr lang="en-US" dirty="0"/>
          </a:p>
          <a:p>
            <a:endParaRPr lang="en-US" dirty="0"/>
          </a:p>
        </p:txBody>
      </p:sp>
      <p:sp>
        <p:nvSpPr>
          <p:cNvPr id="4" name="Slide Number Placeholder 1">
            <a:extLst>
              <a:ext uri="{FF2B5EF4-FFF2-40B4-BE49-F238E27FC236}">
                <a16:creationId xmlns:a16="http://schemas.microsoft.com/office/drawing/2014/main" id="{3BD8E677-6BA5-45CF-B4FF-BA30728B7D2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160</a:t>
            </a:fld>
            <a:endParaRPr lang="en-US" dirty="0"/>
          </a:p>
        </p:txBody>
      </p:sp>
    </p:spTree>
    <p:extLst>
      <p:ext uri="{BB962C8B-B14F-4D97-AF65-F5344CB8AC3E}">
        <p14:creationId xmlns:p14="http://schemas.microsoft.com/office/powerpoint/2010/main" val="33933629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Ensure Funding for Certification Issues</a:t>
            </a:r>
          </a:p>
        </p:txBody>
      </p:sp>
      <p:sp>
        <p:nvSpPr>
          <p:cNvPr id="3" name="Content Placeholder 2"/>
          <p:cNvSpPr>
            <a:spLocks noGrp="1"/>
          </p:cNvSpPr>
          <p:nvPr>
            <p:ph idx="13"/>
          </p:nvPr>
        </p:nvSpPr>
        <p:spPr>
          <a:xfrm>
            <a:off x="751112" y="1340124"/>
            <a:ext cx="10515600" cy="5055650"/>
          </a:xfrm>
        </p:spPr>
        <p:txBody>
          <a:bodyPr>
            <a:normAutofit fontScale="70000" lnSpcReduction="20000"/>
          </a:bodyPr>
          <a:lstStyle/>
          <a:p>
            <a:pPr marL="0" indent="0">
              <a:buNone/>
            </a:pPr>
            <a:r>
              <a:rPr lang="en-US" b="1" dirty="0"/>
              <a:t>Alternative Authorizations and Emergency Provisional Certificate</a:t>
            </a:r>
          </a:p>
          <a:p>
            <a:pPr lvl="1">
              <a:lnSpc>
                <a:spcPct val="110000"/>
              </a:lnSpc>
            </a:pPr>
            <a:r>
              <a:rPr lang="en-US" dirty="0"/>
              <a:t>Approved Alternative Authorization allow a candidate to teach while they are working towards completing a certification program. Their program and endorsement must align to what is assigned by the LEA to ensure funding. Some Alternative Authorizations are reviewed by the Professional Standards Commission for approval.  </a:t>
            </a:r>
          </a:p>
          <a:p>
            <a:pPr lvl="3">
              <a:lnSpc>
                <a:spcPct val="110000"/>
              </a:lnSpc>
            </a:pPr>
            <a:r>
              <a:rPr lang="en-US" b="1" dirty="0"/>
              <a:t>Please reference the </a:t>
            </a:r>
            <a:r>
              <a:rPr lang="en-US" b="1" dirty="0">
                <a:hlinkClick r:id="rId3"/>
              </a:rPr>
              <a:t>Application Crosswalk </a:t>
            </a:r>
            <a:r>
              <a:rPr lang="en-US" b="1" dirty="0"/>
              <a:t>to determine which Alternative Authorization application should be used.</a:t>
            </a:r>
          </a:p>
          <a:p>
            <a:pPr lvl="1">
              <a:lnSpc>
                <a:spcPct val="110000"/>
              </a:lnSpc>
            </a:pPr>
            <a:r>
              <a:rPr lang="en-US" dirty="0"/>
              <a:t>A State Board of Education Emergency Provisional Certificate is available and will ensure funding if approved by the State Board of Education.  The Provisional Certificate is not available for special education areas.</a:t>
            </a:r>
          </a:p>
          <a:p>
            <a:pPr lvl="2">
              <a:lnSpc>
                <a:spcPct val="110000"/>
              </a:lnSpc>
            </a:pPr>
            <a:r>
              <a:rPr lang="en-US" dirty="0"/>
              <a:t>Emergency Provisionals submitted after January 1</a:t>
            </a:r>
            <a:r>
              <a:rPr lang="en-US" baseline="30000" dirty="0"/>
              <a:t>st</a:t>
            </a:r>
            <a:r>
              <a:rPr lang="en-US" dirty="0"/>
              <a:t> must be the result of losing certified staff</a:t>
            </a:r>
          </a:p>
          <a:p>
            <a:pPr marL="914400" lvl="2" indent="0" algn="ctr">
              <a:lnSpc>
                <a:spcPct val="110000"/>
              </a:lnSpc>
              <a:buNone/>
            </a:pPr>
            <a:r>
              <a:rPr lang="en-US" b="1" dirty="0">
                <a:solidFill>
                  <a:srgbClr val="FF0000"/>
                </a:solidFill>
              </a:rPr>
              <a:t>ENDORSEMENTS CANNOT BE ADDED THROUGH PRAXIS II TESTING ALONE</a:t>
            </a:r>
            <a:endParaRPr lang="en-US" dirty="0"/>
          </a:p>
          <a:p>
            <a:pPr marL="0" indent="0">
              <a:buNone/>
            </a:pPr>
            <a:endParaRPr lang="en-US" dirty="0"/>
          </a:p>
          <a:p>
            <a:pPr lvl="1"/>
            <a:endParaRPr lang="en-US" dirty="0"/>
          </a:p>
          <a:p>
            <a:endParaRPr lang="en-US" dirty="0"/>
          </a:p>
        </p:txBody>
      </p:sp>
      <p:sp>
        <p:nvSpPr>
          <p:cNvPr id="4" name="Slide Number Placeholder 1">
            <a:extLst>
              <a:ext uri="{FF2B5EF4-FFF2-40B4-BE49-F238E27FC236}">
                <a16:creationId xmlns:a16="http://schemas.microsoft.com/office/drawing/2014/main" id="{70C33D56-931C-4B77-9571-7B7D672956D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161</a:t>
            </a:fld>
            <a:endParaRPr lang="en-US" dirty="0"/>
          </a:p>
        </p:txBody>
      </p:sp>
    </p:spTree>
    <p:extLst>
      <p:ext uri="{BB962C8B-B14F-4D97-AF65-F5344CB8AC3E}">
        <p14:creationId xmlns:p14="http://schemas.microsoft.com/office/powerpoint/2010/main" val="31637862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Professional Standards</a:t>
            </a:r>
            <a:br>
              <a:rPr lang="en-US" dirty="0"/>
            </a:br>
            <a:r>
              <a:rPr lang="en-US" dirty="0"/>
              <a:t>Commission</a:t>
            </a:r>
          </a:p>
        </p:txBody>
      </p:sp>
      <p:sp>
        <p:nvSpPr>
          <p:cNvPr id="3" name="Slide Number Placeholder 1">
            <a:extLst>
              <a:ext uri="{FF2B5EF4-FFF2-40B4-BE49-F238E27FC236}">
                <a16:creationId xmlns:a16="http://schemas.microsoft.com/office/drawing/2014/main" id="{70B15939-C26C-477E-86C2-DF4795181B7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162</a:t>
            </a:fld>
            <a:endParaRPr lang="en-US" dirty="0"/>
          </a:p>
        </p:txBody>
      </p:sp>
    </p:spTree>
    <p:extLst>
      <p:ext uri="{BB962C8B-B14F-4D97-AF65-F5344CB8AC3E}">
        <p14:creationId xmlns:p14="http://schemas.microsoft.com/office/powerpoint/2010/main" val="9763828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Professional Standards Commission Responsibilities</a:t>
            </a:r>
          </a:p>
        </p:txBody>
      </p:sp>
      <p:sp>
        <p:nvSpPr>
          <p:cNvPr id="3" name="Content Placeholder 2"/>
          <p:cNvSpPr>
            <a:spLocks noGrp="1"/>
          </p:cNvSpPr>
          <p:nvPr>
            <p:ph idx="13"/>
          </p:nvPr>
        </p:nvSpPr>
        <p:spPr/>
        <p:txBody>
          <a:bodyPr>
            <a:normAutofit fontScale="92500" lnSpcReduction="10000"/>
          </a:bodyPr>
          <a:lstStyle/>
          <a:p>
            <a:pPr marL="0" indent="0">
              <a:spcAft>
                <a:spcPts val="1200"/>
              </a:spcAft>
              <a:buNone/>
            </a:pPr>
            <a:r>
              <a:rPr lang="en-US" b="1" dirty="0"/>
              <a:t>Advisory board to the State Board of Education</a:t>
            </a:r>
          </a:p>
          <a:p>
            <a:pPr lvl="1"/>
            <a:r>
              <a:rPr lang="en-US" u="sng" dirty="0"/>
              <a:t>Alternative Authorizations</a:t>
            </a:r>
          </a:p>
          <a:p>
            <a:pPr lvl="2">
              <a:buFont typeface="Courier New" panose="02070309020205020404" pitchFamily="49" charset="0"/>
              <a:buChar char="o"/>
            </a:pPr>
            <a:r>
              <a:rPr lang="en-US" dirty="0"/>
              <a:t>Teacher to New Certification/Endorsement</a:t>
            </a:r>
          </a:p>
          <a:p>
            <a:pPr lvl="2">
              <a:buFont typeface="Courier New" panose="02070309020205020404" pitchFamily="49" charset="0"/>
              <a:buChar char="o"/>
            </a:pPr>
            <a:r>
              <a:rPr lang="en-US" dirty="0"/>
              <a:t>Content Specialist</a:t>
            </a:r>
          </a:p>
          <a:p>
            <a:pPr lvl="2">
              <a:buFont typeface="Courier New" panose="02070309020205020404" pitchFamily="49" charset="0"/>
              <a:buChar char="o"/>
            </a:pPr>
            <a:r>
              <a:rPr lang="en-US" dirty="0"/>
              <a:t>Pupil Personnel Services</a:t>
            </a:r>
          </a:p>
          <a:p>
            <a:pPr marL="457200" lvl="1" indent="0">
              <a:buNone/>
            </a:pPr>
            <a:endParaRPr lang="en-US" dirty="0"/>
          </a:p>
          <a:p>
            <a:pPr lvl="1"/>
            <a:r>
              <a:rPr lang="en-US" u="sng" dirty="0"/>
              <a:t>Educator Preparation Standards</a:t>
            </a:r>
          </a:p>
          <a:p>
            <a:pPr lvl="2">
              <a:buFont typeface="Courier New" panose="02070309020205020404" pitchFamily="49" charset="0"/>
              <a:buChar char="o"/>
            </a:pPr>
            <a:r>
              <a:rPr lang="en-US" dirty="0"/>
              <a:t>Standards Reviews</a:t>
            </a:r>
          </a:p>
          <a:p>
            <a:pPr lvl="2">
              <a:buFont typeface="Courier New" panose="02070309020205020404" pitchFamily="49" charset="0"/>
              <a:buChar char="o"/>
            </a:pPr>
            <a:r>
              <a:rPr lang="en-US" dirty="0"/>
              <a:t>Program Reviews</a:t>
            </a:r>
          </a:p>
          <a:p>
            <a:endParaRPr lang="en-US" dirty="0"/>
          </a:p>
          <a:p>
            <a:pPr lvl="1"/>
            <a:endParaRPr lang="en-US" dirty="0"/>
          </a:p>
          <a:p>
            <a:endParaRPr lang="en-US" dirty="0"/>
          </a:p>
        </p:txBody>
      </p:sp>
      <p:pic>
        <p:nvPicPr>
          <p:cNvPr id="5" name="Picture 4" descr="PSC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562" y="3976291"/>
            <a:ext cx="2220683" cy="2348309"/>
          </a:xfrm>
          <a:prstGeom prst="rect">
            <a:avLst/>
          </a:prstGeom>
        </p:spPr>
      </p:pic>
      <p:sp>
        <p:nvSpPr>
          <p:cNvPr id="6" name="Slide Number Placeholder 1">
            <a:extLst>
              <a:ext uri="{FF2B5EF4-FFF2-40B4-BE49-F238E27FC236}">
                <a16:creationId xmlns:a16="http://schemas.microsoft.com/office/drawing/2014/main" id="{CFB595D1-D93B-425A-841D-08A24FB37222}"/>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163</a:t>
            </a:fld>
            <a:endParaRPr lang="en-US" dirty="0"/>
          </a:p>
        </p:txBody>
      </p:sp>
    </p:spTree>
    <p:extLst>
      <p:ext uri="{BB962C8B-B14F-4D97-AF65-F5344CB8AC3E}">
        <p14:creationId xmlns:p14="http://schemas.microsoft.com/office/powerpoint/2010/main" val="210753436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199" y="1255923"/>
            <a:ext cx="9083723" cy="4357625"/>
          </a:xfrm>
        </p:spPr>
        <p:txBody>
          <a:bodyPr>
            <a:normAutofit/>
          </a:bodyPr>
          <a:lstStyle/>
          <a:p>
            <a:pPr marL="0" indent="0">
              <a:buNone/>
            </a:pPr>
            <a:r>
              <a:rPr lang="en-US" b="1" dirty="0"/>
              <a:t>Adjudicator of Idaho Code of Ethics Violations</a:t>
            </a:r>
          </a:p>
          <a:p>
            <a:pPr marL="0" indent="0">
              <a:buNone/>
            </a:pPr>
            <a:endParaRPr lang="en-US" sz="2800" dirty="0">
              <a:solidFill>
                <a:schemeClr val="tx1">
                  <a:lumMod val="90000"/>
                  <a:lumOff val="10000"/>
                </a:schemeClr>
              </a:solidFill>
            </a:endParaRPr>
          </a:p>
          <a:p>
            <a:pPr marL="0" indent="0">
              <a:buNone/>
            </a:pPr>
            <a:r>
              <a:rPr lang="en-US" dirty="0">
                <a:solidFill>
                  <a:schemeClr val="tx1">
                    <a:lumMod val="90000"/>
                    <a:lumOff val="10000"/>
                  </a:schemeClr>
                </a:solidFill>
              </a:rPr>
              <a:t>The PSC has its own authority separate and apart from the State Board of Education and State Department of Education.</a:t>
            </a:r>
          </a:p>
          <a:p>
            <a:endParaRPr lang="en-US" dirty="0"/>
          </a:p>
        </p:txBody>
      </p:sp>
      <p:sp>
        <p:nvSpPr>
          <p:cNvPr id="4" name="Title 3"/>
          <p:cNvSpPr>
            <a:spLocks noGrp="1"/>
          </p:cNvSpPr>
          <p:nvPr>
            <p:ph type="title"/>
          </p:nvPr>
        </p:nvSpPr>
        <p:spPr/>
        <p:txBody>
          <a:bodyPr>
            <a:normAutofit fontScale="90000"/>
          </a:bodyPr>
          <a:lstStyle/>
          <a:p>
            <a:r>
              <a:rPr lang="en-US" dirty="0"/>
              <a:t>Professional Standards Commission Responsibilities</a:t>
            </a:r>
          </a:p>
        </p:txBody>
      </p:sp>
      <p:pic>
        <p:nvPicPr>
          <p:cNvPr id="10" name="Content Placeholder 9" descr="PSC logo"/>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818973" y="4281530"/>
            <a:ext cx="1999340" cy="2114244"/>
          </a:xfrm>
          <a:prstGeom prst="rect">
            <a:avLst/>
          </a:prstGeom>
        </p:spPr>
      </p:pic>
      <p:sp>
        <p:nvSpPr>
          <p:cNvPr id="5" name="Slide Number Placeholder 1">
            <a:extLst>
              <a:ext uri="{FF2B5EF4-FFF2-40B4-BE49-F238E27FC236}">
                <a16:creationId xmlns:a16="http://schemas.microsoft.com/office/drawing/2014/main" id="{BA3D8191-B128-4956-9B99-26C0E9EBCEA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164</a:t>
            </a:fld>
            <a:endParaRPr lang="en-US" dirty="0"/>
          </a:p>
        </p:txBody>
      </p:sp>
    </p:spTree>
    <p:extLst>
      <p:ext uri="{BB962C8B-B14F-4D97-AF65-F5344CB8AC3E}">
        <p14:creationId xmlns:p14="http://schemas.microsoft.com/office/powerpoint/2010/main" val="11428971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Idaho Code of Ethics Violation Overview</a:t>
            </a:r>
          </a:p>
        </p:txBody>
      </p:sp>
      <p:sp>
        <p:nvSpPr>
          <p:cNvPr id="3" name="Content Placeholder 2"/>
          <p:cNvSpPr>
            <a:spLocks noGrp="1"/>
          </p:cNvSpPr>
          <p:nvPr>
            <p:ph idx="13"/>
          </p:nvPr>
        </p:nvSpPr>
        <p:spPr>
          <a:xfrm>
            <a:off x="751112" y="1340124"/>
            <a:ext cx="10515600" cy="4351338"/>
          </a:xfrm>
        </p:spPr>
        <p:txBody>
          <a:bodyPr>
            <a:normAutofit fontScale="92500" lnSpcReduction="10000"/>
          </a:bodyPr>
          <a:lstStyle/>
          <a:p>
            <a:pPr>
              <a:spcAft>
                <a:spcPts val="1200"/>
              </a:spcAft>
            </a:pPr>
            <a:r>
              <a:rPr lang="en-US" dirty="0"/>
              <a:t>Who May File a Complaint?</a:t>
            </a:r>
          </a:p>
          <a:p>
            <a:pPr lvl="1">
              <a:spcAft>
                <a:spcPts val="1200"/>
              </a:spcAft>
            </a:pPr>
            <a:r>
              <a:rPr lang="en-US" dirty="0"/>
              <a:t>An individual with a substantial interest in the matter</a:t>
            </a:r>
          </a:p>
          <a:p>
            <a:pPr lvl="1">
              <a:spcAft>
                <a:spcPts val="1200"/>
              </a:spcAft>
            </a:pPr>
            <a:r>
              <a:rPr lang="en-US" dirty="0"/>
              <a:t>A board of trustees</a:t>
            </a:r>
          </a:p>
          <a:p>
            <a:pPr lvl="1">
              <a:spcAft>
                <a:spcPts val="1200"/>
              </a:spcAft>
            </a:pPr>
            <a:r>
              <a:rPr lang="en-US" dirty="0"/>
              <a:t>The Idaho Chief Certification Officer</a:t>
            </a:r>
          </a:p>
          <a:p>
            <a:pPr lvl="1">
              <a:spcAft>
                <a:spcPts val="1200"/>
              </a:spcAft>
            </a:pPr>
            <a:endParaRPr lang="en-US" i="1" dirty="0"/>
          </a:p>
          <a:p>
            <a:pPr marL="457200" lvl="1" indent="0">
              <a:spcAft>
                <a:spcPts val="1200"/>
              </a:spcAft>
              <a:buNone/>
            </a:pPr>
            <a:r>
              <a:rPr lang="en-US" i="1" dirty="0"/>
              <a:t>Note:  A student in an Idaho public school may not file an ethics complaint.</a:t>
            </a:r>
          </a:p>
          <a:p>
            <a:endParaRPr lang="en-US" dirty="0"/>
          </a:p>
          <a:p>
            <a:pPr lvl="1"/>
            <a:endParaRPr lang="en-US" dirty="0"/>
          </a:p>
          <a:p>
            <a:endParaRPr lang="en-US" dirty="0"/>
          </a:p>
        </p:txBody>
      </p:sp>
      <p:pic>
        <p:nvPicPr>
          <p:cNvPr id="2052" name="Picture 4" descr="Being Ethical Can Enhance Your Well-Being - Ethics Sage">
            <a:extLst>
              <a:ext uri="{FF2B5EF4-FFF2-40B4-BE49-F238E27FC236}">
                <a16:creationId xmlns:a16="http://schemas.microsoft.com/office/drawing/2014/main" id="{A702CF70-1534-43E1-BF63-3F1E60D66F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5300" y="2578795"/>
            <a:ext cx="3020786" cy="170041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8CB91C3D-7B20-46B8-8A5F-32E237442B04}"/>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165</a:t>
            </a:fld>
            <a:endParaRPr lang="en-US" dirty="0"/>
          </a:p>
        </p:txBody>
      </p:sp>
    </p:spTree>
    <p:extLst>
      <p:ext uri="{BB962C8B-B14F-4D97-AF65-F5344CB8AC3E}">
        <p14:creationId xmlns:p14="http://schemas.microsoft.com/office/powerpoint/2010/main" val="24119678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Idaho Code of Ethics Violation Overview</a:t>
            </a:r>
          </a:p>
        </p:txBody>
      </p:sp>
      <p:sp>
        <p:nvSpPr>
          <p:cNvPr id="3" name="Content Placeholder 2"/>
          <p:cNvSpPr>
            <a:spLocks noGrp="1"/>
          </p:cNvSpPr>
          <p:nvPr>
            <p:ph idx="13"/>
          </p:nvPr>
        </p:nvSpPr>
        <p:spPr/>
        <p:txBody>
          <a:bodyPr>
            <a:normAutofit fontScale="77500" lnSpcReduction="20000"/>
          </a:bodyPr>
          <a:lstStyle/>
          <a:p>
            <a:pPr>
              <a:spcAft>
                <a:spcPts val="1200"/>
              </a:spcAft>
            </a:pPr>
            <a:r>
              <a:rPr lang="en-US" dirty="0"/>
              <a:t>What are the Reporting Requirements?</a:t>
            </a:r>
          </a:p>
          <a:p>
            <a:pPr lvl="1">
              <a:spcAft>
                <a:spcPts val="1200"/>
              </a:spcAft>
            </a:pPr>
            <a:r>
              <a:rPr lang="en-US" dirty="0">
                <a:hlinkClick r:id="rId3"/>
              </a:rPr>
              <a:t>§33-1208A, Idaho Code </a:t>
            </a:r>
            <a:r>
              <a:rPr lang="en-US" dirty="0"/>
              <a:t>- Reporting Requirements and Immunity</a:t>
            </a:r>
          </a:p>
          <a:p>
            <a:pPr lvl="2">
              <a:spcAft>
                <a:spcPts val="1200"/>
              </a:spcAft>
            </a:pPr>
            <a:r>
              <a:rPr lang="en-US" dirty="0"/>
              <a:t>The board of trustees of an LEA, through its designee, shall, </a:t>
            </a:r>
            <a:r>
              <a:rPr lang="en-US" b="1" i="1" u="sng" dirty="0"/>
              <a:t>within ten(10) days of the date the employment is severed, report to the chief officer of teacher certification the circumstances and the name of any educator who is dismissed, resigns or is otherwise severed from employment </a:t>
            </a:r>
            <a:r>
              <a:rPr lang="en-US" dirty="0"/>
              <a:t>for reasons that </a:t>
            </a:r>
            <a:r>
              <a:rPr lang="en-US" b="1" i="1" u="sng" dirty="0"/>
              <a:t>could</a:t>
            </a:r>
            <a:r>
              <a:rPr lang="en-US" dirty="0"/>
              <a:t> constitute grounds for revocation, suspension or denial of a certificate.</a:t>
            </a:r>
          </a:p>
          <a:p>
            <a:pPr lvl="2">
              <a:spcAft>
                <a:spcPts val="1200"/>
              </a:spcAft>
            </a:pPr>
            <a:r>
              <a:rPr lang="en-US" dirty="0"/>
              <a:t>Any person providing a report under the provisions of this section shall have immunity from any liability, civil or criminal, that may otherwise be incurred or imposed.</a:t>
            </a:r>
          </a:p>
        </p:txBody>
      </p:sp>
      <p:sp>
        <p:nvSpPr>
          <p:cNvPr id="4" name="Slide Number Placeholder 1">
            <a:extLst>
              <a:ext uri="{FF2B5EF4-FFF2-40B4-BE49-F238E27FC236}">
                <a16:creationId xmlns:a16="http://schemas.microsoft.com/office/drawing/2014/main" id="{26B9F95C-66FC-4525-AD36-70622AC4C9E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166</a:t>
            </a:fld>
            <a:endParaRPr lang="en-US" dirty="0"/>
          </a:p>
        </p:txBody>
      </p:sp>
    </p:spTree>
    <p:extLst>
      <p:ext uri="{BB962C8B-B14F-4D97-AF65-F5344CB8AC3E}">
        <p14:creationId xmlns:p14="http://schemas.microsoft.com/office/powerpoint/2010/main" val="145850352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Idaho Code of Ethics Violation Overview</a:t>
            </a:r>
          </a:p>
        </p:txBody>
      </p:sp>
      <p:sp>
        <p:nvSpPr>
          <p:cNvPr id="3" name="Content Placeholder 2"/>
          <p:cNvSpPr>
            <a:spLocks noGrp="1"/>
          </p:cNvSpPr>
          <p:nvPr>
            <p:ph idx="13"/>
          </p:nvPr>
        </p:nvSpPr>
        <p:spPr/>
        <p:txBody>
          <a:bodyPr>
            <a:normAutofit fontScale="92500" lnSpcReduction="20000"/>
          </a:bodyPr>
          <a:lstStyle/>
          <a:p>
            <a:pPr>
              <a:spcAft>
                <a:spcPts val="1200"/>
              </a:spcAft>
            </a:pPr>
            <a:r>
              <a:rPr lang="en-US" dirty="0"/>
              <a:t>What is the Formal Complaint Process?</a:t>
            </a:r>
          </a:p>
          <a:p>
            <a:pPr lvl="1">
              <a:spcAft>
                <a:spcPts val="1200"/>
              </a:spcAft>
            </a:pPr>
            <a:r>
              <a:rPr lang="en-US" dirty="0"/>
              <a:t>How to file an ethics complaint:</a:t>
            </a:r>
          </a:p>
          <a:p>
            <a:pPr lvl="2"/>
            <a:r>
              <a:rPr lang="en-US" dirty="0"/>
              <a:t>Complete Ethics Complaint Packet</a:t>
            </a:r>
          </a:p>
          <a:p>
            <a:pPr marL="1371600" lvl="3" indent="0">
              <a:spcAft>
                <a:spcPts val="1200"/>
              </a:spcAft>
              <a:buNone/>
            </a:pPr>
            <a:r>
              <a:rPr lang="en-US" dirty="0">
                <a:hlinkClick r:id="rId3"/>
              </a:rPr>
              <a:t>http://www.sde.idaho.gov/cert-psc/psc/ethics.html</a:t>
            </a:r>
            <a:endParaRPr lang="en-US" dirty="0"/>
          </a:p>
          <a:p>
            <a:pPr lvl="2">
              <a:spcAft>
                <a:spcPts val="1200"/>
              </a:spcAft>
            </a:pPr>
            <a:r>
              <a:rPr lang="en-US" dirty="0"/>
              <a:t>Complaint Screening Guidelines</a:t>
            </a:r>
          </a:p>
          <a:p>
            <a:pPr lvl="1">
              <a:spcAft>
                <a:spcPts val="1200"/>
              </a:spcAft>
            </a:pPr>
            <a:r>
              <a:rPr lang="en-US" dirty="0"/>
              <a:t>Decision (</a:t>
            </a:r>
            <a:r>
              <a:rPr lang="en-US" dirty="0">
                <a:hlinkClick r:id="rId4"/>
              </a:rPr>
              <a:t>§33-1208 </a:t>
            </a:r>
            <a:r>
              <a:rPr lang="en-US" dirty="0"/>
              <a:t>through </a:t>
            </a:r>
            <a:r>
              <a:rPr lang="en-US" dirty="0">
                <a:hlinkClick r:id="rId5"/>
              </a:rPr>
              <a:t>§33-1209</a:t>
            </a:r>
            <a:r>
              <a:rPr lang="en-US" dirty="0"/>
              <a:t>, Idaho Code)</a:t>
            </a:r>
          </a:p>
          <a:p>
            <a:pPr lvl="2">
              <a:spcAft>
                <a:spcPts val="1200"/>
              </a:spcAft>
            </a:pPr>
            <a:r>
              <a:rPr lang="en-US" dirty="0"/>
              <a:t>Issue for the LEA to be resolved locally</a:t>
            </a:r>
          </a:p>
          <a:p>
            <a:pPr lvl="2">
              <a:spcAft>
                <a:spcPts val="1200"/>
              </a:spcAft>
            </a:pPr>
            <a:r>
              <a:rPr lang="en-US" dirty="0"/>
              <a:t>Open the case for investigation</a:t>
            </a:r>
          </a:p>
        </p:txBody>
      </p:sp>
      <p:sp>
        <p:nvSpPr>
          <p:cNvPr id="4" name="Slide Number Placeholder 1">
            <a:extLst>
              <a:ext uri="{FF2B5EF4-FFF2-40B4-BE49-F238E27FC236}">
                <a16:creationId xmlns:a16="http://schemas.microsoft.com/office/drawing/2014/main" id="{8D9F2004-9EBE-41AA-B716-A7A3BA26358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167</a:t>
            </a:fld>
            <a:endParaRPr lang="en-US" dirty="0"/>
          </a:p>
        </p:txBody>
      </p:sp>
    </p:spTree>
    <p:extLst>
      <p:ext uri="{BB962C8B-B14F-4D97-AF65-F5344CB8AC3E}">
        <p14:creationId xmlns:p14="http://schemas.microsoft.com/office/powerpoint/2010/main" val="4727477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Ethics Complaint Process Flow Chart</a:t>
            </a:r>
          </a:p>
        </p:txBody>
      </p:sp>
      <p:graphicFrame>
        <p:nvGraphicFramePr>
          <p:cNvPr id="5" name="Content Placeholder 4" descr="ethics complain flow chart "/>
          <p:cNvGraphicFramePr>
            <a:graphicFrameLocks noGrp="1"/>
          </p:cNvGraphicFramePr>
          <p:nvPr>
            <p:ph idx="13"/>
            <p:extLst>
              <p:ext uri="{D42A27DB-BD31-4B8C-83A1-F6EECF244321}">
                <p14:modId xmlns:p14="http://schemas.microsoft.com/office/powerpoint/2010/main" val="919271202"/>
              </p:ext>
            </p:extLst>
          </p:nvPr>
        </p:nvGraphicFramePr>
        <p:xfrm>
          <a:off x="201881" y="1163781"/>
          <a:ext cx="11771981" cy="5231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1">
            <a:extLst>
              <a:ext uri="{FF2B5EF4-FFF2-40B4-BE49-F238E27FC236}">
                <a16:creationId xmlns:a16="http://schemas.microsoft.com/office/drawing/2014/main" id="{9E2E2C87-5A9D-4E09-ADDE-427CEEB3CA6E}"/>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168</a:t>
            </a:fld>
            <a:endParaRPr lang="en-US" dirty="0"/>
          </a:p>
        </p:txBody>
      </p:sp>
    </p:spTree>
    <p:extLst>
      <p:ext uri="{BB962C8B-B14F-4D97-AF65-F5344CB8AC3E}">
        <p14:creationId xmlns:p14="http://schemas.microsoft.com/office/powerpoint/2010/main" val="165173831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38200" y="1262210"/>
            <a:ext cx="5535304" cy="4351338"/>
          </a:xfrm>
        </p:spPr>
        <p:txBody>
          <a:bodyPr>
            <a:normAutofit fontScale="85000" lnSpcReduction="20000"/>
          </a:bodyPr>
          <a:lstStyle/>
          <a:p>
            <a:pPr marL="0" indent="0">
              <a:buNone/>
            </a:pPr>
            <a:r>
              <a:rPr lang="en-US" b="1" dirty="0"/>
              <a:t>Lessons Learned …</a:t>
            </a:r>
          </a:p>
          <a:p>
            <a:r>
              <a:rPr lang="en-US" dirty="0"/>
              <a:t>PSC may consider the LEA’s action, BUT employment decisions must not be confused with certification decisions</a:t>
            </a:r>
          </a:p>
          <a:p>
            <a:r>
              <a:rPr lang="en-US" dirty="0"/>
              <a:t>Have an LEA policy in place in the event of potential violations – Do NOT wait for the PSC to take action! </a:t>
            </a:r>
          </a:p>
          <a:p>
            <a:r>
              <a:rPr lang="en-US" dirty="0"/>
              <a:t>Have an LEA policy in place regarding social media</a:t>
            </a:r>
          </a:p>
          <a:p>
            <a:endParaRPr lang="en-US" dirty="0"/>
          </a:p>
        </p:txBody>
      </p:sp>
      <p:sp>
        <p:nvSpPr>
          <p:cNvPr id="4" name="Title 3"/>
          <p:cNvSpPr>
            <a:spLocks noGrp="1"/>
          </p:cNvSpPr>
          <p:nvPr>
            <p:ph type="title"/>
          </p:nvPr>
        </p:nvSpPr>
        <p:spPr/>
        <p:txBody>
          <a:bodyPr/>
          <a:lstStyle/>
          <a:p>
            <a:r>
              <a:rPr lang="en-US" dirty="0"/>
              <a:t>Idaho Code of Ethics Violation Overview</a:t>
            </a:r>
          </a:p>
        </p:txBody>
      </p:sp>
      <p:pic>
        <p:nvPicPr>
          <p:cNvPr id="3074" name="Picture 2" descr="What Should A Lessons-Learned Process Focus On? - Navigate">
            <a:extLst>
              <a:ext uri="{FF2B5EF4-FFF2-40B4-BE49-F238E27FC236}">
                <a16:creationId xmlns:a16="http://schemas.microsoft.com/office/drawing/2014/main" id="{05C0E527-AD14-4EF9-9173-3881C7CD98F0}"/>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913731"/>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0B8DFF4F-D36E-41AF-9F0F-C078E122E485}"/>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169</a:t>
            </a:fld>
            <a:endParaRPr lang="en-US" dirty="0"/>
          </a:p>
        </p:txBody>
      </p:sp>
    </p:spTree>
    <p:extLst>
      <p:ext uri="{BB962C8B-B14F-4D97-AF65-F5344CB8AC3E}">
        <p14:creationId xmlns:p14="http://schemas.microsoft.com/office/powerpoint/2010/main" val="3273137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ISAT Science</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31580"/>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2122187799"/>
              </p:ext>
            </p:extLst>
          </p:nvPr>
        </p:nvGraphicFramePr>
        <p:xfrm>
          <a:off x="107345" y="1017981"/>
          <a:ext cx="7575617" cy="5788927"/>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Idaho Standards Achievement Test in Science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8846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summative science ISAT is given at the end of the learning process and allows students to show mastery of the new three-dimensional science standards. </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three dimensions include a content area (physical, Earth, or life science) a science and engineering practice, and a crosscutting concept.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03/13/2023 to 05/12/2023</a:t>
                      </a:r>
                      <a:endParaRPr lang="en-US" sz="11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9062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Science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5, 8, and 11</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14400">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Scale Score, and Performance Level data is reported in an Individual Student Report (ISR).</a:t>
                      </a:r>
                    </a:p>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ISRs include the student's performance in each reporting category.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1" name="Picture 10" descr="Cambium Logo">
            <a:hlinkClick r:id="rId5"/>
            <a:extLst>
              <a:ext uri="{FF2B5EF4-FFF2-40B4-BE49-F238E27FC236}">
                <a16:creationId xmlns:a16="http://schemas.microsoft.com/office/drawing/2014/main" id="{128E2677-E089-4254-B3AF-9265A0BF5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742" y="2145875"/>
            <a:ext cx="1632454" cy="1399042"/>
          </a:xfrm>
          <a:prstGeom prst="rect">
            <a:avLst/>
          </a:prstGeom>
          <a:solidFill>
            <a:schemeClr val="bg1"/>
          </a:solidFill>
          <a:ln w="19050">
            <a:solidFill>
              <a:schemeClr val="tx1"/>
            </a:solidFill>
          </a:ln>
        </p:spPr>
      </p:pic>
      <p:sp>
        <p:nvSpPr>
          <p:cNvPr id="18" name="TextBox 17">
            <a:extLst>
              <a:ext uri="{FF2B5EF4-FFF2-40B4-BE49-F238E27FC236}">
                <a16:creationId xmlns:a16="http://schemas.microsoft.com/office/drawing/2014/main" id="{1D1280C4-104C-419A-8959-45B4E3F4B9F8}"/>
              </a:ext>
            </a:extLst>
          </p:cNvPr>
          <p:cNvSpPr txBox="1"/>
          <p:nvPr/>
        </p:nvSpPr>
        <p:spPr>
          <a:xfrm>
            <a:off x="9968090" y="4338756"/>
            <a:ext cx="2116565" cy="1015663"/>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Brianna Lynch</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Mathematics &amp; Science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208-332-6979</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7"/>
              </a:rPr>
              <a:t>blynch@sde.idaho.gov</a:t>
            </a:r>
            <a:r>
              <a:rPr lang="de-DE" sz="1200" dirty="0">
                <a:latin typeface="Tahoma" panose="020B0604030504040204" pitchFamily="34" charset="0"/>
                <a:ea typeface="Tahoma" panose="020B0604030504040204" pitchFamily="34" charset="0"/>
                <a:cs typeface="Tahoma" panose="020B0604030504040204" pitchFamily="34" charset="0"/>
              </a:rPr>
              <a:t>  </a:t>
            </a:r>
          </a:p>
        </p:txBody>
      </p:sp>
      <p:pic>
        <p:nvPicPr>
          <p:cNvPr id="15" name="Picture 14" descr="Brianna Lynch headshot">
            <a:extLst>
              <a:ext uri="{FF2B5EF4-FFF2-40B4-BE49-F238E27FC236}">
                <a16:creationId xmlns:a16="http://schemas.microsoft.com/office/drawing/2014/main" id="{0030B6E1-F21E-4E4F-9E0A-33360B06FB06}"/>
              </a:ext>
            </a:extLst>
          </p:cNvPr>
          <p:cNvPicPr>
            <a:picLocks noChangeAspect="1"/>
          </p:cNvPicPr>
          <p:nvPr/>
        </p:nvPicPr>
        <p:blipFill>
          <a:blip r:embed="rId8"/>
          <a:stretch>
            <a:fillRect/>
          </a:stretch>
        </p:blipFill>
        <p:spPr>
          <a:xfrm>
            <a:off x="8155561" y="4457458"/>
            <a:ext cx="1710563" cy="1710563"/>
          </a:xfrm>
          <a:prstGeom prst="rect">
            <a:avLst/>
          </a:prstGeom>
        </p:spPr>
      </p:pic>
      <p:sp>
        <p:nvSpPr>
          <p:cNvPr id="10" name="Slide Number Placeholder 1">
            <a:extLst>
              <a:ext uri="{FF2B5EF4-FFF2-40B4-BE49-F238E27FC236}">
                <a16:creationId xmlns:a16="http://schemas.microsoft.com/office/drawing/2014/main" id="{964EC3A6-F3C3-4E6D-B4B3-74412C77674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17</a:t>
            </a:fld>
            <a:endParaRPr lang="en-US" dirty="0"/>
          </a:p>
        </p:txBody>
      </p:sp>
    </p:spTree>
    <p:extLst>
      <p:ext uri="{BB962C8B-B14F-4D97-AF65-F5344CB8AC3E}">
        <p14:creationId xmlns:p14="http://schemas.microsoft.com/office/powerpoint/2010/main" val="23497129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84" y="0"/>
            <a:ext cx="10515600" cy="988601"/>
          </a:xfrm>
        </p:spPr>
        <p:txBody>
          <a:bodyPr>
            <a:normAutofit fontScale="90000"/>
          </a:bodyPr>
          <a:lstStyle/>
          <a:p>
            <a:r>
              <a:rPr lang="en-US" dirty="0"/>
              <a:t>Certification &amp; Professional Standards Contacts</a:t>
            </a:r>
          </a:p>
        </p:txBody>
      </p:sp>
      <p:sp>
        <p:nvSpPr>
          <p:cNvPr id="7" name="Rectangle 6">
            <a:extLst>
              <a:ext uri="{FF2B5EF4-FFF2-40B4-BE49-F238E27FC236}">
                <a16:creationId xmlns:a16="http://schemas.microsoft.com/office/drawing/2014/main" id="{EFB4D026-EDEB-4787-8EC5-761B494E3665}"/>
              </a:ext>
            </a:extLst>
          </p:cNvPr>
          <p:cNvSpPr/>
          <p:nvPr/>
        </p:nvSpPr>
        <p:spPr>
          <a:xfrm>
            <a:off x="4744063" y="2930062"/>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Cina Lackey</a:t>
            </a: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Assignment credential manual, reporting &amp; funding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332-6936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hlinkClick r:id="rId3"/>
              </a:rPr>
              <a:t>clackey@sde.idaho.gov</a:t>
            </a: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 </a:t>
            </a: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8" name="Rectangle 7">
            <a:extLst>
              <a:ext uri="{FF2B5EF4-FFF2-40B4-BE49-F238E27FC236}">
                <a16:creationId xmlns:a16="http://schemas.microsoft.com/office/drawing/2014/main" id="{40509DA4-4487-4153-A9B4-58DDF293C660}"/>
              </a:ext>
            </a:extLst>
          </p:cNvPr>
          <p:cNvSpPr/>
          <p:nvPr/>
        </p:nvSpPr>
        <p:spPr>
          <a:xfrm>
            <a:off x="4753872" y="1590184"/>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Sandra Bonas</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Administrative Assistant</a:t>
            </a: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4"/>
              </a:rPr>
              <a:t>sbonas@sde.i</a:t>
            </a: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hlinkClick r:id="rId4"/>
              </a:rPr>
              <a:t>daho.gov</a:t>
            </a: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 </a:t>
            </a: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9" name="Rectangle 8">
            <a:extLst>
              <a:ext uri="{FF2B5EF4-FFF2-40B4-BE49-F238E27FC236}">
                <a16:creationId xmlns:a16="http://schemas.microsoft.com/office/drawing/2014/main" id="{768D5FFC-96BD-420C-8CD6-4FBB0D5D8DBA}"/>
              </a:ext>
            </a:extLst>
          </p:cNvPr>
          <p:cNvSpPr/>
          <p:nvPr/>
        </p:nvSpPr>
        <p:spPr>
          <a:xfrm>
            <a:off x="7691962" y="1590184"/>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Benjamin Greene</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a:defRPr/>
            </a:pPr>
            <a:r>
              <a:rPr lang="en-US" sz="1400" dirty="0">
                <a:solidFill>
                  <a:srgbClr val="262626"/>
                </a:solidFill>
                <a:ea typeface="Open Sans Light" panose="020B0306030504020204" pitchFamily="34" charset="0"/>
                <a:cs typeface="Open Sans Light" panose="020B0306030504020204" pitchFamily="34" charset="0"/>
              </a:rPr>
              <a:t>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5"/>
              </a:rPr>
              <a:t>bgreene@sde.idaho.gov</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0" name="Rectangle 9">
            <a:extLst>
              <a:ext uri="{FF2B5EF4-FFF2-40B4-BE49-F238E27FC236}">
                <a16:creationId xmlns:a16="http://schemas.microsoft.com/office/drawing/2014/main" id="{D319EFCA-9476-46C0-B452-2432579AF64B}"/>
              </a:ext>
            </a:extLst>
          </p:cNvPr>
          <p:cNvSpPr/>
          <p:nvPr/>
        </p:nvSpPr>
        <p:spPr>
          <a:xfrm>
            <a:off x="7691962" y="2930062"/>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Annette Schwab</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Educator ethics &amp; background checks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6"/>
              </a:rPr>
              <a:t>aschwab@sde.idaho.gov</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1" name="Rectangle 10">
            <a:extLst>
              <a:ext uri="{FF2B5EF4-FFF2-40B4-BE49-F238E27FC236}">
                <a16:creationId xmlns:a16="http://schemas.microsoft.com/office/drawing/2014/main" id="{BEEA1D68-D89C-42F9-A1FD-6EBABAD02279}"/>
              </a:ext>
            </a:extLst>
          </p:cNvPr>
          <p:cNvSpPr/>
          <p:nvPr/>
        </p:nvSpPr>
        <p:spPr>
          <a:xfrm>
            <a:off x="4744063" y="4369555"/>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Melissa Knutzen</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Background </a:t>
            </a: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I</a:t>
            </a:r>
            <a:r>
              <a:rPr kumimoji="0" lang="en-US" sz="1400" b="0" i="0" u="none" strike="noStrike" kern="1200" spc="0" normalizeH="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nvestigation</a:t>
            </a: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 C</a:t>
            </a:r>
            <a:r>
              <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heck/Fingerprints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332-6883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7"/>
              </a:rPr>
              <a:t>mknutzen@sde</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7"/>
              </a:rPr>
              <a:t>.</a:t>
            </a:r>
            <a:r>
              <a:rPr lang="en-US" sz="1400" dirty="0" err="1">
                <a:solidFill>
                  <a:srgbClr val="262626"/>
                </a:solidFill>
                <a:latin typeface="Calibri" panose="020F0502020204030204"/>
                <a:ea typeface="Open Sans Light" panose="020B0306030504020204" pitchFamily="34" charset="0"/>
                <a:cs typeface="Open Sans Light" panose="020B0306030504020204" pitchFamily="34" charset="0"/>
                <a:hlinkClick r:id="rId7"/>
              </a:rPr>
              <a:t>i</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7"/>
              </a:rPr>
              <a:t>daho.gov</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2" name="Rectangle 11">
            <a:extLst>
              <a:ext uri="{FF2B5EF4-FFF2-40B4-BE49-F238E27FC236}">
                <a16:creationId xmlns:a16="http://schemas.microsoft.com/office/drawing/2014/main" id="{65EA8395-4C8D-4D5B-8EAF-0AFD4A09AE3A}"/>
              </a:ext>
            </a:extLst>
          </p:cNvPr>
          <p:cNvSpPr/>
          <p:nvPr/>
        </p:nvSpPr>
        <p:spPr>
          <a:xfrm>
            <a:off x="1815783" y="2930062"/>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Jerry Jensen</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Certification</a:t>
            </a:r>
            <a:endPar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8"/>
              </a:rPr>
              <a:t>jbjensen@sde</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8"/>
              </a:rPr>
              <a:t>.</a:t>
            </a:r>
            <a:r>
              <a:rPr lang="en-US" sz="1400" dirty="0" err="1">
                <a:solidFill>
                  <a:srgbClr val="262626"/>
                </a:solidFill>
                <a:latin typeface="Calibri" panose="020F0502020204030204"/>
                <a:ea typeface="Open Sans Light" panose="020B0306030504020204" pitchFamily="34" charset="0"/>
                <a:cs typeface="Open Sans Light" panose="020B0306030504020204" pitchFamily="34" charset="0"/>
                <a:hlinkClick r:id="rId8"/>
              </a:rPr>
              <a:t>i</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8"/>
              </a:rPr>
              <a:t>daho.gov</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3" name="Rectangle 12">
            <a:extLst>
              <a:ext uri="{FF2B5EF4-FFF2-40B4-BE49-F238E27FC236}">
                <a16:creationId xmlns:a16="http://schemas.microsoft.com/office/drawing/2014/main" id="{8B098200-EB61-43AD-9A20-EE5B4D719AA3}"/>
              </a:ext>
            </a:extLst>
          </p:cNvPr>
          <p:cNvSpPr/>
          <p:nvPr/>
        </p:nvSpPr>
        <p:spPr>
          <a:xfrm>
            <a:off x="7691962" y="4369555"/>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Helen Henderson</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Professional </a:t>
            </a: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E</a:t>
            </a:r>
            <a:r>
              <a:rPr kumimoji="0" lang="en-US" sz="1400" b="0" i="0" u="none" strike="noStrike" kern="1200" spc="0" normalizeH="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ndorsements</a:t>
            </a:r>
            <a:endPar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Educator preparation standards</a:t>
            </a:r>
            <a:endPar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9"/>
              </a:rPr>
              <a:t>hhenderson@sde</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9"/>
              </a:rPr>
              <a:t>.</a:t>
            </a:r>
            <a:r>
              <a:rPr lang="en-US" sz="1400" dirty="0" err="1">
                <a:solidFill>
                  <a:srgbClr val="262626"/>
                </a:solidFill>
                <a:latin typeface="Calibri" panose="020F0502020204030204"/>
                <a:ea typeface="Open Sans Light" panose="020B0306030504020204" pitchFamily="34" charset="0"/>
                <a:cs typeface="Open Sans Light" panose="020B0306030504020204" pitchFamily="34" charset="0"/>
                <a:hlinkClick r:id="rId9"/>
              </a:rPr>
              <a:t>i</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9"/>
              </a:rPr>
              <a:t>daho.gov</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4" name="Rectangle 13">
            <a:extLst>
              <a:ext uri="{FF2B5EF4-FFF2-40B4-BE49-F238E27FC236}">
                <a16:creationId xmlns:a16="http://schemas.microsoft.com/office/drawing/2014/main" id="{CDB332FB-ED99-41DE-AE18-BDE21F2B9C94}"/>
              </a:ext>
            </a:extLst>
          </p:cNvPr>
          <p:cNvSpPr/>
          <p:nvPr/>
        </p:nvSpPr>
        <p:spPr>
          <a:xfrm>
            <a:off x="1815783" y="4369555"/>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Mandy Fulbright</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spc="0" normalizeH="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Alternative Authorizations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10"/>
              </a:rPr>
              <a:t>mfulbright@sde</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10"/>
              </a:rPr>
              <a:t>.</a:t>
            </a:r>
            <a:r>
              <a:rPr lang="en-US" sz="1400" dirty="0" err="1">
                <a:solidFill>
                  <a:srgbClr val="262626"/>
                </a:solidFill>
                <a:latin typeface="Calibri" panose="020F0502020204030204"/>
                <a:ea typeface="Open Sans Light" panose="020B0306030504020204" pitchFamily="34" charset="0"/>
                <a:cs typeface="Open Sans Light" panose="020B0306030504020204" pitchFamily="34" charset="0"/>
                <a:hlinkClick r:id="rId10"/>
              </a:rPr>
              <a:t>i</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10"/>
              </a:rPr>
              <a:t>daho.gov</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5" name="Rectangle 14">
            <a:extLst>
              <a:ext uri="{FF2B5EF4-FFF2-40B4-BE49-F238E27FC236}">
                <a16:creationId xmlns:a16="http://schemas.microsoft.com/office/drawing/2014/main" id="{10EE5021-044B-481A-8A5E-AA6ACFB69253}"/>
              </a:ext>
            </a:extLst>
          </p:cNvPr>
          <p:cNvSpPr/>
          <p:nvPr/>
        </p:nvSpPr>
        <p:spPr>
          <a:xfrm>
            <a:off x="1815783" y="1590184"/>
            <a:ext cx="2703873" cy="906690"/>
          </a:xfrm>
          <a:prstGeom prst="rect">
            <a:avLst/>
          </a:prstGeom>
        </p:spPr>
        <p:txBody>
          <a:bodyPr wrap="square" numCol="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Bethani Studebaker</a:t>
            </a:r>
            <a:endParaRPr kumimoji="0" lang="en-US" sz="16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62626"/>
                </a:solidFill>
                <a:latin typeface="Calibri" panose="020F0502020204030204"/>
                <a:ea typeface="Open Sans Light" panose="020B0306030504020204" pitchFamily="34" charset="0"/>
                <a:cs typeface="Open Sans Light" panose="020B0306030504020204" pitchFamily="34" charset="0"/>
              </a:rPr>
              <a:t>Director</a:t>
            </a: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(208) 332-6886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11"/>
              </a:rPr>
              <a:t>bstudebaker@sde</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11"/>
              </a:rPr>
              <a:t>.</a:t>
            </a:r>
            <a:r>
              <a:rPr lang="en-US" sz="1400" dirty="0" err="1">
                <a:solidFill>
                  <a:srgbClr val="262626"/>
                </a:solidFill>
                <a:latin typeface="Calibri" panose="020F0502020204030204"/>
                <a:ea typeface="Open Sans Light" panose="020B0306030504020204" pitchFamily="34" charset="0"/>
                <a:cs typeface="Open Sans Light" panose="020B0306030504020204" pitchFamily="34" charset="0"/>
                <a:hlinkClick r:id="rId11"/>
              </a:rPr>
              <a:t>i</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hlinkClick r:id="rId11"/>
              </a:rPr>
              <a:t>daho.gov</a:t>
            </a:r>
            <a:r>
              <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62626"/>
              </a:solidFill>
              <a:effectLst/>
              <a:uLnTx/>
              <a:uFillTx/>
              <a:latin typeface="Calibri" panose="020F0502020204030204"/>
              <a:ea typeface="Open Sans Light" panose="020B0306030504020204" pitchFamily="34" charset="0"/>
              <a:cs typeface="Open Sans Light" panose="020B0306030504020204" pitchFamily="34" charset="0"/>
            </a:endParaRPr>
          </a:p>
        </p:txBody>
      </p:sp>
      <p:sp>
        <p:nvSpPr>
          <p:cNvPr id="16" name="Slide Number Placeholder 1">
            <a:extLst>
              <a:ext uri="{FF2B5EF4-FFF2-40B4-BE49-F238E27FC236}">
                <a16:creationId xmlns:a16="http://schemas.microsoft.com/office/drawing/2014/main" id="{58256C4F-6CF9-4101-A67D-46341E705CA3}"/>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170</a:t>
            </a:fld>
            <a:endParaRPr lang="en-US" dirty="0"/>
          </a:p>
        </p:txBody>
      </p:sp>
    </p:spTree>
    <p:extLst>
      <p:ext uri="{BB962C8B-B14F-4D97-AF65-F5344CB8AC3E}">
        <p14:creationId xmlns:p14="http://schemas.microsoft.com/office/powerpoint/2010/main" val="28114985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ubtitle 2"/>
          <p:cNvSpPr txBox="1">
            <a:spLocks/>
          </p:cNvSpPr>
          <p:nvPr/>
        </p:nvSpPr>
        <p:spPr>
          <a:xfrm>
            <a:off x="573560" y="2291834"/>
            <a:ext cx="9144000" cy="17886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b="1" cap="none" dirty="0">
                <a:solidFill>
                  <a:schemeClr val="tx1">
                    <a:lumMod val="90000"/>
                    <a:lumOff val="10000"/>
                  </a:schemeClr>
                </a:solidFill>
              </a:rPr>
              <a:t>Dr. Bethani Studebaker, Director</a:t>
            </a:r>
          </a:p>
          <a:p>
            <a:pPr>
              <a:lnSpc>
                <a:spcPct val="110000"/>
              </a:lnSpc>
              <a:spcBef>
                <a:spcPts val="0"/>
              </a:spcBef>
            </a:pPr>
            <a:r>
              <a:rPr lang="en-US" cap="none" dirty="0">
                <a:solidFill>
                  <a:schemeClr val="tx1">
                    <a:lumMod val="90000"/>
                    <a:lumOff val="10000"/>
                  </a:schemeClr>
                </a:solidFill>
              </a:rPr>
              <a:t>Idaho State Department of Education</a:t>
            </a:r>
          </a:p>
          <a:p>
            <a:pPr>
              <a:lnSpc>
                <a:spcPct val="110000"/>
              </a:lnSpc>
              <a:spcBef>
                <a:spcPts val="0"/>
              </a:spcBef>
            </a:pPr>
            <a:r>
              <a:rPr lang="en-US" cap="none" dirty="0">
                <a:solidFill>
                  <a:schemeClr val="tx1">
                    <a:lumMod val="90000"/>
                    <a:lumOff val="10000"/>
                  </a:schemeClr>
                </a:solidFill>
              </a:rPr>
              <a:t>650 W State Street, Boise, ID 83702</a:t>
            </a:r>
          </a:p>
          <a:p>
            <a:pPr>
              <a:lnSpc>
                <a:spcPct val="110000"/>
              </a:lnSpc>
              <a:spcBef>
                <a:spcPts val="0"/>
              </a:spcBef>
            </a:pPr>
            <a:r>
              <a:rPr lang="en-US" cap="none" dirty="0">
                <a:solidFill>
                  <a:schemeClr val="tx1">
                    <a:lumMod val="90000"/>
                    <a:lumOff val="10000"/>
                  </a:schemeClr>
                </a:solidFill>
              </a:rPr>
              <a:t>208 332 6882 </a:t>
            </a:r>
          </a:p>
          <a:p>
            <a:pPr>
              <a:lnSpc>
                <a:spcPct val="110000"/>
              </a:lnSpc>
              <a:spcBef>
                <a:spcPts val="0"/>
              </a:spcBef>
            </a:pPr>
            <a:r>
              <a:rPr lang="en-US" cap="none" dirty="0">
                <a:solidFill>
                  <a:schemeClr val="tx1">
                    <a:lumMod val="90000"/>
                    <a:lumOff val="10000"/>
                  </a:schemeClr>
                </a:solidFill>
                <a:hlinkClick r:id="rId3"/>
              </a:rPr>
              <a:t>bstudebaker@sde.idaho.gov</a:t>
            </a:r>
            <a:r>
              <a:rPr lang="en-US" cap="none" dirty="0">
                <a:solidFill>
                  <a:schemeClr val="tx1">
                    <a:lumMod val="90000"/>
                    <a:lumOff val="10000"/>
                  </a:schemeClr>
                </a:solidFill>
              </a:rPr>
              <a:t> </a:t>
            </a:r>
          </a:p>
          <a:p>
            <a:pPr>
              <a:lnSpc>
                <a:spcPct val="110000"/>
              </a:lnSpc>
              <a:spcBef>
                <a:spcPts val="0"/>
              </a:spcBef>
            </a:pPr>
            <a:r>
              <a:rPr lang="en-US" cap="none" dirty="0">
                <a:solidFill>
                  <a:schemeClr val="tx1">
                    <a:lumMod val="90000"/>
                    <a:lumOff val="10000"/>
                  </a:schemeClr>
                </a:solidFill>
                <a:hlinkClick r:id="rId4" tooltip="Idaho State Department of Education Website"/>
              </a:rPr>
              <a:t>www.sde.idaho.gov</a:t>
            </a:r>
            <a:endParaRPr lang="en-US" cap="none" dirty="0">
              <a:solidFill>
                <a:schemeClr val="tx1">
                  <a:lumMod val="90000"/>
                  <a:lumOff val="10000"/>
                </a:schemeClr>
              </a:solidFill>
            </a:endParaRPr>
          </a:p>
        </p:txBody>
      </p:sp>
      <p:sp>
        <p:nvSpPr>
          <p:cNvPr id="5" name="Slide Number Placeholder 1">
            <a:extLst>
              <a:ext uri="{FF2B5EF4-FFF2-40B4-BE49-F238E27FC236}">
                <a16:creationId xmlns:a16="http://schemas.microsoft.com/office/drawing/2014/main" id="{5FF50351-1592-4698-9138-4645330C4C44}"/>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171</a:t>
            </a:fld>
            <a:endParaRPr lang="en-US" dirty="0"/>
          </a:p>
        </p:txBody>
      </p:sp>
    </p:spTree>
    <p:extLst>
      <p:ext uri="{BB962C8B-B14F-4D97-AF65-F5344CB8AC3E}">
        <p14:creationId xmlns:p14="http://schemas.microsoft.com/office/powerpoint/2010/main" val="15107329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137F4-6E27-43E8-B804-C52F2FD6747E}"/>
              </a:ext>
            </a:extLst>
          </p:cNvPr>
          <p:cNvSpPr>
            <a:spLocks noGrp="1"/>
          </p:cNvSpPr>
          <p:nvPr>
            <p:ph type="ctrTitle"/>
          </p:nvPr>
        </p:nvSpPr>
        <p:spPr/>
        <p:txBody>
          <a:bodyPr/>
          <a:lstStyle/>
          <a:p>
            <a:r>
              <a:rPr lang="en-US" dirty="0"/>
              <a:t>Content &amp; Curriculum and </a:t>
            </a:r>
            <a:br>
              <a:rPr lang="en-US" dirty="0"/>
            </a:br>
            <a:r>
              <a:rPr lang="en-US" dirty="0"/>
              <a:t>Mastery Based Learning</a:t>
            </a:r>
          </a:p>
        </p:txBody>
      </p:sp>
      <p:sp>
        <p:nvSpPr>
          <p:cNvPr id="4" name="Subtitle 3">
            <a:extLst>
              <a:ext uri="{FF2B5EF4-FFF2-40B4-BE49-F238E27FC236}">
                <a16:creationId xmlns:a16="http://schemas.microsoft.com/office/drawing/2014/main" id="{C1EC6F04-4C05-4ADC-A13A-5A9F827D8BBF}"/>
              </a:ext>
            </a:extLst>
          </p:cNvPr>
          <p:cNvSpPr>
            <a:spLocks noGrp="1"/>
          </p:cNvSpPr>
          <p:nvPr>
            <p:ph type="subTitle" idx="1"/>
          </p:nvPr>
        </p:nvSpPr>
        <p:spPr/>
        <p:txBody>
          <a:bodyPr/>
          <a:lstStyle/>
          <a:p>
            <a:r>
              <a:rPr lang="en-US" dirty="0"/>
              <a:t>Todd Driver, Director</a:t>
            </a:r>
          </a:p>
        </p:txBody>
      </p:sp>
      <p:sp>
        <p:nvSpPr>
          <p:cNvPr id="5" name="Slide Number Placeholder 1">
            <a:extLst>
              <a:ext uri="{FF2B5EF4-FFF2-40B4-BE49-F238E27FC236}">
                <a16:creationId xmlns:a16="http://schemas.microsoft.com/office/drawing/2014/main" id="{373A3823-81A2-4C38-9DA0-378A4B418379}"/>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172</a:t>
            </a:fld>
            <a:endParaRPr lang="en-US" dirty="0"/>
          </a:p>
        </p:txBody>
      </p:sp>
    </p:spTree>
    <p:extLst>
      <p:ext uri="{BB962C8B-B14F-4D97-AF65-F5344CB8AC3E}">
        <p14:creationId xmlns:p14="http://schemas.microsoft.com/office/powerpoint/2010/main" val="32306414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7B825C46-CC3F-4032-925E-1B7600FF75F0}"/>
              </a:ext>
              <a:ext uri="{C183D7F6-B498-43B3-948B-1728B52AA6E4}">
                <adec:decorative xmlns:adec="http://schemas.microsoft.com/office/drawing/2017/decorative" val="1"/>
              </a:ext>
            </a:extLst>
          </p:cNvPr>
          <p:cNvSpPr/>
          <p:nvPr/>
        </p:nvSpPr>
        <p:spPr>
          <a:xfrm rot="10800000">
            <a:off x="7078980" y="1828165"/>
            <a:ext cx="3584448" cy="3950208"/>
          </a:xfrm>
          <a:prstGeom prst="triangle">
            <a:avLst/>
          </a:prstGeom>
          <a:solidFill>
            <a:schemeClr val="bg2">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838199" y="1262209"/>
            <a:ext cx="5550391" cy="5364221"/>
          </a:xfrm>
        </p:spPr>
        <p:txBody>
          <a:bodyPr>
            <a:normAutofit fontScale="92500" lnSpcReduction="10000"/>
          </a:bodyPr>
          <a:lstStyle/>
          <a:p>
            <a:r>
              <a:rPr lang="en-US" dirty="0"/>
              <a:t>Math</a:t>
            </a:r>
          </a:p>
          <a:p>
            <a:r>
              <a:rPr lang="en-US" dirty="0"/>
              <a:t>Science</a:t>
            </a:r>
          </a:p>
          <a:p>
            <a:r>
              <a:rPr lang="en-US" dirty="0"/>
              <a:t>Arts and Humanities</a:t>
            </a:r>
          </a:p>
          <a:p>
            <a:r>
              <a:rPr lang="en-US" dirty="0"/>
              <a:t>Gifted and Talented</a:t>
            </a:r>
          </a:p>
          <a:p>
            <a:r>
              <a:rPr lang="en-US" dirty="0"/>
              <a:t>Social Studies</a:t>
            </a:r>
          </a:p>
          <a:p>
            <a:r>
              <a:rPr lang="en-US" dirty="0"/>
              <a:t>PE and Health</a:t>
            </a:r>
          </a:p>
          <a:p>
            <a:r>
              <a:rPr lang="en-US" dirty="0"/>
              <a:t>ELA and Literacy</a:t>
            </a:r>
          </a:p>
          <a:p>
            <a:r>
              <a:rPr lang="en-US" dirty="0"/>
              <a:t>Mastery Education/Innovation</a:t>
            </a:r>
          </a:p>
          <a:p>
            <a:r>
              <a:rPr lang="en-US" dirty="0"/>
              <a:t>Instructional Technologies</a:t>
            </a:r>
          </a:p>
        </p:txBody>
      </p:sp>
      <p:sp>
        <p:nvSpPr>
          <p:cNvPr id="3" name="Content Placeholder 2"/>
          <p:cNvSpPr>
            <a:spLocks noGrp="1"/>
          </p:cNvSpPr>
          <p:nvPr>
            <p:ph sz="half" idx="2"/>
          </p:nvPr>
        </p:nvSpPr>
        <p:spPr>
          <a:xfrm>
            <a:off x="6152388" y="2340864"/>
            <a:ext cx="5181600" cy="1804416"/>
          </a:xfrm>
        </p:spPr>
        <p:txBody>
          <a:bodyPr>
            <a:noAutofit/>
          </a:bodyPr>
          <a:lstStyle/>
          <a:p>
            <a:pPr algn="ctr"/>
            <a:r>
              <a:rPr lang="en-US" sz="4000" dirty="0"/>
              <a:t>Curriculum Review</a:t>
            </a:r>
          </a:p>
          <a:p>
            <a:pPr algn="ctr"/>
            <a:r>
              <a:rPr lang="en-US" sz="4000" dirty="0"/>
              <a:t>Standards Review</a:t>
            </a:r>
          </a:p>
          <a:p>
            <a:pPr algn="ctr"/>
            <a:r>
              <a:rPr lang="en-US" sz="4000" dirty="0"/>
              <a:t>Coaching &amp;</a:t>
            </a:r>
          </a:p>
          <a:p>
            <a:pPr marL="0" indent="0" algn="ctr">
              <a:buNone/>
            </a:pPr>
            <a:r>
              <a:rPr lang="en-US" sz="4000" dirty="0"/>
              <a:t>  Mentoring</a:t>
            </a:r>
          </a:p>
        </p:txBody>
      </p:sp>
      <p:sp>
        <p:nvSpPr>
          <p:cNvPr id="4" name="Title 3"/>
          <p:cNvSpPr>
            <a:spLocks noGrp="1"/>
          </p:cNvSpPr>
          <p:nvPr>
            <p:ph type="title"/>
          </p:nvPr>
        </p:nvSpPr>
        <p:spPr/>
        <p:txBody>
          <a:bodyPr/>
          <a:lstStyle/>
          <a:p>
            <a:r>
              <a:rPr lang="en-US" dirty="0"/>
              <a:t>Content and Curriculum</a:t>
            </a:r>
          </a:p>
        </p:txBody>
      </p:sp>
      <p:cxnSp>
        <p:nvCxnSpPr>
          <p:cNvPr id="8" name="Straight Connector 7">
            <a:extLst>
              <a:ext uri="{FF2B5EF4-FFF2-40B4-BE49-F238E27FC236}">
                <a16:creationId xmlns:a16="http://schemas.microsoft.com/office/drawing/2014/main" id="{6E6789B4-15FA-452D-BB69-D3C895EE7070}"/>
              </a:ext>
              <a:ext uri="{C183D7F6-B498-43B3-948B-1728B52AA6E4}">
                <adec:decorative xmlns:adec="http://schemas.microsoft.com/office/drawing/2017/decorative" val="1"/>
              </a:ext>
            </a:extLst>
          </p:cNvPr>
          <p:cNvCxnSpPr>
            <a:cxnSpLocks/>
          </p:cNvCxnSpPr>
          <p:nvPr/>
        </p:nvCxnSpPr>
        <p:spPr>
          <a:xfrm>
            <a:off x="694944" y="1365504"/>
            <a:ext cx="0" cy="5030270"/>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1">
            <a:extLst>
              <a:ext uri="{FF2B5EF4-FFF2-40B4-BE49-F238E27FC236}">
                <a16:creationId xmlns:a16="http://schemas.microsoft.com/office/drawing/2014/main" id="{1A99EA84-4E96-42C8-A293-EED65DE35010}"/>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173</a:t>
            </a:fld>
            <a:endParaRPr lang="en-US" dirty="0"/>
          </a:p>
        </p:txBody>
      </p:sp>
    </p:spTree>
    <p:extLst>
      <p:ext uri="{BB962C8B-B14F-4D97-AF65-F5344CB8AC3E}">
        <p14:creationId xmlns:p14="http://schemas.microsoft.com/office/powerpoint/2010/main" val="13866641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tent home screen screenshot ">
            <a:extLst>
              <a:ext uri="{FF2B5EF4-FFF2-40B4-BE49-F238E27FC236}">
                <a16:creationId xmlns:a16="http://schemas.microsoft.com/office/drawing/2014/main" id="{8EE6DAAA-5D88-4291-B1FA-1383D9B990E8}"/>
              </a:ext>
            </a:extLst>
          </p:cNvPr>
          <p:cNvPicPr>
            <a:picLocks noChangeAspect="1"/>
          </p:cNvPicPr>
          <p:nvPr/>
        </p:nvPicPr>
        <p:blipFill>
          <a:blip r:embed="rId3"/>
          <a:stretch>
            <a:fillRect/>
          </a:stretch>
        </p:blipFill>
        <p:spPr>
          <a:xfrm>
            <a:off x="2163325" y="1103051"/>
            <a:ext cx="7057557" cy="5475285"/>
          </a:xfrm>
          <a:prstGeom prst="rect">
            <a:avLst/>
          </a:prstGeom>
        </p:spPr>
      </p:pic>
      <p:sp>
        <p:nvSpPr>
          <p:cNvPr id="6" name="Title 5">
            <a:extLst>
              <a:ext uri="{FF2B5EF4-FFF2-40B4-BE49-F238E27FC236}">
                <a16:creationId xmlns:a16="http://schemas.microsoft.com/office/drawing/2014/main" id="{4C953629-A2AB-4E5B-AE07-715A5B2D85AC}"/>
              </a:ext>
            </a:extLst>
          </p:cNvPr>
          <p:cNvSpPr txBox="1">
            <a:spLocks noGrp="1"/>
          </p:cNvSpPr>
          <p:nvPr>
            <p:ph type="title"/>
          </p:nvPr>
        </p:nvSpPr>
        <p:spPr>
          <a:xfrm>
            <a:off x="-957099" y="139612"/>
            <a:ext cx="10515600" cy="701731"/>
          </a:xfrm>
          <a:prstGeom prst="rect">
            <a:avLst/>
          </a:prstGeom>
          <a:noFill/>
        </p:spPr>
        <p:txBody>
          <a:bodyPr wrap="square" rtlCol="0">
            <a:spAutoFit/>
          </a:bodyPr>
          <a:lstStyle/>
          <a:p>
            <a:pPr algn="ctr"/>
            <a:r>
              <a:rPr lang="en-US" sz="4400" dirty="0">
                <a:hlinkClick r:id="rId4">
                  <a:extLst>
                    <a:ext uri="{A12FA001-AC4F-418D-AE19-62706E023703}">
                      <ahyp:hlinkClr xmlns:ahyp="http://schemas.microsoft.com/office/drawing/2018/hyperlinkcolor" val="tx"/>
                    </a:ext>
                  </a:extLst>
                </a:hlinkClick>
              </a:rPr>
              <a:t>https://www.sde.idaho.gov/</a:t>
            </a:r>
            <a:r>
              <a:rPr lang="en-US" sz="4400" dirty="0"/>
              <a:t> </a:t>
            </a:r>
          </a:p>
        </p:txBody>
      </p:sp>
      <p:sp>
        <p:nvSpPr>
          <p:cNvPr id="7" name="Slide Number Placeholder 1">
            <a:extLst>
              <a:ext uri="{FF2B5EF4-FFF2-40B4-BE49-F238E27FC236}">
                <a16:creationId xmlns:a16="http://schemas.microsoft.com/office/drawing/2014/main" id="{73347E14-7E1B-4B92-8E01-FDFF869F68C8}"/>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174</a:t>
            </a:fld>
            <a:endParaRPr lang="en-US" dirty="0"/>
          </a:p>
        </p:txBody>
      </p:sp>
    </p:spTree>
    <p:extLst>
      <p:ext uri="{BB962C8B-B14F-4D97-AF65-F5344CB8AC3E}">
        <p14:creationId xmlns:p14="http://schemas.microsoft.com/office/powerpoint/2010/main" val="20859452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B878A6-F802-461A-A23C-158C61DBBAFD}"/>
              </a:ext>
            </a:extLst>
          </p:cNvPr>
          <p:cNvSpPr>
            <a:spLocks noGrp="1"/>
          </p:cNvSpPr>
          <p:nvPr>
            <p:ph idx="13"/>
          </p:nvPr>
        </p:nvSpPr>
        <p:spPr>
          <a:xfrm>
            <a:off x="2542318" y="995247"/>
            <a:ext cx="7107366" cy="748759"/>
          </a:xfrm>
        </p:spPr>
        <p:txBody>
          <a:bodyPr>
            <a:normAutofit fontScale="92500"/>
          </a:bodyPr>
          <a:lstStyle/>
          <a:p>
            <a:pPr marL="0" indent="0">
              <a:buNone/>
            </a:pPr>
            <a:r>
              <a:rPr lang="en-US" dirty="0"/>
              <a:t>The range of reactions to Mastery…</a:t>
            </a:r>
          </a:p>
          <a:p>
            <a:pPr marL="0" indent="0">
              <a:buNone/>
            </a:pPr>
            <a:endParaRPr lang="en-US" dirty="0"/>
          </a:p>
        </p:txBody>
      </p:sp>
      <p:sp>
        <p:nvSpPr>
          <p:cNvPr id="3" name="Title 2">
            <a:extLst>
              <a:ext uri="{FF2B5EF4-FFF2-40B4-BE49-F238E27FC236}">
                <a16:creationId xmlns:a16="http://schemas.microsoft.com/office/drawing/2014/main" id="{01B2267E-9DC9-4976-836B-B5F58F6A220B}"/>
              </a:ext>
            </a:extLst>
          </p:cNvPr>
          <p:cNvSpPr>
            <a:spLocks noGrp="1"/>
          </p:cNvSpPr>
          <p:nvPr>
            <p:ph type="title"/>
          </p:nvPr>
        </p:nvSpPr>
        <p:spPr/>
        <p:txBody>
          <a:bodyPr/>
          <a:lstStyle/>
          <a:p>
            <a:r>
              <a:rPr lang="en-US" dirty="0"/>
              <a:t>Mastery Based Education</a:t>
            </a:r>
          </a:p>
        </p:txBody>
      </p:sp>
      <p:pic>
        <p:nvPicPr>
          <p:cNvPr id="9" name="Picture 8">
            <a:extLst>
              <a:ext uri="{FF2B5EF4-FFF2-40B4-BE49-F238E27FC236}">
                <a16:creationId xmlns:a16="http://schemas.microsoft.com/office/drawing/2014/main" id="{E67CC45E-D8F3-486B-9F3D-92D64AADBC1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529" r="5467"/>
          <a:stretch/>
        </p:blipFill>
        <p:spPr>
          <a:xfrm>
            <a:off x="7649746" y="1584459"/>
            <a:ext cx="3035441" cy="2380606"/>
          </a:xfrm>
          <a:prstGeom prst="rect">
            <a:avLst/>
          </a:prstGeom>
        </p:spPr>
      </p:pic>
      <p:pic>
        <p:nvPicPr>
          <p:cNvPr id="11" name="Picture 10">
            <a:extLst>
              <a:ext uri="{FF2B5EF4-FFF2-40B4-BE49-F238E27FC236}">
                <a16:creationId xmlns:a16="http://schemas.microsoft.com/office/drawing/2014/main" id="{686635A8-F6BC-4CC5-9EAC-20814F240A1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24589"/>
          <a:stretch/>
        </p:blipFill>
        <p:spPr>
          <a:xfrm>
            <a:off x="434304" y="1577338"/>
            <a:ext cx="2602847" cy="2301017"/>
          </a:xfrm>
          <a:prstGeom prst="rect">
            <a:avLst/>
          </a:prstGeom>
        </p:spPr>
      </p:pic>
      <p:pic>
        <p:nvPicPr>
          <p:cNvPr id="13" name="Picture 12">
            <a:extLst>
              <a:ext uri="{FF2B5EF4-FFF2-40B4-BE49-F238E27FC236}">
                <a16:creationId xmlns:a16="http://schemas.microsoft.com/office/drawing/2014/main" id="{ABF28684-6F79-4198-B669-2760A36164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25" y="4590146"/>
            <a:ext cx="3053715" cy="2089886"/>
          </a:xfrm>
          <a:prstGeom prst="rect">
            <a:avLst/>
          </a:prstGeom>
        </p:spPr>
      </p:pic>
      <p:sp>
        <p:nvSpPr>
          <p:cNvPr id="14" name="Arrow: Left-Right 13">
            <a:extLst>
              <a:ext uri="{FF2B5EF4-FFF2-40B4-BE49-F238E27FC236}">
                <a16:creationId xmlns:a16="http://schemas.microsoft.com/office/drawing/2014/main" id="{F59F29D9-6C74-4DAE-A3AB-0407E18761C9}"/>
              </a:ext>
              <a:ext uri="{C183D7F6-B498-43B3-948B-1728B52AA6E4}">
                <adec:decorative xmlns:adec="http://schemas.microsoft.com/office/drawing/2017/decorative" val="1"/>
              </a:ext>
            </a:extLst>
          </p:cNvPr>
          <p:cNvSpPr/>
          <p:nvPr/>
        </p:nvSpPr>
        <p:spPr>
          <a:xfrm>
            <a:off x="4542255" y="2597909"/>
            <a:ext cx="2947953" cy="350807"/>
          </a:xfrm>
          <a:prstGeom prst="leftRightArrow">
            <a:avLst>
              <a:gd name="adj1" fmla="val 35849"/>
              <a:gd name="adj2" fmla="val 64151"/>
            </a:avLst>
          </a:prstGeom>
          <a:solidFill>
            <a:schemeClr val="accent3"/>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2826E968-E615-4225-B463-4B560D06AD79}"/>
              </a:ext>
            </a:extLst>
          </p:cNvPr>
          <p:cNvSpPr txBox="1">
            <a:spLocks/>
          </p:cNvSpPr>
          <p:nvPr/>
        </p:nvSpPr>
        <p:spPr>
          <a:xfrm>
            <a:off x="2299146" y="3971711"/>
            <a:ext cx="8081010" cy="748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rgbClr val="000000"/>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rgbClr val="000000"/>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rgbClr val="000000"/>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rgbClr val="000000"/>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000000"/>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Or you may feel a little over loaded…</a:t>
            </a:r>
          </a:p>
        </p:txBody>
      </p:sp>
      <p:pic>
        <p:nvPicPr>
          <p:cNvPr id="17" name="Picture 16">
            <a:extLst>
              <a:ext uri="{FF2B5EF4-FFF2-40B4-BE49-F238E27FC236}">
                <a16:creationId xmlns:a16="http://schemas.microsoft.com/office/drawing/2014/main" id="{D346EEE9-C7A1-4AF3-8715-FB845670384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6713" y="4573228"/>
            <a:ext cx="2841307" cy="2123721"/>
          </a:xfrm>
          <a:prstGeom prst="rect">
            <a:avLst/>
          </a:prstGeom>
        </p:spPr>
      </p:pic>
      <p:pic>
        <p:nvPicPr>
          <p:cNvPr id="21" name="Picture 20">
            <a:extLst>
              <a:ext uri="{FF2B5EF4-FFF2-40B4-BE49-F238E27FC236}">
                <a16:creationId xmlns:a16="http://schemas.microsoft.com/office/drawing/2014/main" id="{9B3A1C74-4482-47B3-B4A0-9730B5FB93A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4437" y="1676496"/>
            <a:ext cx="1670933" cy="2193635"/>
          </a:xfrm>
          <a:prstGeom prst="rect">
            <a:avLst/>
          </a:prstGeom>
        </p:spPr>
      </p:pic>
      <p:pic>
        <p:nvPicPr>
          <p:cNvPr id="23" name="Picture 22">
            <a:extLst>
              <a:ext uri="{FF2B5EF4-FFF2-40B4-BE49-F238E27FC236}">
                <a16:creationId xmlns:a16="http://schemas.microsoft.com/office/drawing/2014/main" id="{2AFD742B-E7FA-4122-B2EA-EEDCA694650D}"/>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3883" y="4590146"/>
            <a:ext cx="3684647" cy="2089886"/>
          </a:xfrm>
          <a:prstGeom prst="rect">
            <a:avLst/>
          </a:prstGeom>
        </p:spPr>
      </p:pic>
      <p:pic>
        <p:nvPicPr>
          <p:cNvPr id="25" name="Picture 24">
            <a:extLst>
              <a:ext uri="{FF2B5EF4-FFF2-40B4-BE49-F238E27FC236}">
                <a16:creationId xmlns:a16="http://schemas.microsoft.com/office/drawing/2014/main" id="{88FCA704-75E2-4E8E-8AC0-0876BF574E81}"/>
              </a:ext>
              <a:ext uri="{C183D7F6-B498-43B3-948B-1728B52AA6E4}">
                <adec:decorative xmlns:adec="http://schemas.microsoft.com/office/drawing/2017/decorative" val="1"/>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194115" y="1625045"/>
            <a:ext cx="1348140" cy="2220875"/>
          </a:xfrm>
          <a:prstGeom prst="rect">
            <a:avLst/>
          </a:prstGeom>
        </p:spPr>
      </p:pic>
    </p:spTree>
    <p:extLst>
      <p:ext uri="{BB962C8B-B14F-4D97-AF65-F5344CB8AC3E}">
        <p14:creationId xmlns:p14="http://schemas.microsoft.com/office/powerpoint/2010/main" val="21347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900"/>
                                        <p:tgtEl>
                                          <p:spTgt spid="11"/>
                                        </p:tgtEl>
                                      </p:cBhvr>
                                    </p:animEffect>
                                  </p:childTnLst>
                                </p:cTn>
                              </p:par>
                            </p:childTnLst>
                          </p:cTn>
                        </p:par>
                        <p:par>
                          <p:cTn id="8" fill="hold">
                            <p:stCondLst>
                              <p:cond delay="14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100" fill="hold"/>
                                        <p:tgtEl>
                                          <p:spTgt spid="25"/>
                                        </p:tgtEl>
                                        <p:attrNameLst>
                                          <p:attrName>ppt_x</p:attrName>
                                        </p:attrNameLst>
                                      </p:cBhvr>
                                      <p:tavLst>
                                        <p:tav tm="0">
                                          <p:val>
                                            <p:strVal val="#ppt_x"/>
                                          </p:val>
                                        </p:tav>
                                        <p:tav tm="100000">
                                          <p:val>
                                            <p:strVal val="#ppt_x"/>
                                          </p:val>
                                        </p:tav>
                                      </p:tavLst>
                                    </p:anim>
                                    <p:anim calcmode="lin" valueType="num">
                                      <p:cBhvr additive="base">
                                        <p:cTn id="12" dur="11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ppt_x"/>
                                          </p:val>
                                        </p:tav>
                                        <p:tav tm="100000">
                                          <p:val>
                                            <p:strVal val="#ppt_x"/>
                                          </p:val>
                                        </p:tav>
                                      </p:tavLst>
                                    </p:anim>
                                    <p:anim calcmode="lin" valueType="num">
                                      <p:cBhvr additive="base">
                                        <p:cTn id="17" dur="10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par>
                          <p:cTn id="22" fill="hold">
                            <p:stCondLst>
                              <p:cond delay="4500"/>
                            </p:stCondLst>
                            <p:childTnLst>
                              <p:par>
                                <p:cTn id="23" presetID="45"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300"/>
                                        <p:tgtEl>
                                          <p:spTgt spid="21"/>
                                        </p:tgtEl>
                                      </p:cBhvr>
                                    </p:animEffect>
                                    <p:anim calcmode="lin" valueType="num">
                                      <p:cBhvr>
                                        <p:cTn id="26" dur="1300" fill="hold"/>
                                        <p:tgtEl>
                                          <p:spTgt spid="21"/>
                                        </p:tgtEl>
                                        <p:attrNameLst>
                                          <p:attrName>ppt_w</p:attrName>
                                        </p:attrNameLst>
                                      </p:cBhvr>
                                      <p:tavLst>
                                        <p:tav tm="0" fmla="#ppt_w*sin(2.5*pi*$)">
                                          <p:val>
                                            <p:fltVal val="0"/>
                                          </p:val>
                                        </p:tav>
                                        <p:tav tm="100000">
                                          <p:val>
                                            <p:fltVal val="1"/>
                                          </p:val>
                                        </p:tav>
                                      </p:tavLst>
                                    </p:anim>
                                    <p:anim calcmode="lin" valueType="num">
                                      <p:cBhvr>
                                        <p:cTn id="27" dur="13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0"/>
                            </p:stCondLst>
                            <p:childTnLst>
                              <p:par>
                                <p:cTn id="33" presetID="42"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1100" fill="hold"/>
                                        <p:tgtEl>
                                          <p:spTgt spid="17"/>
                                        </p:tgtEl>
                                        <p:attrNameLst>
                                          <p:attrName>ppt_x</p:attrName>
                                        </p:attrNameLst>
                                      </p:cBhvr>
                                      <p:tavLst>
                                        <p:tav tm="0">
                                          <p:val>
                                            <p:strVal val="#ppt_x"/>
                                          </p:val>
                                        </p:tav>
                                        <p:tav tm="100000">
                                          <p:val>
                                            <p:strVal val="#ppt_x"/>
                                          </p:val>
                                        </p:tav>
                                      </p:tavLst>
                                    </p:anim>
                                    <p:anim calcmode="lin" valueType="num">
                                      <p:cBhvr additive="base">
                                        <p:cTn id="42" dur="11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2100"/>
                            </p:stCondLst>
                            <p:childTnLst>
                              <p:par>
                                <p:cTn id="44" presetID="42"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685D98-66F4-4D0B-8FBB-B84FE2FBADC3}"/>
              </a:ext>
            </a:extLst>
          </p:cNvPr>
          <p:cNvSpPr>
            <a:spLocks noGrp="1"/>
          </p:cNvSpPr>
          <p:nvPr>
            <p:ph idx="13"/>
          </p:nvPr>
        </p:nvSpPr>
        <p:spPr>
          <a:xfrm>
            <a:off x="3280410" y="1391555"/>
            <a:ext cx="7098030" cy="2145939"/>
          </a:xfrm>
        </p:spPr>
        <p:txBody>
          <a:bodyPr>
            <a:noAutofit/>
          </a:bodyPr>
          <a:lstStyle/>
          <a:p>
            <a:pPr marL="742950" indent="-742950">
              <a:buAutoNum type="arabicPeriod"/>
            </a:pPr>
            <a:r>
              <a:rPr lang="en-US" sz="3600" dirty="0"/>
              <a:t>Start with the practices that lead to a mastery perspective!</a:t>
            </a:r>
          </a:p>
          <a:p>
            <a:pPr marL="742950" indent="-742950">
              <a:buAutoNum type="arabicPeriod"/>
            </a:pPr>
            <a:r>
              <a:rPr lang="en-US" sz="3600" dirty="0"/>
              <a:t>Keep the vocab simple and concise!</a:t>
            </a:r>
          </a:p>
        </p:txBody>
      </p:sp>
      <p:sp>
        <p:nvSpPr>
          <p:cNvPr id="3" name="Title 2">
            <a:extLst>
              <a:ext uri="{FF2B5EF4-FFF2-40B4-BE49-F238E27FC236}">
                <a16:creationId xmlns:a16="http://schemas.microsoft.com/office/drawing/2014/main" id="{7B0D96AE-F168-4C33-94C9-051E2B53960D}"/>
              </a:ext>
            </a:extLst>
          </p:cNvPr>
          <p:cNvSpPr>
            <a:spLocks noGrp="1"/>
          </p:cNvSpPr>
          <p:nvPr>
            <p:ph type="title"/>
          </p:nvPr>
        </p:nvSpPr>
        <p:spPr>
          <a:effectLst>
            <a:glow rad="228600">
              <a:schemeClr val="accent2">
                <a:satMod val="175000"/>
                <a:alpha val="40000"/>
              </a:schemeClr>
            </a:glow>
          </a:effectLst>
        </p:spPr>
        <p:txBody>
          <a:bodyPr/>
          <a:lstStyle/>
          <a:p>
            <a:r>
              <a:rPr lang="en-US" dirty="0">
                <a:latin typeface="Calibri" panose="020F0502020204030204" pitchFamily="34" charset="0"/>
                <a:cs typeface="Calibri" panose="020F0502020204030204" pitchFamily="34" charset="0"/>
              </a:rPr>
              <a:t>Mastery is now </a:t>
            </a:r>
            <a:r>
              <a:rPr lang="en-US" dirty="0">
                <a:effectLst>
                  <a:reflection blurRad="6350" stA="89000" endPos="85000" dir="5400000" sy="-100000" algn="bl" rotWithShape="0"/>
                </a:effectLst>
                <a:latin typeface="Calibri" panose="020F0502020204030204" pitchFamily="34" charset="0"/>
                <a:cs typeface="Calibri" panose="020F0502020204030204" pitchFamily="34" charset="0"/>
              </a:rPr>
              <a:t>flipped</a:t>
            </a:r>
            <a:r>
              <a:rPr lang="en-US" dirty="0">
                <a:latin typeface="Calibri" panose="020F0502020204030204" pitchFamily="34" charset="0"/>
                <a:cs typeface="Calibri" panose="020F0502020204030204" pitchFamily="34" charset="0"/>
              </a:rPr>
              <a:t> and available for all!</a:t>
            </a:r>
          </a:p>
        </p:txBody>
      </p:sp>
      <p:pic>
        <p:nvPicPr>
          <p:cNvPr id="5" name="Picture 4">
            <a:extLst>
              <a:ext uri="{FF2B5EF4-FFF2-40B4-BE49-F238E27FC236}">
                <a16:creationId xmlns:a16="http://schemas.microsoft.com/office/drawing/2014/main" id="{FF932047-E747-4DD9-A502-27DCDE6C2D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896" y="2671715"/>
            <a:ext cx="2417445" cy="3223260"/>
          </a:xfrm>
          <a:prstGeom prst="rect">
            <a:avLst/>
          </a:prstGeom>
        </p:spPr>
      </p:pic>
      <p:sp>
        <p:nvSpPr>
          <p:cNvPr id="6" name="TextBox 5">
            <a:extLst>
              <a:ext uri="{FF2B5EF4-FFF2-40B4-BE49-F238E27FC236}">
                <a16:creationId xmlns:a16="http://schemas.microsoft.com/office/drawing/2014/main" id="{BB8FEEB9-146B-4A19-9F26-1453CE241B62}"/>
              </a:ext>
            </a:extLst>
          </p:cNvPr>
          <p:cNvSpPr txBox="1"/>
          <p:nvPr/>
        </p:nvSpPr>
        <p:spPr>
          <a:xfrm>
            <a:off x="9244963" y="5894975"/>
            <a:ext cx="2901311" cy="830997"/>
          </a:xfrm>
          <a:prstGeom prst="rect">
            <a:avLst/>
          </a:prstGeom>
          <a:noFill/>
        </p:spPr>
        <p:txBody>
          <a:bodyPr wrap="square" rtlCol="0">
            <a:spAutoFit/>
          </a:bodyPr>
          <a:lstStyle/>
          <a:p>
            <a:pPr algn="ctr"/>
            <a:r>
              <a:rPr lang="en-US" sz="2400" dirty="0"/>
              <a:t>Where is the Boba in your system straw?</a:t>
            </a:r>
          </a:p>
        </p:txBody>
      </p:sp>
      <p:pic>
        <p:nvPicPr>
          <p:cNvPr id="7" name="Picture 6">
            <a:extLst>
              <a:ext uri="{FF2B5EF4-FFF2-40B4-BE49-F238E27FC236}">
                <a16:creationId xmlns:a16="http://schemas.microsoft.com/office/drawing/2014/main" id="{9C1556F4-239A-4F15-BCE0-60C15CE6423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659" y="1145901"/>
            <a:ext cx="2862146" cy="2145939"/>
          </a:xfrm>
          <a:prstGeom prst="rect">
            <a:avLst/>
          </a:prstGeom>
        </p:spPr>
      </p:pic>
      <p:sp>
        <p:nvSpPr>
          <p:cNvPr id="8" name="TextBox 7">
            <a:extLst>
              <a:ext uri="{FF2B5EF4-FFF2-40B4-BE49-F238E27FC236}">
                <a16:creationId xmlns:a16="http://schemas.microsoft.com/office/drawing/2014/main" id="{8B95C07F-6533-4EF5-A3EF-7B0E41425447}"/>
              </a:ext>
            </a:extLst>
          </p:cNvPr>
          <p:cNvSpPr txBox="1"/>
          <p:nvPr/>
        </p:nvSpPr>
        <p:spPr>
          <a:xfrm>
            <a:off x="434304" y="3537494"/>
            <a:ext cx="9052592" cy="3077766"/>
          </a:xfrm>
          <a:prstGeom prst="rect">
            <a:avLst/>
          </a:prstGeom>
          <a:noFill/>
        </p:spPr>
        <p:txBody>
          <a:bodyPr wrap="square" rtlCol="0">
            <a:spAutoFit/>
          </a:bodyPr>
          <a:lstStyle/>
          <a:p>
            <a:r>
              <a:rPr lang="en-US" sz="3600" dirty="0"/>
              <a:t>3. Find the right resources </a:t>
            </a:r>
            <a:r>
              <a:rPr lang="en-US" sz="2800" i="1" dirty="0">
                <a:solidFill>
                  <a:schemeClr val="bg2">
                    <a:lumMod val="50000"/>
                  </a:schemeClr>
                </a:solidFill>
              </a:rPr>
              <a:t>(Think, Reflect, Decide)</a:t>
            </a:r>
          </a:p>
          <a:p>
            <a:pPr marL="742950" lvl="1" indent="-285750">
              <a:buFont typeface="Arial" panose="020B0604020202020204" pitchFamily="34" charset="0"/>
              <a:buChar char="•"/>
            </a:pPr>
            <a:r>
              <a:rPr lang="en-US" sz="2800" dirty="0"/>
              <a:t>6x6 Keynote Series: National Experts!  Take a Year! What do </a:t>
            </a:r>
            <a:r>
              <a:rPr lang="en-US" sz="2800" i="1" dirty="0"/>
              <a:t>YOU</a:t>
            </a:r>
            <a:r>
              <a:rPr lang="en-US" sz="2800" dirty="0"/>
              <a:t> need?</a:t>
            </a:r>
          </a:p>
          <a:p>
            <a:pPr marL="742950" lvl="1" indent="-285750">
              <a:buFont typeface="Arial" panose="020B0604020202020204" pitchFamily="34" charset="0"/>
              <a:buChar char="•"/>
            </a:pPr>
            <a:r>
              <a:rPr lang="en-US" sz="2800" dirty="0"/>
              <a:t>Fun-Sized PD! 4-6 hours! 3=1 credit! Danielson aligned! 10/30 ready by 9/20/222!</a:t>
            </a:r>
          </a:p>
          <a:p>
            <a:pPr marL="742950" lvl="1" indent="-285750">
              <a:buFont typeface="Arial" panose="020B0604020202020204" pitchFamily="34" charset="0"/>
              <a:buChar char="•"/>
            </a:pPr>
            <a:r>
              <a:rPr lang="en-US" sz="2800" dirty="0"/>
              <a:t>$ Grants! System Change OR Projects!</a:t>
            </a:r>
          </a:p>
          <a:p>
            <a:endParaRPr lang="en-US" dirty="0"/>
          </a:p>
        </p:txBody>
      </p:sp>
    </p:spTree>
    <p:extLst>
      <p:ext uri="{BB962C8B-B14F-4D97-AF65-F5344CB8AC3E}">
        <p14:creationId xmlns:p14="http://schemas.microsoft.com/office/powerpoint/2010/main" val="10936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1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1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13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13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400"/>
                                        <p:tgtEl>
                                          <p:spTgt spid="8">
                                            <p:txEl>
                                              <p:pRg st="1" end="1"/>
                                            </p:txEl>
                                          </p:spTgt>
                                        </p:tgtEl>
                                      </p:cBhvr>
                                    </p:animEffect>
                                    <p:anim calcmode="lin" valueType="num">
                                      <p:cBhvr>
                                        <p:cTn id="27" dur="14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14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400"/>
                                        <p:tgtEl>
                                          <p:spTgt spid="8">
                                            <p:txEl>
                                              <p:pRg st="2" end="2"/>
                                            </p:txEl>
                                          </p:spTgt>
                                        </p:tgtEl>
                                      </p:cBhvr>
                                    </p:animEffect>
                                    <p:anim calcmode="lin" valueType="num">
                                      <p:cBhvr>
                                        <p:cTn id="34" dur="14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4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1600"/>
                                        <p:tgtEl>
                                          <p:spTgt spid="8">
                                            <p:txEl>
                                              <p:pRg st="3" end="3"/>
                                            </p:txEl>
                                          </p:spTgt>
                                        </p:tgtEl>
                                      </p:cBhvr>
                                    </p:animEffect>
                                    <p:anim calcmode="lin" valueType="num">
                                      <p:cBhvr>
                                        <p:cTn id="41" dur="16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2" dur="16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R code">
            <a:extLst>
              <a:ext uri="{FF2B5EF4-FFF2-40B4-BE49-F238E27FC236}">
                <a16:creationId xmlns:a16="http://schemas.microsoft.com/office/drawing/2014/main" id="{7867BC7D-1A12-42DB-843D-CCAF836F5D76}"/>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137319" y="1299230"/>
            <a:ext cx="3303588" cy="3303588"/>
          </a:xfrm>
        </p:spPr>
      </p:pic>
      <p:sp>
        <p:nvSpPr>
          <p:cNvPr id="3" name="Title 2">
            <a:extLst>
              <a:ext uri="{FF2B5EF4-FFF2-40B4-BE49-F238E27FC236}">
                <a16:creationId xmlns:a16="http://schemas.microsoft.com/office/drawing/2014/main" id="{F2EDC041-754B-4F1C-9F35-0626454B2007}"/>
              </a:ext>
            </a:extLst>
          </p:cNvPr>
          <p:cNvSpPr>
            <a:spLocks noGrp="1"/>
          </p:cNvSpPr>
          <p:nvPr>
            <p:ph type="title"/>
          </p:nvPr>
        </p:nvSpPr>
        <p:spPr>
          <a:xfrm>
            <a:off x="0" y="75023"/>
            <a:ext cx="10515600" cy="988601"/>
          </a:xfrm>
        </p:spPr>
        <p:txBody>
          <a:bodyPr>
            <a:normAutofit/>
          </a:bodyPr>
          <a:lstStyle/>
          <a:p>
            <a:r>
              <a:rPr lang="en-US" dirty="0">
                <a:latin typeface="Calibri" panose="020F0502020204030204" pitchFamily="34" charset="0"/>
                <a:cs typeface="Calibri" panose="020F0502020204030204" pitchFamily="34" charset="0"/>
              </a:rPr>
              <a:t>Check out the new Innovate to Elevate Website!</a:t>
            </a:r>
          </a:p>
        </p:txBody>
      </p:sp>
      <p:pic>
        <p:nvPicPr>
          <p:cNvPr id="6" name="Graphic 5">
            <a:extLst>
              <a:ext uri="{FF2B5EF4-FFF2-40B4-BE49-F238E27FC236}">
                <a16:creationId xmlns:a16="http://schemas.microsoft.com/office/drawing/2014/main" id="{7D9A120E-FAC6-4FA9-B77C-296B182104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0398" y="2089195"/>
            <a:ext cx="7934769" cy="2679610"/>
          </a:xfrm>
          <a:prstGeom prst="rect">
            <a:avLst/>
          </a:prstGeom>
        </p:spPr>
      </p:pic>
      <p:pic>
        <p:nvPicPr>
          <p:cNvPr id="7" name="Picture 6" descr="innovate to elevate logo">
            <a:extLst>
              <a:ext uri="{FF2B5EF4-FFF2-40B4-BE49-F238E27FC236}">
                <a16:creationId xmlns:a16="http://schemas.microsoft.com/office/drawing/2014/main" id="{4B84A3FF-867E-4D9E-81EC-C2EA5CCE15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7507" y="1450949"/>
            <a:ext cx="3303588" cy="2448541"/>
          </a:xfrm>
          <a:prstGeom prst="rect">
            <a:avLst/>
          </a:prstGeom>
        </p:spPr>
      </p:pic>
      <p:sp>
        <p:nvSpPr>
          <p:cNvPr id="9" name="TextBox 8">
            <a:extLst>
              <a:ext uri="{FF2B5EF4-FFF2-40B4-BE49-F238E27FC236}">
                <a16:creationId xmlns:a16="http://schemas.microsoft.com/office/drawing/2014/main" id="{9E13B2DF-CECC-4B6C-8EBD-D1B5C6689088}"/>
              </a:ext>
            </a:extLst>
          </p:cNvPr>
          <p:cNvSpPr txBox="1"/>
          <p:nvPr/>
        </p:nvSpPr>
        <p:spPr>
          <a:xfrm>
            <a:off x="137319" y="4461769"/>
            <a:ext cx="12293089" cy="646331"/>
          </a:xfrm>
          <a:prstGeom prst="rect">
            <a:avLst/>
          </a:prstGeom>
          <a:noFill/>
          <a:effectLst/>
        </p:spPr>
        <p:txBody>
          <a:bodyPr wrap="square" rtlCol="0">
            <a:spAutoFit/>
          </a:bodyPr>
          <a:lstStyle/>
          <a:p>
            <a:r>
              <a:rPr lang="en-US" sz="3600" b="1" dirty="0"/>
              <a:t>All the current  MASTERY PD and Grant resources on one page!</a:t>
            </a:r>
          </a:p>
        </p:txBody>
      </p:sp>
      <p:sp>
        <p:nvSpPr>
          <p:cNvPr id="10" name="TextBox 9">
            <a:extLst>
              <a:ext uri="{FF2B5EF4-FFF2-40B4-BE49-F238E27FC236}">
                <a16:creationId xmlns:a16="http://schemas.microsoft.com/office/drawing/2014/main" id="{A7BB1AEF-93D5-4EB5-90EE-9DF996B3C0BA}"/>
              </a:ext>
            </a:extLst>
          </p:cNvPr>
          <p:cNvSpPr txBox="1"/>
          <p:nvPr/>
        </p:nvSpPr>
        <p:spPr>
          <a:xfrm>
            <a:off x="847883" y="5124774"/>
            <a:ext cx="10629899" cy="1091208"/>
          </a:xfrm>
          <a:prstGeom prst="rect">
            <a:avLst/>
          </a:prstGeom>
          <a:noFill/>
          <a:effectLst/>
        </p:spPr>
        <p:txBody>
          <a:bodyPr wrap="square" rtlCol="0">
            <a:spAutoFit/>
          </a:bodyPr>
          <a:lstStyle/>
          <a:p>
            <a:pPr algn="ctr"/>
            <a:r>
              <a:rPr lang="en-US" sz="3600" b="1" dirty="0"/>
              <a:t>Reach out to Aaron McKinnon with any questions!</a:t>
            </a:r>
          </a:p>
          <a:p>
            <a:pPr algn="ctr"/>
            <a:r>
              <a:rPr lang="en-US" sz="3600" b="1" dirty="0">
                <a:hlinkClick r:id="rId7"/>
              </a:rPr>
              <a:t>amckinnon@sde.Idaho.gov</a:t>
            </a:r>
            <a:r>
              <a:rPr lang="en-US" sz="3600" b="1" dirty="0"/>
              <a:t>	208-332-6952</a:t>
            </a:r>
          </a:p>
        </p:txBody>
      </p:sp>
      <p:sp>
        <p:nvSpPr>
          <p:cNvPr id="8" name="Slide Number Placeholder 1">
            <a:extLst>
              <a:ext uri="{FF2B5EF4-FFF2-40B4-BE49-F238E27FC236}">
                <a16:creationId xmlns:a16="http://schemas.microsoft.com/office/drawing/2014/main" id="{DFBA9A72-78AF-4306-97AC-E550953E66B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177</a:t>
            </a:fld>
            <a:endParaRPr lang="en-US" dirty="0"/>
          </a:p>
        </p:txBody>
      </p:sp>
    </p:spTree>
    <p:extLst>
      <p:ext uri="{BB962C8B-B14F-4D97-AF65-F5344CB8AC3E}">
        <p14:creationId xmlns:p14="http://schemas.microsoft.com/office/powerpoint/2010/main" val="10673500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AA2336-2B65-4D61-AC0E-FFEDF01D195B}"/>
              </a:ext>
            </a:extLst>
          </p:cNvPr>
          <p:cNvSpPr>
            <a:spLocks noGrp="1"/>
          </p:cNvSpPr>
          <p:nvPr>
            <p:ph type="title"/>
          </p:nvPr>
        </p:nvSpPr>
        <p:spPr/>
        <p:txBody>
          <a:bodyPr/>
          <a:lstStyle/>
          <a:p>
            <a:r>
              <a:rPr lang="en-US" dirty="0"/>
              <a:t>Upcoming</a:t>
            </a:r>
          </a:p>
        </p:txBody>
      </p:sp>
      <p:sp>
        <p:nvSpPr>
          <p:cNvPr id="7" name="TextBox 6">
            <a:extLst>
              <a:ext uri="{FF2B5EF4-FFF2-40B4-BE49-F238E27FC236}">
                <a16:creationId xmlns:a16="http://schemas.microsoft.com/office/drawing/2014/main" id="{FD458FCA-00E0-40CF-A491-58C86E01BBBB}"/>
              </a:ext>
            </a:extLst>
          </p:cNvPr>
          <p:cNvSpPr txBox="1"/>
          <p:nvPr/>
        </p:nvSpPr>
        <p:spPr>
          <a:xfrm>
            <a:off x="434304" y="1627632"/>
            <a:ext cx="11539558" cy="4339650"/>
          </a:xfrm>
          <a:prstGeom prst="rect">
            <a:avLst/>
          </a:prstGeom>
          <a:noFill/>
        </p:spPr>
        <p:txBody>
          <a:bodyPr wrap="square" rtlCol="0">
            <a:spAutoFit/>
          </a:bodyPr>
          <a:lstStyle/>
          <a:p>
            <a:pPr marL="285750" indent="-285750">
              <a:buFont typeface="Arial" panose="020B0604020202020204" pitchFamily="34" charset="0"/>
              <a:buChar char="•"/>
            </a:pPr>
            <a:r>
              <a:rPr lang="en-US" sz="4800" dirty="0"/>
              <a:t>IATLC Virtual Conference </a:t>
            </a:r>
            <a:r>
              <a:rPr lang="en-US" sz="4800" dirty="0">
                <a:solidFill>
                  <a:schemeClr val="tx2">
                    <a:lumMod val="60000"/>
                    <a:lumOff val="40000"/>
                  </a:schemeClr>
                </a:solidFill>
              </a:rPr>
              <a:t>|</a:t>
            </a:r>
            <a:r>
              <a:rPr lang="en-US" sz="4800" dirty="0"/>
              <a:t> Aug 6</a:t>
            </a:r>
          </a:p>
          <a:p>
            <a:pPr marL="285750" indent="-285750">
              <a:buFont typeface="Arial" panose="020B0604020202020204" pitchFamily="34" charset="0"/>
              <a:buChar char="•"/>
            </a:pPr>
            <a:r>
              <a:rPr lang="en-US" sz="4800" dirty="0"/>
              <a:t>Content Standards Webinar </a:t>
            </a:r>
            <a:r>
              <a:rPr lang="en-US" sz="4800" dirty="0">
                <a:solidFill>
                  <a:schemeClr val="tx2">
                    <a:lumMod val="60000"/>
                    <a:lumOff val="40000"/>
                  </a:schemeClr>
                </a:solidFill>
              </a:rPr>
              <a:t>|</a:t>
            </a:r>
            <a:r>
              <a:rPr lang="en-US" sz="4800" dirty="0"/>
              <a:t> Aug 17</a:t>
            </a:r>
          </a:p>
          <a:p>
            <a:pPr marL="285750" indent="-285750">
              <a:buFont typeface="Arial" panose="020B0604020202020204" pitchFamily="34" charset="0"/>
              <a:buChar char="•"/>
            </a:pPr>
            <a:r>
              <a:rPr lang="en-US" sz="4800" dirty="0"/>
              <a:t>K-3 Literacy Summit  </a:t>
            </a:r>
            <a:r>
              <a:rPr lang="en-US" sz="4800" dirty="0">
                <a:solidFill>
                  <a:schemeClr val="tx2">
                    <a:lumMod val="60000"/>
                    <a:lumOff val="40000"/>
                  </a:schemeClr>
                </a:solidFill>
              </a:rPr>
              <a:t>|</a:t>
            </a:r>
            <a:r>
              <a:rPr lang="en-US" sz="4800" dirty="0"/>
              <a:t> May 2023</a:t>
            </a:r>
            <a:endParaRPr lang="en-US" sz="4400" dirty="0"/>
          </a:p>
          <a:p>
            <a:pPr marL="571500" indent="-571500" algn="ctr">
              <a:buFont typeface="Wingdings" panose="05000000000000000000" pitchFamily="2" charset="2"/>
              <a:buChar char="ü"/>
            </a:pPr>
            <a:endParaRPr lang="en-US" sz="4400" dirty="0"/>
          </a:p>
          <a:p>
            <a:pPr marL="571500" indent="-571500" algn="ctr">
              <a:buFont typeface="Wingdings" panose="05000000000000000000" pitchFamily="2" charset="2"/>
              <a:buChar char="ü"/>
            </a:pPr>
            <a:r>
              <a:rPr lang="en-US" sz="4400" dirty="0"/>
              <a:t>Check our website for PD opportunities available now, or to request PD</a:t>
            </a:r>
          </a:p>
        </p:txBody>
      </p:sp>
      <p:sp>
        <p:nvSpPr>
          <p:cNvPr id="8" name="Slide Number Placeholder 1">
            <a:extLst>
              <a:ext uri="{FF2B5EF4-FFF2-40B4-BE49-F238E27FC236}">
                <a16:creationId xmlns:a16="http://schemas.microsoft.com/office/drawing/2014/main" id="{1D5D9282-6BAC-4C00-B0BD-69E6DE7F27E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178</a:t>
            </a:fld>
            <a:endParaRPr lang="en-US" dirty="0"/>
          </a:p>
        </p:txBody>
      </p:sp>
    </p:spTree>
    <p:extLst>
      <p:ext uri="{BB962C8B-B14F-4D97-AF65-F5344CB8AC3E}">
        <p14:creationId xmlns:p14="http://schemas.microsoft.com/office/powerpoint/2010/main" val="69747800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ubtitle 2"/>
          <p:cNvSpPr txBox="1">
            <a:spLocks/>
          </p:cNvSpPr>
          <p:nvPr/>
        </p:nvSpPr>
        <p:spPr>
          <a:xfrm>
            <a:off x="573560" y="2291834"/>
            <a:ext cx="9144000" cy="17886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b="1" cap="none" dirty="0">
                <a:solidFill>
                  <a:schemeClr val="tx1">
                    <a:lumMod val="90000"/>
                    <a:lumOff val="10000"/>
                  </a:schemeClr>
                </a:solidFill>
                <a:latin typeface="+mn-lt"/>
              </a:rPr>
              <a:t>Todd Driver, Director</a:t>
            </a:r>
          </a:p>
          <a:p>
            <a:pPr>
              <a:lnSpc>
                <a:spcPct val="110000"/>
              </a:lnSpc>
              <a:spcBef>
                <a:spcPts val="0"/>
              </a:spcBef>
            </a:pPr>
            <a:r>
              <a:rPr lang="en-US" cap="none" dirty="0">
                <a:solidFill>
                  <a:schemeClr val="tx1">
                    <a:lumMod val="90000"/>
                    <a:lumOff val="10000"/>
                  </a:schemeClr>
                </a:solidFill>
                <a:latin typeface="+mn-lt"/>
              </a:rPr>
              <a:t>Idaho State Department of Education</a:t>
            </a:r>
          </a:p>
          <a:p>
            <a:pPr>
              <a:lnSpc>
                <a:spcPct val="110000"/>
              </a:lnSpc>
              <a:spcBef>
                <a:spcPts val="0"/>
              </a:spcBef>
            </a:pPr>
            <a:r>
              <a:rPr lang="en-US" cap="none" dirty="0">
                <a:solidFill>
                  <a:schemeClr val="tx1">
                    <a:lumMod val="90000"/>
                    <a:lumOff val="10000"/>
                  </a:schemeClr>
                </a:solidFill>
                <a:latin typeface="+mn-lt"/>
              </a:rPr>
              <a:t>650 W State Street, Boise, ID 83702</a:t>
            </a:r>
          </a:p>
          <a:p>
            <a:pPr>
              <a:lnSpc>
                <a:spcPct val="110000"/>
              </a:lnSpc>
              <a:spcBef>
                <a:spcPts val="0"/>
              </a:spcBef>
            </a:pPr>
            <a:r>
              <a:rPr lang="en-US" cap="none" dirty="0">
                <a:solidFill>
                  <a:schemeClr val="tx1">
                    <a:lumMod val="90000"/>
                    <a:lumOff val="10000"/>
                  </a:schemeClr>
                </a:solidFill>
                <a:latin typeface="+mn-lt"/>
              </a:rPr>
              <a:t>208-332-6962</a:t>
            </a:r>
          </a:p>
          <a:p>
            <a:pPr>
              <a:lnSpc>
                <a:spcPct val="110000"/>
              </a:lnSpc>
              <a:spcBef>
                <a:spcPts val="0"/>
              </a:spcBef>
            </a:pPr>
            <a:r>
              <a:rPr lang="en-US" cap="none" dirty="0">
                <a:solidFill>
                  <a:schemeClr val="tx1">
                    <a:lumMod val="90000"/>
                    <a:lumOff val="10000"/>
                  </a:schemeClr>
                </a:solidFill>
                <a:latin typeface="+mn-lt"/>
                <a:hlinkClick r:id="rId3"/>
              </a:rPr>
              <a:t>tdriver@sde.Idaho.gov</a:t>
            </a:r>
            <a:r>
              <a:rPr lang="en-US" cap="none" dirty="0">
                <a:solidFill>
                  <a:schemeClr val="tx1">
                    <a:lumMod val="90000"/>
                    <a:lumOff val="10000"/>
                  </a:schemeClr>
                </a:solidFill>
                <a:latin typeface="+mn-lt"/>
              </a:rPr>
              <a:t> </a:t>
            </a:r>
          </a:p>
        </p:txBody>
      </p:sp>
      <p:sp>
        <p:nvSpPr>
          <p:cNvPr id="7" name="Slide Number Placeholder 1">
            <a:extLst>
              <a:ext uri="{FF2B5EF4-FFF2-40B4-BE49-F238E27FC236}">
                <a16:creationId xmlns:a16="http://schemas.microsoft.com/office/drawing/2014/main" id="{32D67542-7AEF-4E21-8E75-F2EF01666C05}"/>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179</a:t>
            </a:fld>
            <a:endParaRPr lang="en-US" dirty="0"/>
          </a:p>
        </p:txBody>
      </p:sp>
    </p:spTree>
    <p:extLst>
      <p:ext uri="{BB962C8B-B14F-4D97-AF65-F5344CB8AC3E}">
        <p14:creationId xmlns:p14="http://schemas.microsoft.com/office/powerpoint/2010/main" val="1772510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IDAA ELA/L, Math, and Science</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29958"/>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5D7CD-1865-4EE7-902B-0FF1AB7EE2A5}"/>
              </a:ext>
            </a:extLst>
          </p:cNvPr>
          <p:cNvSpPr txBox="1"/>
          <p:nvPr/>
        </p:nvSpPr>
        <p:spPr>
          <a:xfrm>
            <a:off x="9968090" y="4338756"/>
            <a:ext cx="2116565" cy="1015663"/>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Karren Streagle, Ph.D.</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Alternate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208-332-6824</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5" tooltip="Hyhperlink to email Karren Streagle"/>
              </a:rPr>
              <a:t>kstreagle@sde.idaho.gov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3243812531"/>
              </p:ext>
            </p:extLst>
          </p:nvPr>
        </p:nvGraphicFramePr>
        <p:xfrm>
          <a:off x="107345" y="1121493"/>
          <a:ext cx="7755347" cy="5576721"/>
        </p:xfrm>
        <a:graphic>
          <a:graphicData uri="http://schemas.openxmlformats.org/drawingml/2006/table">
            <a:tbl>
              <a:tblPr firstRow="1" bandRow="1">
                <a:tableStyleId>{5940675A-B579-460E-94D1-54222C63F5DA}</a:tableStyleId>
              </a:tblPr>
              <a:tblGrid>
                <a:gridCol w="1820803">
                  <a:extLst>
                    <a:ext uri="{9D8B030D-6E8A-4147-A177-3AD203B41FA5}">
                      <a16:colId xmlns:a16="http://schemas.microsoft.com/office/drawing/2014/main" val="2740252518"/>
                    </a:ext>
                  </a:extLst>
                </a:gridCol>
                <a:gridCol w="5934544">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Idaho Alternate Assessment </a:t>
                      </a: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 English Language Arts/Literacy, Math, and Science</a:t>
                      </a:r>
                      <a:endParaRPr lang="en-US" sz="1400" b="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975263">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IDAA is an alternate to the ISAT taken by qualifying students with the most significant cognitive disabilities (SCD). Qualifying students that the IDAA in all content areas, not just in one content area. The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6" action="ppaction://hlinksldjump"/>
                        </a:rPr>
                        <a:t>Learner Characteristics Inventory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(LCI) is a required component of the IDAA.</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60915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03/13/2023 to 05/12/2023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9062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ELA/Literacy, Math, &amp; Science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ELA/Literacy &amp; Math:  3-8 and high school</a:t>
                      </a:r>
                    </a:p>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Science:  5, 8, and 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Students with the most SCD who meet all 4 of the </a:t>
                      </a:r>
                      <a:r>
                        <a:rPr lang="en-US" sz="1400" b="0" dirty="0">
                          <a:latin typeface="Tahoma" panose="020B0604030504040204" pitchFamily="34" charset="0"/>
                          <a:ea typeface="Tahoma" panose="020B0604030504040204" pitchFamily="34" charset="0"/>
                          <a:cs typeface="Tahoma" panose="020B0604030504040204" pitchFamily="34" charset="0"/>
                          <a:hlinkClick r:id="rId7" tooltip="Hyperlink to the IDAA participation criteria posted on the ISAT Portal"/>
                        </a:rPr>
                        <a:t>IDAA participation criteria</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 representing about 1% of the total student population</a:t>
                      </a:r>
                      <a:r>
                        <a:rPr lang="en-US" sz="1400" b="0" dirty="0">
                          <a:latin typeface="Tahoma" panose="020B0604030504040204" pitchFamily="34" charset="0"/>
                          <a:ea typeface="Tahoma" panose="020B0604030504040204" pitchFamily="34" charset="0"/>
                          <a:cs typeface="Tahoma" panose="020B060403050404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5721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Scores are reported as proficiency levels corresponding with ISAT:</a:t>
                      </a:r>
                    </a:p>
                    <a:p>
                      <a:pPr marL="628646" lvl="1"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Level 4:  Advanced</a:t>
                      </a:r>
                    </a:p>
                    <a:p>
                      <a:pPr marL="628646" lvl="1"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Level 3:  Proficient</a:t>
                      </a:r>
                    </a:p>
                    <a:p>
                      <a:pPr marL="628646" lvl="1"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Level 2:  Basic</a:t>
                      </a:r>
                    </a:p>
                    <a:p>
                      <a:pPr marL="628646" lvl="1"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Level 1:  Below Basic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5" name="Picture 14" descr="Picture of Karren Streagle">
            <a:extLst>
              <a:ext uri="{FF2B5EF4-FFF2-40B4-BE49-F238E27FC236}">
                <a16:creationId xmlns:a16="http://schemas.microsoft.com/office/drawing/2014/main" id="{2A199129-06ED-4D7B-BB42-505C6F38177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91963" y="4448993"/>
            <a:ext cx="1463040" cy="1828800"/>
          </a:xfrm>
          <a:prstGeom prst="rect">
            <a:avLst/>
          </a:prstGeom>
        </p:spPr>
      </p:pic>
      <p:sp>
        <p:nvSpPr>
          <p:cNvPr id="17" name="Rectangle 16">
            <a:extLst>
              <a:ext uri="{FF2B5EF4-FFF2-40B4-BE49-F238E27FC236}">
                <a16:creationId xmlns:a16="http://schemas.microsoft.com/office/drawing/2014/main" id="{6C0DBD05-E8C1-46C4-BFF7-9454325B55A6}"/>
              </a:ext>
              <a:ext uri="{C183D7F6-B498-43B3-948B-1728B52AA6E4}">
                <adec:decorative xmlns:adec="http://schemas.microsoft.com/office/drawing/2017/decorative" val="1"/>
              </a:ext>
            </a:extLst>
          </p:cNvPr>
          <p:cNvSpPr/>
          <p:nvPr/>
        </p:nvSpPr>
        <p:spPr>
          <a:xfrm>
            <a:off x="8101575" y="2031580"/>
            <a:ext cx="1627632" cy="16276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Cambium Assessment logo">
            <a:hlinkClick r:id="rId9" tooltip="Hyperlink to the IDAA page on the ISAT Portal"/>
            <a:extLst>
              <a:ext uri="{FF2B5EF4-FFF2-40B4-BE49-F238E27FC236}">
                <a16:creationId xmlns:a16="http://schemas.microsoft.com/office/drawing/2014/main" id="{306DF248-8FA0-4CC1-83C3-4886EBC5ED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4463" y="2178607"/>
            <a:ext cx="1497594" cy="1283464"/>
          </a:xfrm>
          <a:prstGeom prst="rect">
            <a:avLst/>
          </a:prstGeom>
        </p:spPr>
      </p:pic>
      <p:sp>
        <p:nvSpPr>
          <p:cNvPr id="11" name="Slide Number Placeholder 1">
            <a:extLst>
              <a:ext uri="{FF2B5EF4-FFF2-40B4-BE49-F238E27FC236}">
                <a16:creationId xmlns:a16="http://schemas.microsoft.com/office/drawing/2014/main" id="{021BDA56-BB8F-404F-A075-99BC66A1730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18</a:t>
            </a:fld>
            <a:endParaRPr lang="en-US" dirty="0"/>
          </a:p>
        </p:txBody>
      </p:sp>
    </p:spTree>
    <p:extLst>
      <p:ext uri="{BB962C8B-B14F-4D97-AF65-F5344CB8AC3E}">
        <p14:creationId xmlns:p14="http://schemas.microsoft.com/office/powerpoint/2010/main" val="37771131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586D97-7CD9-41B7-A1F5-92858119A3CA}"/>
              </a:ext>
            </a:extLst>
          </p:cNvPr>
          <p:cNvSpPr>
            <a:spLocks noGrp="1"/>
          </p:cNvSpPr>
          <p:nvPr>
            <p:ph type="ctrTitle"/>
          </p:nvPr>
        </p:nvSpPr>
        <p:spPr/>
        <p:txBody>
          <a:bodyPr/>
          <a:lstStyle/>
          <a:p>
            <a:r>
              <a:rPr lang="en-US" dirty="0"/>
              <a:t>Public School Finance</a:t>
            </a:r>
          </a:p>
        </p:txBody>
      </p:sp>
      <p:sp>
        <p:nvSpPr>
          <p:cNvPr id="4" name="Subtitle 3">
            <a:extLst>
              <a:ext uri="{FF2B5EF4-FFF2-40B4-BE49-F238E27FC236}">
                <a16:creationId xmlns:a16="http://schemas.microsoft.com/office/drawing/2014/main" id="{528FEE9E-1ABE-47B5-921B-861895B64968}"/>
              </a:ext>
            </a:extLst>
          </p:cNvPr>
          <p:cNvSpPr>
            <a:spLocks noGrp="1"/>
          </p:cNvSpPr>
          <p:nvPr>
            <p:ph type="subTitle" idx="1"/>
          </p:nvPr>
        </p:nvSpPr>
        <p:spPr/>
        <p:txBody>
          <a:bodyPr/>
          <a:lstStyle/>
          <a:p>
            <a:r>
              <a:rPr lang="en-US" dirty="0"/>
              <a:t>Julie Oberle, Director </a:t>
            </a:r>
          </a:p>
        </p:txBody>
      </p:sp>
      <p:sp>
        <p:nvSpPr>
          <p:cNvPr id="5" name="Slide Number Placeholder 1">
            <a:extLst>
              <a:ext uri="{FF2B5EF4-FFF2-40B4-BE49-F238E27FC236}">
                <a16:creationId xmlns:a16="http://schemas.microsoft.com/office/drawing/2014/main" id="{C8939867-7347-4118-B355-CBE33F86F65C}"/>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180</a:t>
            </a:fld>
            <a:endParaRPr lang="en-US" dirty="0"/>
          </a:p>
        </p:txBody>
      </p:sp>
    </p:spTree>
    <p:extLst>
      <p:ext uri="{BB962C8B-B14F-4D97-AF65-F5344CB8AC3E}">
        <p14:creationId xmlns:p14="http://schemas.microsoft.com/office/powerpoint/2010/main" val="36756158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26" descr="list of the 10 objectives the listener should learn during the presentation.">
            <a:extLst>
              <a:ext uri="{FF2B5EF4-FFF2-40B4-BE49-F238E27FC236}">
                <a16:creationId xmlns:a16="http://schemas.microsoft.com/office/drawing/2014/main" id="{76B5ED49-4CE5-4F08-916C-74B79497B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 t="927"/>
          <a:stretch/>
        </p:blipFill>
        <p:spPr bwMode="auto">
          <a:xfrm>
            <a:off x="1738488" y="1219200"/>
            <a:ext cx="7253111"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17DFE08B-B3E1-4D36-BB36-D5819C207AB9}"/>
              </a:ext>
            </a:extLst>
          </p:cNvPr>
          <p:cNvSpPr>
            <a:spLocks noGrp="1"/>
          </p:cNvSpPr>
          <p:nvPr>
            <p:ph type="title"/>
          </p:nvPr>
        </p:nvSpPr>
        <p:spPr/>
        <p:txBody>
          <a:bodyPr>
            <a:normAutofit/>
          </a:bodyPr>
          <a:lstStyle/>
          <a:p>
            <a:pPr algn="l"/>
            <a:r>
              <a:rPr lang="en-US" sz="4000" dirty="0">
                <a:latin typeface="Calibri" panose="020F0502020204030204" pitchFamily="34" charset="0"/>
                <a:cs typeface="Calibri" panose="020F0502020204030204" pitchFamily="34" charset="0"/>
              </a:rPr>
              <a:t>Public School Finance</a:t>
            </a:r>
          </a:p>
        </p:txBody>
      </p:sp>
      <p:sp>
        <p:nvSpPr>
          <p:cNvPr id="4" name="Slide Number Placeholder 1">
            <a:extLst>
              <a:ext uri="{FF2B5EF4-FFF2-40B4-BE49-F238E27FC236}">
                <a16:creationId xmlns:a16="http://schemas.microsoft.com/office/drawing/2014/main" id="{B7F0C829-F585-4F55-A9B2-FFB2C362EA3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181</a:t>
            </a:fld>
            <a:endParaRPr lang="en-US" dirty="0"/>
          </a:p>
        </p:txBody>
      </p:sp>
    </p:spTree>
    <p:extLst>
      <p:ext uri="{BB962C8B-B14F-4D97-AF65-F5344CB8AC3E}">
        <p14:creationId xmlns:p14="http://schemas.microsoft.com/office/powerpoint/2010/main" val="42791684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e Chart of State of Idaho 2022-2023 estimated General Fund revenues">
            <a:extLst>
              <a:ext uri="{FF2B5EF4-FFF2-40B4-BE49-F238E27FC236}">
                <a16:creationId xmlns:a16="http://schemas.microsoft.com/office/drawing/2014/main" id="{D01BA67C-2548-4265-93B7-9027F9287121}"/>
              </a:ext>
            </a:extLst>
          </p:cNvPr>
          <p:cNvPicPr>
            <a:picLocks noChangeAspect="1"/>
          </p:cNvPicPr>
          <p:nvPr/>
        </p:nvPicPr>
        <p:blipFill>
          <a:blip r:embed="rId3"/>
          <a:stretch>
            <a:fillRect/>
          </a:stretch>
        </p:blipFill>
        <p:spPr>
          <a:xfrm>
            <a:off x="1905000" y="1143000"/>
            <a:ext cx="7936476" cy="5334000"/>
          </a:xfrm>
          <a:prstGeom prst="rect">
            <a:avLst/>
          </a:prstGeom>
        </p:spPr>
      </p:pic>
      <p:sp>
        <p:nvSpPr>
          <p:cNvPr id="2" name="Title 1"/>
          <p:cNvSpPr>
            <a:spLocks noGrp="1"/>
          </p:cNvSpPr>
          <p:nvPr>
            <p:ph type="title"/>
          </p:nvPr>
        </p:nvSpPr>
        <p:spPr/>
        <p:txBody>
          <a:bodyPr>
            <a:normAutofit/>
          </a:bodyPr>
          <a:lstStyle/>
          <a:p>
            <a:pPr algn="l"/>
            <a:r>
              <a:rPr lang="en-US" sz="4000" dirty="0">
                <a:latin typeface="Calibri" panose="020F0502020204030204" pitchFamily="34" charset="0"/>
                <a:cs typeface="Calibri" panose="020F0502020204030204" pitchFamily="34" charset="0"/>
              </a:rPr>
              <a:t>State of Idaho - FY 2023 General Fund</a:t>
            </a:r>
          </a:p>
        </p:txBody>
      </p:sp>
      <p:sp>
        <p:nvSpPr>
          <p:cNvPr id="4" name="Slide Number Placeholder 1">
            <a:extLst>
              <a:ext uri="{FF2B5EF4-FFF2-40B4-BE49-F238E27FC236}">
                <a16:creationId xmlns:a16="http://schemas.microsoft.com/office/drawing/2014/main" id="{7AA977F5-40CA-4060-A9D1-E5221A8C0568}"/>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182</a:t>
            </a:fld>
            <a:endParaRPr lang="en-US" dirty="0"/>
          </a:p>
        </p:txBody>
      </p:sp>
    </p:spTree>
    <p:extLst>
      <p:ext uri="{BB962C8B-B14F-4D97-AF65-F5344CB8AC3E}">
        <p14:creationId xmlns:p14="http://schemas.microsoft.com/office/powerpoint/2010/main" val="39049423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Other Education includes funding for Career Technical Education, Community Colleges, Ag Research &amp; Extension Service, Special Programs, Health Education Programs, SDE, Voc. Rehabilitation, SBOE, and Idaho Public Television&#10;">
            <a:extLst>
              <a:ext uri="{FF2B5EF4-FFF2-40B4-BE49-F238E27FC236}">
                <a16:creationId xmlns:a16="http://schemas.microsoft.com/office/drawing/2014/main" id="{F96A5BA8-7F80-4C26-AB4C-17E5D0F665EB}"/>
              </a:ext>
            </a:extLst>
          </p:cNvPr>
          <p:cNvSpPr txBox="1"/>
          <p:nvPr/>
        </p:nvSpPr>
        <p:spPr>
          <a:xfrm>
            <a:off x="1532297" y="6083534"/>
            <a:ext cx="8763000" cy="769441"/>
          </a:xfrm>
          <a:prstGeom prst="rect">
            <a:avLst/>
          </a:prstGeom>
          <a:noFill/>
        </p:spPr>
        <p:txBody>
          <a:bodyPr wrap="square" rtlCol="0">
            <a:spAutoFit/>
          </a:bodyPr>
          <a:lstStyle/>
          <a:p>
            <a:r>
              <a:rPr lang="en-US" sz="1400" dirty="0">
                <a:latin typeface="+mj-lt"/>
              </a:rPr>
              <a:t>(Other Education includes funding for Career Technical Education, Community Colleges, Ag Research &amp; Extension Service, Special Programs, Health Education Programs, SDE, Voc. Rehabilitation, SBOE, and Idaho Public Television)</a:t>
            </a:r>
          </a:p>
          <a:p>
            <a:endParaRPr lang="en-US" sz="1600" dirty="0"/>
          </a:p>
        </p:txBody>
      </p:sp>
      <p:pic>
        <p:nvPicPr>
          <p:cNvPr id="8" name="Picture 7" descr="Pie Chart showing State of Idaho 2022-2023 Total Appropriations by major category including Public Schools.">
            <a:extLst>
              <a:ext uri="{FF2B5EF4-FFF2-40B4-BE49-F238E27FC236}">
                <a16:creationId xmlns:a16="http://schemas.microsoft.com/office/drawing/2014/main" id="{3B901C47-7562-4862-9201-B509F67611D7}"/>
              </a:ext>
            </a:extLst>
          </p:cNvPr>
          <p:cNvPicPr>
            <a:picLocks noChangeAspect="1"/>
          </p:cNvPicPr>
          <p:nvPr/>
        </p:nvPicPr>
        <p:blipFill>
          <a:blip r:embed="rId3"/>
          <a:stretch>
            <a:fillRect/>
          </a:stretch>
        </p:blipFill>
        <p:spPr>
          <a:xfrm>
            <a:off x="1676400" y="1219200"/>
            <a:ext cx="8382000" cy="4956609"/>
          </a:xfrm>
          <a:prstGeom prst="rect">
            <a:avLst/>
          </a:prstGeom>
        </p:spPr>
      </p:pic>
      <p:sp>
        <p:nvSpPr>
          <p:cNvPr id="2" name="Title 1"/>
          <p:cNvSpPr>
            <a:spLocks noGrp="1"/>
          </p:cNvSpPr>
          <p:nvPr>
            <p:ph type="title"/>
          </p:nvPr>
        </p:nvSpPr>
        <p:spPr/>
        <p:txBody>
          <a:bodyPr/>
          <a:lstStyle/>
          <a:p>
            <a:pPr eaLnBrk="0" fontAlgn="base" hangingPunct="0">
              <a:spcAft>
                <a:spcPct val="0"/>
              </a:spcAft>
            </a:pPr>
            <a:r>
              <a:rPr lang="en-US" dirty="0">
                <a:latin typeface="Calibri" panose="020F0502020204030204" pitchFamily="34" charset="0"/>
                <a:cs typeface="Calibri" panose="020F0502020204030204" pitchFamily="34" charset="0"/>
              </a:rPr>
              <a:t>State of Idaho - FY 2023 Appropriations</a:t>
            </a:r>
          </a:p>
        </p:txBody>
      </p:sp>
    </p:spTree>
    <p:extLst>
      <p:ext uri="{BB962C8B-B14F-4D97-AF65-F5344CB8AC3E}">
        <p14:creationId xmlns:p14="http://schemas.microsoft.com/office/powerpoint/2010/main" val="1056768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 graph showing Percentage Sources of General Fund Revenues for the State of Idaho for the last 10 years.">
            <a:extLst>
              <a:ext uri="{FF2B5EF4-FFF2-40B4-BE49-F238E27FC236}">
                <a16:creationId xmlns:a16="http://schemas.microsoft.com/office/drawing/2014/main" id="{DC82915A-B23A-4B69-8AFF-34FDD80540D8}"/>
              </a:ext>
            </a:extLst>
          </p:cNvPr>
          <p:cNvPicPr>
            <a:picLocks noChangeAspect="1"/>
          </p:cNvPicPr>
          <p:nvPr/>
        </p:nvPicPr>
        <p:blipFill>
          <a:blip r:embed="rId3"/>
          <a:stretch>
            <a:fillRect/>
          </a:stretch>
        </p:blipFill>
        <p:spPr>
          <a:xfrm>
            <a:off x="1849728" y="1139236"/>
            <a:ext cx="8284872" cy="5461372"/>
          </a:xfrm>
          <a:prstGeom prst="rect">
            <a:avLst/>
          </a:prstGeom>
        </p:spPr>
      </p:pic>
      <p:sp>
        <p:nvSpPr>
          <p:cNvPr id="6" name="Title 5">
            <a:extLst>
              <a:ext uri="{FF2B5EF4-FFF2-40B4-BE49-F238E27FC236}">
                <a16:creationId xmlns:a16="http://schemas.microsoft.com/office/drawing/2014/main" id="{2970B145-EBF7-47E0-B3A2-3794FBB0C70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State of Idaho – Historical Revenues</a:t>
            </a:r>
            <a:endParaRPr lang="en-US" dirty="0"/>
          </a:p>
        </p:txBody>
      </p:sp>
      <p:sp>
        <p:nvSpPr>
          <p:cNvPr id="4" name="Slide Number Placeholder 1">
            <a:extLst>
              <a:ext uri="{FF2B5EF4-FFF2-40B4-BE49-F238E27FC236}">
                <a16:creationId xmlns:a16="http://schemas.microsoft.com/office/drawing/2014/main" id="{E4183456-9F5A-4239-BE76-CA850F4B54A7}"/>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184</a:t>
            </a:fld>
            <a:endParaRPr lang="en-US" dirty="0"/>
          </a:p>
        </p:txBody>
      </p:sp>
    </p:spTree>
    <p:extLst>
      <p:ext uri="{BB962C8B-B14F-4D97-AF65-F5344CB8AC3E}">
        <p14:creationId xmlns:p14="http://schemas.microsoft.com/office/powerpoint/2010/main" val="42780266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r graph showing Percentage of General Fund Appropriations for the State of Idaho for the last 10 years.">
            <a:extLst>
              <a:ext uri="{FF2B5EF4-FFF2-40B4-BE49-F238E27FC236}">
                <a16:creationId xmlns:a16="http://schemas.microsoft.com/office/drawing/2014/main" id="{241743BF-BF03-445B-80E7-0AB7DB29EBB1}"/>
              </a:ext>
            </a:extLst>
          </p:cNvPr>
          <p:cNvPicPr>
            <a:picLocks noChangeAspect="1"/>
          </p:cNvPicPr>
          <p:nvPr/>
        </p:nvPicPr>
        <p:blipFill>
          <a:blip r:embed="rId3"/>
          <a:stretch>
            <a:fillRect/>
          </a:stretch>
        </p:blipFill>
        <p:spPr>
          <a:xfrm>
            <a:off x="2056791" y="1021893"/>
            <a:ext cx="7547249" cy="5520426"/>
          </a:xfrm>
          <a:prstGeom prst="rect">
            <a:avLst/>
          </a:prstGeom>
        </p:spPr>
      </p:pic>
      <p:sp>
        <p:nvSpPr>
          <p:cNvPr id="2" name="Title 1"/>
          <p:cNvSpPr>
            <a:spLocks noGrp="1"/>
          </p:cNvSpPr>
          <p:nvPr>
            <p:ph type="title"/>
          </p:nvPr>
        </p:nvSpPr>
        <p:spPr/>
        <p:txBody>
          <a:bodyPr>
            <a:normAutofit/>
          </a:bodyPr>
          <a:lstStyle/>
          <a:p>
            <a:pPr eaLnBrk="0" fontAlgn="base" hangingPunct="0">
              <a:spcAft>
                <a:spcPct val="0"/>
              </a:spcAft>
            </a:pPr>
            <a:r>
              <a:rPr lang="en-US" dirty="0">
                <a:latin typeface="Calibri" panose="020F0502020204030204" pitchFamily="34" charset="0"/>
                <a:cs typeface="Calibri" panose="020F0502020204030204" pitchFamily="34" charset="0"/>
              </a:rPr>
              <a:t>State of Idaho – Historical Appropriations</a:t>
            </a:r>
          </a:p>
        </p:txBody>
      </p:sp>
      <p:sp>
        <p:nvSpPr>
          <p:cNvPr id="4" name="Slide Number Placeholder 1">
            <a:extLst>
              <a:ext uri="{FF2B5EF4-FFF2-40B4-BE49-F238E27FC236}">
                <a16:creationId xmlns:a16="http://schemas.microsoft.com/office/drawing/2014/main" id="{EEEAF7F6-CE93-4FEB-A47F-92CEAAB71BB8}"/>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185</a:t>
            </a:fld>
            <a:endParaRPr lang="en-US" dirty="0"/>
          </a:p>
        </p:txBody>
      </p:sp>
    </p:spTree>
    <p:extLst>
      <p:ext uri="{BB962C8B-B14F-4D97-AF65-F5344CB8AC3E}">
        <p14:creationId xmlns:p14="http://schemas.microsoft.com/office/powerpoint/2010/main" val="37195605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106C6B-8D73-4116-AFFF-5633B41CC540}"/>
              </a:ext>
            </a:extLst>
          </p:cNvPr>
          <p:cNvSpPr>
            <a:spLocks noGrp="1"/>
          </p:cNvSpPr>
          <p:nvPr>
            <p:ph type="title"/>
          </p:nvPr>
        </p:nvSpPr>
        <p:spPr/>
        <p:txBody>
          <a:bodyPr>
            <a:normAutofit fontScale="90000"/>
          </a:bodyPr>
          <a:lstStyle/>
          <a:p>
            <a:r>
              <a:rPr lang="en-US" dirty="0">
                <a:latin typeface="Calibri" panose="020F0502020204030204" pitchFamily="34" charset="0"/>
                <a:cs typeface="Calibri" panose="020F0502020204030204" pitchFamily="34" charset="0"/>
              </a:rPr>
              <a:t>Pupil Accounting and Required Instructional Time – Average Daily Attendance</a:t>
            </a:r>
            <a:endParaRPr lang="en-US" dirty="0"/>
          </a:p>
        </p:txBody>
      </p:sp>
      <p:pic>
        <p:nvPicPr>
          <p:cNvPr id="5" name="Picture 4" descr="Copy of Administrative rules governing Pupil Accounting and Required Instructional Time">
            <a:extLst>
              <a:ext uri="{FF2B5EF4-FFF2-40B4-BE49-F238E27FC236}">
                <a16:creationId xmlns:a16="http://schemas.microsoft.com/office/drawing/2014/main" id="{F3B4FB1F-3F68-4339-AB8A-EF9828137E5C}"/>
              </a:ext>
            </a:extLst>
          </p:cNvPr>
          <p:cNvPicPr>
            <a:picLocks noChangeAspect="1"/>
          </p:cNvPicPr>
          <p:nvPr/>
        </p:nvPicPr>
        <p:blipFill>
          <a:blip r:embed="rId3"/>
          <a:stretch>
            <a:fillRect/>
          </a:stretch>
        </p:blipFill>
        <p:spPr>
          <a:xfrm>
            <a:off x="2209800" y="1087102"/>
            <a:ext cx="7034979" cy="5466099"/>
          </a:xfrm>
          <a:prstGeom prst="rect">
            <a:avLst/>
          </a:prstGeom>
        </p:spPr>
      </p:pic>
      <p:sp>
        <p:nvSpPr>
          <p:cNvPr id="6" name="Slide Number Placeholder 1">
            <a:extLst>
              <a:ext uri="{FF2B5EF4-FFF2-40B4-BE49-F238E27FC236}">
                <a16:creationId xmlns:a16="http://schemas.microsoft.com/office/drawing/2014/main" id="{7FC1340D-60FC-4BEA-89F2-EAC01D2ED88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186</a:t>
            </a:fld>
            <a:endParaRPr lang="en-US" dirty="0"/>
          </a:p>
        </p:txBody>
      </p:sp>
    </p:spTree>
    <p:extLst>
      <p:ext uri="{BB962C8B-B14F-4D97-AF65-F5344CB8AC3E}">
        <p14:creationId xmlns:p14="http://schemas.microsoft.com/office/powerpoint/2010/main" val="27270414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62CBF0-373A-457B-B333-CC66E65F175F}"/>
              </a:ext>
            </a:extLst>
          </p:cNvPr>
          <p:cNvSpPr>
            <a:spLocks noGrp="1"/>
          </p:cNvSpPr>
          <p:nvPr>
            <p:ph type="title"/>
          </p:nvPr>
        </p:nvSpPr>
        <p:spPr/>
        <p:txBody>
          <a:bodyPr>
            <a:normAutofit fontScale="90000"/>
          </a:bodyPr>
          <a:lstStyle/>
          <a:p>
            <a:r>
              <a:rPr lang="en-US" dirty="0">
                <a:latin typeface="Calibri" panose="020F0502020204030204" pitchFamily="34" charset="0"/>
                <a:cs typeface="Calibri" panose="020F0502020204030204" pitchFamily="34" charset="0"/>
              </a:rPr>
              <a:t>Pupil Accounting and Required Instructional Time – Full-time Equivalent Enrollment</a:t>
            </a:r>
            <a:endParaRPr lang="en-US" dirty="0"/>
          </a:p>
        </p:txBody>
      </p:sp>
      <p:pic>
        <p:nvPicPr>
          <p:cNvPr id="5" name="Picture 4" descr="Copy of Administrative rules governing Pupil Accounting and Required Instructional Time">
            <a:extLst>
              <a:ext uri="{FF2B5EF4-FFF2-40B4-BE49-F238E27FC236}">
                <a16:creationId xmlns:a16="http://schemas.microsoft.com/office/drawing/2014/main" id="{814B5884-4CB9-4079-B216-94745C7342BA}"/>
              </a:ext>
            </a:extLst>
          </p:cNvPr>
          <p:cNvPicPr>
            <a:picLocks noChangeAspect="1"/>
          </p:cNvPicPr>
          <p:nvPr/>
        </p:nvPicPr>
        <p:blipFill>
          <a:blip r:embed="rId3"/>
          <a:stretch>
            <a:fillRect/>
          </a:stretch>
        </p:blipFill>
        <p:spPr>
          <a:xfrm>
            <a:off x="1905000" y="1143000"/>
            <a:ext cx="7215372" cy="5334000"/>
          </a:xfrm>
          <a:prstGeom prst="rect">
            <a:avLst/>
          </a:prstGeom>
        </p:spPr>
      </p:pic>
      <p:sp>
        <p:nvSpPr>
          <p:cNvPr id="6" name="Slide Number Placeholder 1">
            <a:extLst>
              <a:ext uri="{FF2B5EF4-FFF2-40B4-BE49-F238E27FC236}">
                <a16:creationId xmlns:a16="http://schemas.microsoft.com/office/drawing/2014/main" id="{DA7ED148-997F-47C1-B38F-7AC13E9D3481}"/>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187</a:t>
            </a:fld>
            <a:endParaRPr lang="en-US" dirty="0"/>
          </a:p>
        </p:txBody>
      </p:sp>
    </p:spTree>
    <p:extLst>
      <p:ext uri="{BB962C8B-B14F-4D97-AF65-F5344CB8AC3E}">
        <p14:creationId xmlns:p14="http://schemas.microsoft.com/office/powerpoint/2010/main" val="291224753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0"/>
            <a:ext cx="7886700" cy="510126"/>
          </a:xfrm>
        </p:spPr>
        <p:txBody>
          <a:bodyPr>
            <a:normAutofit/>
          </a:bodyPr>
          <a:lstStyle/>
          <a:p>
            <a:r>
              <a:rPr lang="en-US" sz="2550" dirty="0">
                <a:latin typeface="Calibri  "/>
              </a:rPr>
              <a:t>Idaho Code 33-1002(4)</a:t>
            </a:r>
          </a:p>
        </p:txBody>
      </p:sp>
      <p:pic>
        <p:nvPicPr>
          <p:cNvPr id="4" name="Picture 3" descr="Picture of the wording from Idaho Code 33-1002(4)">
            <a:extLst>
              <a:ext uri="{FF2B5EF4-FFF2-40B4-BE49-F238E27FC236}">
                <a16:creationId xmlns:a16="http://schemas.microsoft.com/office/drawing/2014/main" id="{160438E4-E130-4A4B-B1C0-2EF5B9C80ECE}"/>
              </a:ext>
            </a:extLst>
          </p:cNvPr>
          <p:cNvPicPr>
            <a:picLocks noChangeAspect="1"/>
          </p:cNvPicPr>
          <p:nvPr/>
        </p:nvPicPr>
        <p:blipFill>
          <a:blip r:embed="rId3"/>
          <a:stretch>
            <a:fillRect/>
          </a:stretch>
        </p:blipFill>
        <p:spPr>
          <a:xfrm>
            <a:off x="3314701" y="456786"/>
            <a:ext cx="5562599" cy="6304114"/>
          </a:xfrm>
          <a:prstGeom prst="rect">
            <a:avLst/>
          </a:prstGeom>
        </p:spPr>
      </p:pic>
      <p:sp>
        <p:nvSpPr>
          <p:cNvPr id="5" name="Slide Number Placeholder 1">
            <a:extLst>
              <a:ext uri="{FF2B5EF4-FFF2-40B4-BE49-F238E27FC236}">
                <a16:creationId xmlns:a16="http://schemas.microsoft.com/office/drawing/2014/main" id="{80E95DD0-371F-400F-8B8B-6CD6AD3C4BF4}"/>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188</a:t>
            </a:fld>
            <a:endParaRPr lang="en-US" dirty="0"/>
          </a:p>
        </p:txBody>
      </p:sp>
    </p:spTree>
    <p:extLst>
      <p:ext uri="{BB962C8B-B14F-4D97-AF65-F5344CB8AC3E}">
        <p14:creationId xmlns:p14="http://schemas.microsoft.com/office/powerpoint/2010/main" val="40492467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r graph showing the average daily attendance by category to generate one support unit for the different categories of divisors in Idaho Code 33-1002(4).">
            <a:extLst>
              <a:ext uri="{FF2B5EF4-FFF2-40B4-BE49-F238E27FC236}">
                <a16:creationId xmlns:a16="http://schemas.microsoft.com/office/drawing/2014/main" id="{ECE71036-2F28-4767-9F8D-56758F7725E0}"/>
              </a:ext>
            </a:extLst>
          </p:cNvPr>
          <p:cNvPicPr>
            <a:picLocks noChangeAspect="1"/>
          </p:cNvPicPr>
          <p:nvPr/>
        </p:nvPicPr>
        <p:blipFill>
          <a:blip r:embed="rId3"/>
          <a:stretch>
            <a:fillRect/>
          </a:stretch>
        </p:blipFill>
        <p:spPr>
          <a:xfrm>
            <a:off x="1752600" y="1059257"/>
            <a:ext cx="7391400" cy="5729757"/>
          </a:xfrm>
          <a:prstGeom prst="rect">
            <a:avLst/>
          </a:prstGeom>
        </p:spPr>
      </p:pic>
      <p:sp>
        <p:nvSpPr>
          <p:cNvPr id="5" name="TextBox 4">
            <a:extLst>
              <a:ext uri="{FF2B5EF4-FFF2-40B4-BE49-F238E27FC236}">
                <a16:creationId xmlns:a16="http://schemas.microsoft.com/office/drawing/2014/main" id="{BB2D9376-7F37-40AF-9561-A410AC519EC4}"/>
              </a:ext>
            </a:extLst>
          </p:cNvPr>
          <p:cNvSpPr txBox="1"/>
          <p:nvPr/>
        </p:nvSpPr>
        <p:spPr>
          <a:xfrm>
            <a:off x="5029200" y="1219201"/>
            <a:ext cx="3657600" cy="307777"/>
          </a:xfrm>
          <a:prstGeom prst="rect">
            <a:avLst/>
          </a:prstGeom>
          <a:noFill/>
        </p:spPr>
        <p:txBody>
          <a:bodyPr wrap="square" rtlCol="0">
            <a:spAutoFit/>
          </a:bodyPr>
          <a:lstStyle/>
          <a:p>
            <a:r>
              <a:rPr lang="en-US" sz="1400" dirty="0"/>
              <a:t>Each bar equals 1 Support Unit of funding</a:t>
            </a:r>
          </a:p>
        </p:txBody>
      </p:sp>
      <p:sp>
        <p:nvSpPr>
          <p:cNvPr id="2" name="Title 1" descr="Wording from Idaho Code 33-1002 (4)" title="Worsding from Idaho Code 33-1002 (4)"/>
          <p:cNvSpPr>
            <a:spLocks noGrp="1"/>
          </p:cNvSpPr>
          <p:nvPr>
            <p:ph type="title"/>
          </p:nvPr>
        </p:nvSpPr>
        <p:spPr/>
        <p:txBody>
          <a:bodyPr>
            <a:normAutofit/>
          </a:bodyPr>
          <a:lstStyle/>
          <a:p>
            <a:pPr eaLnBrk="0" fontAlgn="base" hangingPunct="0">
              <a:spcAft>
                <a:spcPct val="0"/>
              </a:spcAft>
            </a:pPr>
            <a:r>
              <a:rPr lang="en-US" dirty="0">
                <a:latin typeface="Calibri" panose="020F0502020204030204" pitchFamily="34" charset="0"/>
                <a:cs typeface="Calibri" panose="020F0502020204030204" pitchFamily="34" charset="0"/>
              </a:rPr>
              <a:t>Support Units</a:t>
            </a:r>
          </a:p>
        </p:txBody>
      </p:sp>
      <p:sp>
        <p:nvSpPr>
          <p:cNvPr id="6" name="Slide Number Placeholder 1">
            <a:extLst>
              <a:ext uri="{FF2B5EF4-FFF2-40B4-BE49-F238E27FC236}">
                <a16:creationId xmlns:a16="http://schemas.microsoft.com/office/drawing/2014/main" id="{74C0B913-D44E-4364-92B6-533D6C893259}"/>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189</a:t>
            </a:fld>
            <a:endParaRPr lang="en-US" dirty="0"/>
          </a:p>
        </p:txBody>
      </p:sp>
    </p:spTree>
    <p:extLst>
      <p:ext uri="{BB962C8B-B14F-4D97-AF65-F5344CB8AC3E}">
        <p14:creationId xmlns:p14="http://schemas.microsoft.com/office/powerpoint/2010/main" val="523524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SAT </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31580"/>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2297526391"/>
              </p:ext>
            </p:extLst>
          </p:nvPr>
        </p:nvGraphicFramePr>
        <p:xfrm>
          <a:off x="107345" y="1043797"/>
          <a:ext cx="7575617" cy="5741635"/>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80124">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SAT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1983">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55684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SAT can be used for scholarship application, course placement, and admission decisions at higher education institutions and other organizations.</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marL="0" marR="0" lvl="0" indent="0" algn="l" rtl="0" eaLnBrk="1" fontAlgn="auto" latinLnBrk="0" hangingPunct="1">
                        <a:lnSpc>
                          <a:spcPct val="100000"/>
                        </a:lnSpc>
                        <a:spcBef>
                          <a:spcPts val="0"/>
                        </a:spcBef>
                        <a:spcAft>
                          <a:spcPts val="0"/>
                        </a:spcAft>
                        <a:buClrTx/>
                        <a:buSzTx/>
                        <a:buFontTx/>
                        <a:buNone/>
                      </a:pPr>
                      <a:r>
                        <a:rPr lang="en-US" sz="1400" b="0" i="0" u="none" strike="noStrike" noProof="0" dirty="0">
                          <a:latin typeface="Tahoma"/>
                          <a:ea typeface="Tahoma"/>
                          <a:cs typeface="Tahoma"/>
                        </a:rPr>
                        <a:t>Idaho offers the SAT to the juniors at no cost to districts, schools, parents, or students.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1320">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7627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04/12/2023 (primary)</a:t>
                      </a:r>
                    </a:p>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04/25/2023 (make-up)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1320">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83693">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Reading, Writing and Language, and Mathematics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1320">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76271">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11</a:t>
                      </a:r>
                    </a:p>
                    <a:p>
                      <a:pPr marL="0" marR="0" lvl="0" indent="0" algn="l" defTabSz="914392" rtl="0" eaLnBrk="1" fontAlgn="auto" latinLnBrk="0" hangingPunct="1">
                        <a:lnSpc>
                          <a:spcPct val="100000"/>
                        </a:lnSpc>
                        <a:spcBef>
                          <a:spcPts val="0"/>
                        </a:spcBef>
                        <a:spcAft>
                          <a:spcPts val="0"/>
                        </a:spcAft>
                        <a:buClrTx/>
                        <a:buSzTx/>
                        <a:buFontTx/>
                        <a:buNone/>
                        <a:tabLst/>
                        <a:defRPr/>
                      </a:pPr>
                      <a:r>
                        <a:rPr lang="en-US" sz="1000" b="0" dirty="0">
                          <a:latin typeface="Tahoma" panose="020B0604030504040204" pitchFamily="34" charset="0"/>
                          <a:ea typeface="Tahoma" panose="020B0604030504040204" pitchFamily="34" charset="0"/>
                          <a:cs typeface="Tahoma" panose="020B0604030504040204" pitchFamily="34" charset="0"/>
                        </a:rPr>
                        <a:t>(Grade 12 can participate if they missed the grade 11 administration for an approved 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1320">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7627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1320">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4023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indent="0">
                        <a:buFont typeface="Arial" panose="020B0604020202020204" pitchFamily="34" charset="0"/>
                        <a:buNone/>
                      </a:pPr>
                      <a:r>
                        <a:rPr lang="en-US" sz="1400" b="0" dirty="0">
                          <a:latin typeface="Tahoma" panose="020B0604030504040204" pitchFamily="34" charset="0"/>
                          <a:ea typeface="Tahoma" panose="020B0604030504040204" pitchFamily="34" charset="0"/>
                          <a:cs typeface="Tahoma" panose="020B0604030504040204" pitchFamily="34" charset="0"/>
                        </a:rPr>
                        <a:t>Total Score</a:t>
                      </a:r>
                    </a:p>
                    <a:p>
                      <a:pPr marL="0" indent="0">
                        <a:buFont typeface="Arial" panose="020B0604020202020204" pitchFamily="34" charset="0"/>
                        <a:buNone/>
                      </a:pPr>
                      <a:r>
                        <a:rPr lang="en-US" sz="1400" b="0" dirty="0">
                          <a:latin typeface="Tahoma" panose="020B0604030504040204" pitchFamily="34" charset="0"/>
                          <a:ea typeface="Tahoma" panose="020B0604030504040204" pitchFamily="34" charset="0"/>
                          <a:cs typeface="Tahoma" panose="020B0604030504040204" pitchFamily="34" charset="0"/>
                        </a:rPr>
                        <a:t>Section Scores</a:t>
                      </a:r>
                    </a:p>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Evidence-Based Reading and Writing</a:t>
                      </a:r>
                    </a:p>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Mathematics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grpSp>
        <p:nvGrpSpPr>
          <p:cNvPr id="7" name="Group 6" descr="College Board logo">
            <a:extLst>
              <a:ext uri="{FF2B5EF4-FFF2-40B4-BE49-F238E27FC236}">
                <a16:creationId xmlns:a16="http://schemas.microsoft.com/office/drawing/2014/main" id="{313FA0BC-5BE0-4855-9C0A-D820F63B5AF7}"/>
              </a:ext>
            </a:extLst>
          </p:cNvPr>
          <p:cNvGrpSpPr/>
          <p:nvPr/>
        </p:nvGrpSpPr>
        <p:grpSpPr>
          <a:xfrm>
            <a:off x="8101575" y="2031580"/>
            <a:ext cx="1637729" cy="1627632"/>
            <a:chOff x="8101575" y="2031580"/>
            <a:chExt cx="1637729" cy="1627632"/>
          </a:xfrm>
        </p:grpSpPr>
        <p:sp>
          <p:nvSpPr>
            <p:cNvPr id="16" name="Rectangle 15">
              <a:extLst>
                <a:ext uri="{FF2B5EF4-FFF2-40B4-BE49-F238E27FC236}">
                  <a16:creationId xmlns:a16="http://schemas.microsoft.com/office/drawing/2014/main" id="{B9B724EF-B7A9-4291-896F-CBCA922D3DB7}"/>
                </a:ext>
              </a:extLst>
            </p:cNvPr>
            <p:cNvSpPr/>
            <p:nvPr/>
          </p:nvSpPr>
          <p:spPr>
            <a:xfrm>
              <a:off x="8101575" y="2031580"/>
              <a:ext cx="1627632" cy="16276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College Board logo">
              <a:hlinkClick r:id="rId5"/>
              <a:extLst>
                <a:ext uri="{FF2B5EF4-FFF2-40B4-BE49-F238E27FC236}">
                  <a16:creationId xmlns:a16="http://schemas.microsoft.com/office/drawing/2014/main" id="{C5016540-5D1E-459B-A3A7-C05606C0E8BD}"/>
                </a:ext>
              </a:extLst>
            </p:cNvPr>
            <p:cNvPicPr>
              <a:picLocks noChangeAspect="1"/>
            </p:cNvPicPr>
            <p:nvPr/>
          </p:nvPicPr>
          <p:blipFill>
            <a:blip r:embed="rId6"/>
            <a:stretch>
              <a:fillRect/>
            </a:stretch>
          </p:blipFill>
          <p:spPr>
            <a:xfrm>
              <a:off x="8101575" y="2621007"/>
              <a:ext cx="1637729" cy="518614"/>
            </a:xfrm>
            <a:prstGeom prst="rect">
              <a:avLst/>
            </a:prstGeom>
          </p:spPr>
        </p:pic>
      </p:grpSp>
      <p:pic>
        <p:nvPicPr>
          <p:cNvPr id="17" name="Picture 16" descr="Kevin Chandler head shot">
            <a:extLst>
              <a:ext uri="{FF2B5EF4-FFF2-40B4-BE49-F238E27FC236}">
                <a16:creationId xmlns:a16="http://schemas.microsoft.com/office/drawing/2014/main" id="{285E08E5-7A28-4532-A7C9-CFB0F55D5F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9449" y="4398339"/>
            <a:ext cx="1828800" cy="1828800"/>
          </a:xfrm>
          <a:prstGeom prst="rect">
            <a:avLst/>
          </a:prstGeom>
        </p:spPr>
      </p:pic>
      <p:sp>
        <p:nvSpPr>
          <p:cNvPr id="18" name="TextBox 17">
            <a:extLst>
              <a:ext uri="{FF2B5EF4-FFF2-40B4-BE49-F238E27FC236}">
                <a16:creationId xmlns:a16="http://schemas.microsoft.com/office/drawing/2014/main" id="{8F4821D9-38E8-4C7B-A16D-492D7607B2C7}"/>
              </a:ext>
            </a:extLst>
          </p:cNvPr>
          <p:cNvSpPr txBox="1"/>
          <p:nvPr/>
        </p:nvSpPr>
        <p:spPr>
          <a:xfrm>
            <a:off x="9968090" y="4398339"/>
            <a:ext cx="2116565" cy="830997"/>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Kevin M. Chandler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Director of Assessment</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208-332-6893</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8"/>
              </a:rPr>
              <a:t>kchandler@sde.Idaho.gov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5" name="Slide Number Placeholder 1">
            <a:extLst>
              <a:ext uri="{FF2B5EF4-FFF2-40B4-BE49-F238E27FC236}">
                <a16:creationId xmlns:a16="http://schemas.microsoft.com/office/drawing/2014/main" id="{DF9559F3-F0D6-4FA0-9A1D-56B263B0F8FC}"/>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19</a:t>
            </a:fld>
            <a:endParaRPr lang="en-US" dirty="0"/>
          </a:p>
        </p:txBody>
      </p:sp>
    </p:spTree>
    <p:extLst>
      <p:ext uri="{BB962C8B-B14F-4D97-AF65-F5344CB8AC3E}">
        <p14:creationId xmlns:p14="http://schemas.microsoft.com/office/powerpoint/2010/main" val="226192959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ample of Unit Calculation Worksheet for Midterm Reporting Period for the 2021-2022 school year">
            <a:extLst>
              <a:ext uri="{FF2B5EF4-FFF2-40B4-BE49-F238E27FC236}">
                <a16:creationId xmlns:a16="http://schemas.microsoft.com/office/drawing/2014/main" id="{B9420619-05FD-4239-87F6-41A959105F06}"/>
              </a:ext>
            </a:extLst>
          </p:cNvPr>
          <p:cNvPicPr>
            <a:picLocks noChangeAspect="1"/>
          </p:cNvPicPr>
          <p:nvPr/>
        </p:nvPicPr>
        <p:blipFill>
          <a:blip r:embed="rId3"/>
          <a:stretch>
            <a:fillRect/>
          </a:stretch>
        </p:blipFill>
        <p:spPr>
          <a:xfrm>
            <a:off x="2438401" y="6155589"/>
            <a:ext cx="6934199" cy="421559"/>
          </a:xfrm>
          <a:prstGeom prst="rect">
            <a:avLst/>
          </a:prstGeom>
        </p:spPr>
      </p:pic>
      <p:pic>
        <p:nvPicPr>
          <p:cNvPr id="4" name="Picture 3" descr="Example of Unit Calculation Worksheet for Midterm Reporting Period for the 2021-2022 school year">
            <a:extLst>
              <a:ext uri="{FF2B5EF4-FFF2-40B4-BE49-F238E27FC236}">
                <a16:creationId xmlns:a16="http://schemas.microsoft.com/office/drawing/2014/main" id="{73B23DB9-A822-4A92-A3F5-5E4F465F3E0C}"/>
              </a:ext>
            </a:extLst>
          </p:cNvPr>
          <p:cNvPicPr>
            <a:picLocks noChangeAspect="1"/>
          </p:cNvPicPr>
          <p:nvPr/>
        </p:nvPicPr>
        <p:blipFill>
          <a:blip r:embed="rId4"/>
          <a:stretch>
            <a:fillRect/>
          </a:stretch>
        </p:blipFill>
        <p:spPr>
          <a:xfrm>
            <a:off x="1978393" y="483906"/>
            <a:ext cx="7469567" cy="5671682"/>
          </a:xfrm>
          <a:prstGeom prst="rect">
            <a:avLst/>
          </a:prstGeom>
        </p:spPr>
      </p:pic>
      <p:sp>
        <p:nvSpPr>
          <p:cNvPr id="2" name="Title 1"/>
          <p:cNvSpPr>
            <a:spLocks noGrp="1"/>
          </p:cNvSpPr>
          <p:nvPr>
            <p:ph type="title"/>
          </p:nvPr>
        </p:nvSpPr>
        <p:spPr>
          <a:xfrm>
            <a:off x="2152650" y="0"/>
            <a:ext cx="7886700" cy="510126"/>
          </a:xfrm>
        </p:spPr>
        <p:txBody>
          <a:bodyPr>
            <a:normAutofit/>
          </a:bodyPr>
          <a:lstStyle/>
          <a:p>
            <a:r>
              <a:rPr lang="en-US" sz="2550" dirty="0">
                <a:latin typeface="Calibri  "/>
              </a:rPr>
              <a:t>Midterm Reporting Period</a:t>
            </a:r>
          </a:p>
        </p:txBody>
      </p:sp>
      <p:sp>
        <p:nvSpPr>
          <p:cNvPr id="5" name="Slide Number Placeholder 1">
            <a:extLst>
              <a:ext uri="{FF2B5EF4-FFF2-40B4-BE49-F238E27FC236}">
                <a16:creationId xmlns:a16="http://schemas.microsoft.com/office/drawing/2014/main" id="{0B29436B-C1F9-4CD1-9E2B-90CC8BD246FB}"/>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190</a:t>
            </a:fld>
            <a:endParaRPr lang="en-US" dirty="0"/>
          </a:p>
        </p:txBody>
      </p:sp>
    </p:spTree>
    <p:extLst>
      <p:ext uri="{BB962C8B-B14F-4D97-AF65-F5344CB8AC3E}">
        <p14:creationId xmlns:p14="http://schemas.microsoft.com/office/powerpoint/2010/main" val="27949432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ample of Unit Calculation Worksheet for best 28 weeks reporting period for the 2021-2022 school year">
            <a:extLst>
              <a:ext uri="{FF2B5EF4-FFF2-40B4-BE49-F238E27FC236}">
                <a16:creationId xmlns:a16="http://schemas.microsoft.com/office/drawing/2014/main" id="{CCD72A9E-A53D-4136-BE73-A69AF7B5821E}"/>
              </a:ext>
            </a:extLst>
          </p:cNvPr>
          <p:cNvPicPr>
            <a:picLocks noChangeAspect="1"/>
          </p:cNvPicPr>
          <p:nvPr/>
        </p:nvPicPr>
        <p:blipFill>
          <a:blip r:embed="rId3"/>
          <a:stretch>
            <a:fillRect/>
          </a:stretch>
        </p:blipFill>
        <p:spPr>
          <a:xfrm>
            <a:off x="2057400" y="5183873"/>
            <a:ext cx="7098232" cy="1321964"/>
          </a:xfrm>
          <a:prstGeom prst="rect">
            <a:avLst/>
          </a:prstGeom>
        </p:spPr>
      </p:pic>
      <p:pic>
        <p:nvPicPr>
          <p:cNvPr id="5" name="Picture 4" descr="Example of Unit Calculation Worksheet for best 28 weeks reporting period for the 2021-2022 school year">
            <a:extLst>
              <a:ext uri="{FF2B5EF4-FFF2-40B4-BE49-F238E27FC236}">
                <a16:creationId xmlns:a16="http://schemas.microsoft.com/office/drawing/2014/main" id="{73624B12-9262-4EE6-BB60-23FB8E2A9891}"/>
              </a:ext>
            </a:extLst>
          </p:cNvPr>
          <p:cNvPicPr>
            <a:picLocks noChangeAspect="1"/>
          </p:cNvPicPr>
          <p:nvPr/>
        </p:nvPicPr>
        <p:blipFill>
          <a:blip r:embed="rId4"/>
          <a:stretch>
            <a:fillRect/>
          </a:stretch>
        </p:blipFill>
        <p:spPr>
          <a:xfrm>
            <a:off x="1981200" y="485713"/>
            <a:ext cx="7391401" cy="5628347"/>
          </a:xfrm>
          <a:prstGeom prst="rect">
            <a:avLst/>
          </a:prstGeom>
        </p:spPr>
      </p:pic>
      <p:sp>
        <p:nvSpPr>
          <p:cNvPr id="2" name="Title 1"/>
          <p:cNvSpPr>
            <a:spLocks noGrp="1"/>
          </p:cNvSpPr>
          <p:nvPr>
            <p:ph type="title"/>
          </p:nvPr>
        </p:nvSpPr>
        <p:spPr>
          <a:xfrm>
            <a:off x="2152650" y="0"/>
            <a:ext cx="7886700" cy="510126"/>
          </a:xfrm>
        </p:spPr>
        <p:txBody>
          <a:bodyPr>
            <a:normAutofit/>
          </a:bodyPr>
          <a:lstStyle/>
          <a:p>
            <a:r>
              <a:rPr lang="en-US" sz="2550" dirty="0">
                <a:latin typeface="Calibri  "/>
              </a:rPr>
              <a:t>Best 28 Weeks Reporting Period</a:t>
            </a:r>
          </a:p>
        </p:txBody>
      </p:sp>
      <p:sp>
        <p:nvSpPr>
          <p:cNvPr id="6" name="Slide Number Placeholder 1">
            <a:extLst>
              <a:ext uri="{FF2B5EF4-FFF2-40B4-BE49-F238E27FC236}">
                <a16:creationId xmlns:a16="http://schemas.microsoft.com/office/drawing/2014/main" id="{34095F70-0544-4E1A-988B-BC0762ABFCC0}"/>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191</a:t>
            </a:fld>
            <a:endParaRPr lang="en-US" dirty="0"/>
          </a:p>
        </p:txBody>
      </p:sp>
    </p:spTree>
    <p:extLst>
      <p:ext uri="{BB962C8B-B14F-4D97-AF65-F5344CB8AC3E}">
        <p14:creationId xmlns:p14="http://schemas.microsoft.com/office/powerpoint/2010/main" val="248405715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ext from Idaho Code 33-1004A relating to the Experience &amp; Education Multipli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968" y="1039171"/>
            <a:ext cx="8339432" cy="553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
            <a:ext cx="8212428" cy="988601"/>
          </a:xfrm>
        </p:spPr>
        <p:txBody>
          <a:bodyPr>
            <a:noAutofit/>
          </a:bodyPr>
          <a:lstStyle/>
          <a:p>
            <a:pPr eaLnBrk="0" fontAlgn="base" hangingPunct="0">
              <a:spcAft>
                <a:spcPct val="0"/>
              </a:spcAft>
            </a:pPr>
            <a:r>
              <a:rPr lang="en-US" sz="2500" dirty="0">
                <a:latin typeface="Calibri" panose="020F0502020204030204" pitchFamily="34" charset="0"/>
                <a:cs typeface="Calibri" panose="020F0502020204030204" pitchFamily="34" charset="0"/>
              </a:rPr>
              <a:t>Idaho Code 33-1004A – Experience &amp; Education Multiplier</a:t>
            </a:r>
          </a:p>
        </p:txBody>
      </p:sp>
      <p:sp>
        <p:nvSpPr>
          <p:cNvPr id="4" name="Slide Number Placeholder 1">
            <a:extLst>
              <a:ext uri="{FF2B5EF4-FFF2-40B4-BE49-F238E27FC236}">
                <a16:creationId xmlns:a16="http://schemas.microsoft.com/office/drawing/2014/main" id="{55021EF3-ADCF-432A-B0B3-3E88F39AB840}"/>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192</a:t>
            </a:fld>
            <a:endParaRPr lang="en-US" dirty="0"/>
          </a:p>
        </p:txBody>
      </p:sp>
    </p:spTree>
    <p:extLst>
      <p:ext uri="{BB962C8B-B14F-4D97-AF65-F5344CB8AC3E}">
        <p14:creationId xmlns:p14="http://schemas.microsoft.com/office/powerpoint/2010/main" val="347511213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ample of a Salary Based &amp; Benefit Apportionment Calculation worksheet for the 2021-2022 school year.">
            <a:extLst>
              <a:ext uri="{FF2B5EF4-FFF2-40B4-BE49-F238E27FC236}">
                <a16:creationId xmlns:a16="http://schemas.microsoft.com/office/drawing/2014/main" id="{A4D9544C-EF2E-47D5-B440-5C0B4F3AD271}"/>
              </a:ext>
            </a:extLst>
          </p:cNvPr>
          <p:cNvPicPr>
            <a:picLocks noChangeAspect="1"/>
          </p:cNvPicPr>
          <p:nvPr/>
        </p:nvPicPr>
        <p:blipFill>
          <a:blip r:embed="rId3"/>
          <a:stretch>
            <a:fillRect/>
          </a:stretch>
        </p:blipFill>
        <p:spPr>
          <a:xfrm>
            <a:off x="1706100" y="457200"/>
            <a:ext cx="8333251" cy="6303700"/>
          </a:xfrm>
          <a:prstGeom prst="rect">
            <a:avLst/>
          </a:prstGeom>
        </p:spPr>
      </p:pic>
      <p:sp>
        <p:nvSpPr>
          <p:cNvPr id="2" name="Title 1"/>
          <p:cNvSpPr>
            <a:spLocks noGrp="1"/>
          </p:cNvSpPr>
          <p:nvPr>
            <p:ph type="title"/>
          </p:nvPr>
        </p:nvSpPr>
        <p:spPr>
          <a:xfrm>
            <a:off x="2152650" y="0"/>
            <a:ext cx="7886700" cy="510126"/>
          </a:xfrm>
        </p:spPr>
        <p:txBody>
          <a:bodyPr>
            <a:normAutofit/>
          </a:bodyPr>
          <a:lstStyle/>
          <a:p>
            <a:r>
              <a:rPr lang="en-US" sz="2550" dirty="0">
                <a:latin typeface="Calibri  "/>
              </a:rPr>
              <a:t>Salary-based &amp; Benefit Apportionment Calculation</a:t>
            </a:r>
          </a:p>
        </p:txBody>
      </p:sp>
    </p:spTree>
    <p:extLst>
      <p:ext uri="{BB962C8B-B14F-4D97-AF65-F5344CB8AC3E}">
        <p14:creationId xmlns:p14="http://schemas.microsoft.com/office/powerpoint/2010/main" val="41147420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CE48B1-01CE-4668-B879-EC0B1AA8386C}"/>
              </a:ext>
            </a:extLst>
          </p:cNvPr>
          <p:cNvSpPr>
            <a:spLocks noGrp="1"/>
          </p:cNvSpPr>
          <p:nvPr>
            <p:ph type="title"/>
          </p:nvPr>
        </p:nvSpPr>
        <p:spPr/>
        <p:txBody>
          <a:bodyPr/>
          <a:lstStyle/>
          <a:p>
            <a:r>
              <a:rPr lang="en-US" i="1" dirty="0">
                <a:latin typeface="Calibri" panose="020F0502020204030204" pitchFamily="34" charset="0"/>
                <a:cs typeface="Calibri" panose="020F0502020204030204" pitchFamily="34" charset="0"/>
              </a:rPr>
              <a:t>Estimated</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Statewide</a:t>
            </a:r>
            <a:r>
              <a:rPr lang="en-US" dirty="0">
                <a:latin typeface="Calibri" panose="020F0502020204030204" pitchFamily="34" charset="0"/>
                <a:cs typeface="Calibri" panose="020F0502020204030204" pitchFamily="34" charset="0"/>
              </a:rPr>
              <a:t> Support Unit Value</a:t>
            </a:r>
            <a:endParaRPr lang="en-US" dirty="0"/>
          </a:p>
        </p:txBody>
      </p:sp>
      <p:pic>
        <p:nvPicPr>
          <p:cNvPr id="5" name="Picture 4" descr="Worksheet showing the estimated  statewide average Support Unit values for the different groupings of grades of students for 2022-2023">
            <a:extLst>
              <a:ext uri="{FF2B5EF4-FFF2-40B4-BE49-F238E27FC236}">
                <a16:creationId xmlns:a16="http://schemas.microsoft.com/office/drawing/2014/main" id="{0C255453-B40A-44AC-8280-93C952E6304E}"/>
              </a:ext>
            </a:extLst>
          </p:cNvPr>
          <p:cNvPicPr>
            <a:picLocks noChangeAspect="1"/>
          </p:cNvPicPr>
          <p:nvPr/>
        </p:nvPicPr>
        <p:blipFill>
          <a:blip r:embed="rId3"/>
          <a:stretch>
            <a:fillRect/>
          </a:stretch>
        </p:blipFill>
        <p:spPr>
          <a:xfrm>
            <a:off x="1752600" y="1102574"/>
            <a:ext cx="8153400" cy="5526827"/>
          </a:xfrm>
          <a:prstGeom prst="rect">
            <a:avLst/>
          </a:prstGeom>
        </p:spPr>
      </p:pic>
    </p:spTree>
    <p:extLst>
      <p:ext uri="{BB962C8B-B14F-4D97-AF65-F5344CB8AC3E}">
        <p14:creationId xmlns:p14="http://schemas.microsoft.com/office/powerpoint/2010/main" val="6101148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of the Public School Foundation Program Appropriation for the 2021-2022 and 2022-2023 school years.">
            <a:extLst>
              <a:ext uri="{FF2B5EF4-FFF2-40B4-BE49-F238E27FC236}">
                <a16:creationId xmlns:a16="http://schemas.microsoft.com/office/drawing/2014/main" id="{45D07C59-5E65-4419-AE4B-370932204550}"/>
              </a:ext>
            </a:extLst>
          </p:cNvPr>
          <p:cNvPicPr>
            <a:picLocks noChangeAspect="1"/>
          </p:cNvPicPr>
          <p:nvPr/>
        </p:nvPicPr>
        <p:blipFill>
          <a:blip r:embed="rId3"/>
          <a:stretch>
            <a:fillRect/>
          </a:stretch>
        </p:blipFill>
        <p:spPr>
          <a:xfrm>
            <a:off x="2057401" y="474601"/>
            <a:ext cx="7619999" cy="6383399"/>
          </a:xfrm>
          <a:prstGeom prst="rect">
            <a:avLst/>
          </a:prstGeom>
        </p:spPr>
      </p:pic>
      <p:sp>
        <p:nvSpPr>
          <p:cNvPr id="2" name="Title 1" descr="Worksheet showing the Public School Foundation Program Appropriation for FY 2017 and FY 2018." title="Worksheet showing the Public School Foundation Program Appropriation"/>
          <p:cNvSpPr>
            <a:spLocks noGrp="1"/>
          </p:cNvSpPr>
          <p:nvPr>
            <p:ph type="title"/>
          </p:nvPr>
        </p:nvSpPr>
        <p:spPr>
          <a:xfrm>
            <a:off x="2152650" y="1"/>
            <a:ext cx="7886700" cy="533285"/>
          </a:xfrm>
        </p:spPr>
        <p:txBody>
          <a:bodyPr>
            <a:normAutofit/>
          </a:bodyPr>
          <a:lstStyle/>
          <a:p>
            <a:r>
              <a:rPr lang="en-US" sz="2550" dirty="0">
                <a:latin typeface="Calibri  "/>
              </a:rPr>
              <a:t>Public School Foundation Program Appropriation</a:t>
            </a:r>
          </a:p>
        </p:txBody>
      </p:sp>
    </p:spTree>
    <p:extLst>
      <p:ext uri="{BB962C8B-B14F-4D97-AF65-F5344CB8AC3E}">
        <p14:creationId xmlns:p14="http://schemas.microsoft.com/office/powerpoint/2010/main" val="11941452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B298CF-55D7-4326-82BF-C75F01465D53}"/>
              </a:ext>
            </a:extLst>
          </p:cNvPr>
          <p:cNvSpPr>
            <a:spLocks noGrp="1"/>
          </p:cNvSpPr>
          <p:nvPr>
            <p:ph type="title"/>
          </p:nvPr>
        </p:nvSpPr>
        <p:spPr/>
        <p:txBody>
          <a:bodyPr>
            <a:normAutofit fontScale="90000"/>
          </a:bodyPr>
          <a:lstStyle/>
          <a:p>
            <a:r>
              <a:rPr lang="en-US" dirty="0">
                <a:latin typeface="Calibri" panose="020F0502020204030204" pitchFamily="34" charset="0"/>
                <a:cs typeface="Calibri" panose="020F0502020204030204" pitchFamily="34" charset="0"/>
              </a:rPr>
              <a:t>FY 2023 Distribution Schedule - Idaho Code 33-1009</a:t>
            </a:r>
            <a:endParaRPr lang="en-US" dirty="0"/>
          </a:p>
        </p:txBody>
      </p:sp>
      <p:pic>
        <p:nvPicPr>
          <p:cNvPr id="6" name="Picture 5" descr="Picture of the Public School Support Distribution Schedule for the 2022-2023 school year showing the timing and estimated amount of support dollars to be distributed.">
            <a:extLst>
              <a:ext uri="{FF2B5EF4-FFF2-40B4-BE49-F238E27FC236}">
                <a16:creationId xmlns:a16="http://schemas.microsoft.com/office/drawing/2014/main" id="{7C5E8599-F562-4F72-B1BF-5AFB3B08C54C}"/>
              </a:ext>
            </a:extLst>
          </p:cNvPr>
          <p:cNvPicPr>
            <a:picLocks noChangeAspect="1"/>
          </p:cNvPicPr>
          <p:nvPr/>
        </p:nvPicPr>
        <p:blipFill>
          <a:blip r:embed="rId3"/>
          <a:stretch>
            <a:fillRect/>
          </a:stretch>
        </p:blipFill>
        <p:spPr>
          <a:xfrm>
            <a:off x="1676400" y="1066801"/>
            <a:ext cx="6248400" cy="5777143"/>
          </a:xfrm>
          <a:prstGeom prst="rect">
            <a:avLst/>
          </a:prstGeom>
        </p:spPr>
      </p:pic>
      <p:pic>
        <p:nvPicPr>
          <p:cNvPr id="7" name="Picture 6" descr="Picture of the Public School Support Distribution Schedule for the 2022-2023 school year showing the timing and estimated amount of support dollars to be distributed.">
            <a:extLst>
              <a:ext uri="{FF2B5EF4-FFF2-40B4-BE49-F238E27FC236}">
                <a16:creationId xmlns:a16="http://schemas.microsoft.com/office/drawing/2014/main" id="{13B95C3F-31D7-4368-9482-0EB950755105}"/>
              </a:ext>
            </a:extLst>
          </p:cNvPr>
          <p:cNvPicPr>
            <a:picLocks noChangeAspect="1"/>
          </p:cNvPicPr>
          <p:nvPr/>
        </p:nvPicPr>
        <p:blipFill>
          <a:blip r:embed="rId4"/>
          <a:stretch>
            <a:fillRect/>
          </a:stretch>
        </p:blipFill>
        <p:spPr>
          <a:xfrm>
            <a:off x="8000909" y="3124200"/>
            <a:ext cx="2657475" cy="3181350"/>
          </a:xfrm>
          <a:prstGeom prst="rect">
            <a:avLst/>
          </a:prstGeom>
        </p:spPr>
      </p:pic>
      <p:sp>
        <p:nvSpPr>
          <p:cNvPr id="5" name="Slide Number Placeholder 1">
            <a:extLst>
              <a:ext uri="{FF2B5EF4-FFF2-40B4-BE49-F238E27FC236}">
                <a16:creationId xmlns:a16="http://schemas.microsoft.com/office/drawing/2014/main" id="{A9996A9C-AD08-4E64-A98A-DCABC863A6BC}"/>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196</a:t>
            </a:fld>
            <a:endParaRPr lang="en-US" dirty="0"/>
          </a:p>
        </p:txBody>
      </p:sp>
    </p:spTree>
    <p:extLst>
      <p:ext uri="{BB962C8B-B14F-4D97-AF65-F5344CB8AC3E}">
        <p14:creationId xmlns:p14="http://schemas.microsoft.com/office/powerpoint/2010/main" val="13421009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the Public School Foundation Calculation Worksheet showing the distributions for the 2021-2022 school year for a specific school.">
            <a:extLst>
              <a:ext uri="{FF2B5EF4-FFF2-40B4-BE49-F238E27FC236}">
                <a16:creationId xmlns:a16="http://schemas.microsoft.com/office/drawing/2014/main" id="{4904CFF6-9CFD-4036-86E5-740DD140C39C}"/>
              </a:ext>
            </a:extLst>
          </p:cNvPr>
          <p:cNvPicPr>
            <a:picLocks noChangeAspect="1"/>
          </p:cNvPicPr>
          <p:nvPr/>
        </p:nvPicPr>
        <p:blipFill>
          <a:blip r:embed="rId3"/>
          <a:stretch>
            <a:fillRect/>
          </a:stretch>
        </p:blipFill>
        <p:spPr>
          <a:xfrm>
            <a:off x="2286000" y="1072878"/>
            <a:ext cx="6553200" cy="5688022"/>
          </a:xfrm>
          <a:prstGeom prst="rect">
            <a:avLst/>
          </a:prstGeom>
        </p:spPr>
      </p:pic>
      <p:sp>
        <p:nvSpPr>
          <p:cNvPr id="2" name="Title 1"/>
          <p:cNvSpPr>
            <a:spLocks noGrp="1"/>
          </p:cNvSpPr>
          <p:nvPr>
            <p:ph type="title"/>
          </p:nvPr>
        </p:nvSpPr>
        <p:spPr>
          <a:xfrm>
            <a:off x="1676400" y="2"/>
            <a:ext cx="8060028" cy="988601"/>
          </a:xfrm>
        </p:spPr>
        <p:txBody>
          <a:bodyPr>
            <a:normAutofit fontScale="90000"/>
          </a:bodyPr>
          <a:lstStyle/>
          <a:p>
            <a:pPr eaLnBrk="0" fontAlgn="base" hangingPunct="0">
              <a:spcAft>
                <a:spcPct val="0"/>
              </a:spcAft>
            </a:pPr>
            <a:r>
              <a:rPr lang="en-US" dirty="0">
                <a:latin typeface="Calibri" panose="020F0502020204030204" pitchFamily="34" charset="0"/>
                <a:cs typeface="Calibri" panose="020F0502020204030204" pitchFamily="34" charset="0"/>
              </a:rPr>
              <a:t>Foundation Program Calculation – July 15, 2022</a:t>
            </a:r>
          </a:p>
        </p:txBody>
      </p:sp>
      <p:sp>
        <p:nvSpPr>
          <p:cNvPr id="6" name="Slide Number Placeholder 1">
            <a:extLst>
              <a:ext uri="{FF2B5EF4-FFF2-40B4-BE49-F238E27FC236}">
                <a16:creationId xmlns:a16="http://schemas.microsoft.com/office/drawing/2014/main" id="{10A6C539-692D-4CA3-B8B1-7D66F1A8AFE5}"/>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197</a:t>
            </a:fld>
            <a:endParaRPr lang="en-US" dirty="0"/>
          </a:p>
        </p:txBody>
      </p:sp>
    </p:spTree>
    <p:extLst>
      <p:ext uri="{BB962C8B-B14F-4D97-AF65-F5344CB8AC3E}">
        <p14:creationId xmlns:p14="http://schemas.microsoft.com/office/powerpoint/2010/main" val="249312341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2371B-5774-4E3B-AF72-3770FB82FD9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Foundation Program Calculation–July 15, 2022</a:t>
            </a:r>
            <a:endParaRPr lang="en-US" dirty="0"/>
          </a:p>
        </p:txBody>
      </p:sp>
      <p:pic>
        <p:nvPicPr>
          <p:cNvPr id="5" name="Picture 4" descr="Picture of the Public School Foundation Calculation Worksheet showing the distributions for the 2021-2022 school year for a specific school.">
            <a:extLst>
              <a:ext uri="{FF2B5EF4-FFF2-40B4-BE49-F238E27FC236}">
                <a16:creationId xmlns:a16="http://schemas.microsoft.com/office/drawing/2014/main" id="{D8473B89-11BF-4F08-B792-93588E4F0392}"/>
              </a:ext>
            </a:extLst>
          </p:cNvPr>
          <p:cNvPicPr>
            <a:picLocks noChangeAspect="1"/>
          </p:cNvPicPr>
          <p:nvPr/>
        </p:nvPicPr>
        <p:blipFill>
          <a:blip r:embed="rId3"/>
          <a:stretch>
            <a:fillRect/>
          </a:stretch>
        </p:blipFill>
        <p:spPr>
          <a:xfrm>
            <a:off x="2286000" y="1072878"/>
            <a:ext cx="6553200" cy="5688022"/>
          </a:xfrm>
          <a:prstGeom prst="rect">
            <a:avLst/>
          </a:prstGeom>
        </p:spPr>
      </p:pic>
      <p:sp>
        <p:nvSpPr>
          <p:cNvPr id="6" name="Slide Number Placeholder 1">
            <a:extLst>
              <a:ext uri="{FF2B5EF4-FFF2-40B4-BE49-F238E27FC236}">
                <a16:creationId xmlns:a16="http://schemas.microsoft.com/office/drawing/2014/main" id="{B9B49E01-2926-4E45-B14B-E5EC1954FFFF}"/>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198</a:t>
            </a:fld>
            <a:endParaRPr lang="en-US" dirty="0"/>
          </a:p>
        </p:txBody>
      </p:sp>
    </p:spTree>
    <p:extLst>
      <p:ext uri="{BB962C8B-B14F-4D97-AF65-F5344CB8AC3E}">
        <p14:creationId xmlns:p14="http://schemas.microsoft.com/office/powerpoint/2010/main" val="293658164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List of who to contact in Public School Finance">
            <a:extLst>
              <a:ext uri="{FF2B5EF4-FFF2-40B4-BE49-F238E27FC236}">
                <a16:creationId xmlns:a16="http://schemas.microsoft.com/office/drawing/2014/main" id="{14081C09-8AC5-49C4-ADEE-EB187E6BB68F}"/>
              </a:ext>
            </a:extLst>
          </p:cNvPr>
          <p:cNvSpPr txBox="1">
            <a:spLocks/>
          </p:cNvSpPr>
          <p:nvPr/>
        </p:nvSpPr>
        <p:spPr>
          <a:xfrm>
            <a:off x="1905000" y="1219201"/>
            <a:ext cx="8458200" cy="5176575"/>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lumMod val="90000"/>
                    <a:lumOff val="10000"/>
                  </a:schemeClr>
                </a:solidFill>
                <a:latin typeface="+mj-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lumMod val="90000"/>
                    <a:lumOff val="10000"/>
                  </a:schemeClr>
                </a:solidFill>
                <a:latin typeface="+mj-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90000"/>
                    <a:lumOff val="10000"/>
                  </a:schemeClr>
                </a:solidFill>
                <a:latin typeface="+mj-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90000"/>
                    <a:lumOff val="10000"/>
                  </a:schemeClr>
                </a:solidFill>
                <a:latin typeface="+mj-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90000"/>
                    <a:lumOff val="10000"/>
                  </a:schemeClr>
                </a:solidFill>
                <a:latin typeface="+mj-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Arial" panose="020B0604020202020204" pitchFamily="34" charset="0"/>
              <a:buNone/>
            </a:pPr>
            <a:r>
              <a:rPr lang="en-US" sz="5800" dirty="0"/>
              <a:t> </a:t>
            </a:r>
          </a:p>
          <a:p>
            <a:pPr>
              <a:lnSpc>
                <a:spcPct val="80000"/>
              </a:lnSpc>
            </a:pPr>
            <a:r>
              <a:rPr lang="en-US" sz="7200" dirty="0">
                <a:latin typeface="Calibri  "/>
              </a:rPr>
              <a:t>Julie Oberle, </a:t>
            </a:r>
            <a:r>
              <a:rPr lang="en-US" sz="5600" dirty="0">
                <a:latin typeface="Calibri  "/>
              </a:rPr>
              <a:t>Chief Financial Officer</a:t>
            </a:r>
            <a:r>
              <a:rPr lang="en-US" sz="7200" dirty="0">
                <a:latin typeface="Calibri  "/>
              </a:rPr>
              <a:t>	(208) 332-6840   </a:t>
            </a:r>
            <a:r>
              <a:rPr lang="en-US" sz="7200" dirty="0">
                <a:latin typeface="Calibri  "/>
                <a:hlinkClick r:id="rId3"/>
              </a:rPr>
              <a:t>JAOberle@sde.idaho.gov </a:t>
            </a:r>
            <a:endParaRPr lang="en-US" sz="7200" dirty="0">
              <a:latin typeface="Calibri  "/>
            </a:endParaRPr>
          </a:p>
          <a:p>
            <a:pPr>
              <a:lnSpc>
                <a:spcPct val="80000"/>
              </a:lnSpc>
            </a:pPr>
            <a:r>
              <a:rPr lang="en-US" sz="7200" dirty="0">
                <a:latin typeface="Calibri  "/>
              </a:rPr>
              <a:t>Branwyn Phillips (Staffing)		(208) 332-6875   </a:t>
            </a:r>
            <a:r>
              <a:rPr lang="en-US" sz="7200" dirty="0">
                <a:latin typeface="Calibri  "/>
                <a:hlinkClick r:id="rId4"/>
              </a:rPr>
              <a:t>BCPhillips@sde.idaho.gov</a:t>
            </a:r>
            <a:endParaRPr lang="en-US" sz="7200" dirty="0">
              <a:latin typeface="Calibri  "/>
            </a:endParaRPr>
          </a:p>
          <a:p>
            <a:pPr>
              <a:lnSpc>
                <a:spcPct val="80000"/>
              </a:lnSpc>
            </a:pPr>
            <a:r>
              <a:rPr lang="en-US" sz="7200" dirty="0">
                <a:latin typeface="Calibri  "/>
              </a:rPr>
              <a:t>Dean Reich (Attendance)		(208) 332-6983   </a:t>
            </a:r>
            <a:r>
              <a:rPr lang="en-US" sz="7200" dirty="0">
                <a:latin typeface="Calibri  "/>
                <a:hlinkClick r:id="rId5"/>
              </a:rPr>
              <a:t>DReich@sde.idaho.gov</a:t>
            </a:r>
            <a:endParaRPr lang="en-US" sz="7200" dirty="0">
              <a:latin typeface="Calibri  "/>
            </a:endParaRPr>
          </a:p>
          <a:p>
            <a:pPr>
              <a:lnSpc>
                <a:spcPct val="80000"/>
              </a:lnSpc>
            </a:pPr>
            <a:r>
              <a:rPr lang="en-US" sz="7200" dirty="0">
                <a:latin typeface="Calibri  "/>
              </a:rPr>
              <a:t>Aaron McCoy (IFARMS) 	 	(208) 332-6846   </a:t>
            </a:r>
            <a:r>
              <a:rPr lang="en-US" sz="7200" dirty="0">
                <a:latin typeface="Calibri  "/>
                <a:hlinkClick r:id="rId6"/>
              </a:rPr>
              <a:t>AMcCoy@sde.idaho.gov</a:t>
            </a:r>
            <a:r>
              <a:rPr lang="en-US" sz="7200" dirty="0">
                <a:latin typeface="Calibri  "/>
              </a:rPr>
              <a:t> </a:t>
            </a:r>
          </a:p>
          <a:p>
            <a:pPr>
              <a:lnSpc>
                <a:spcPct val="80000"/>
              </a:lnSpc>
            </a:pPr>
            <a:r>
              <a:rPr lang="en-US" sz="7200" dirty="0">
                <a:latin typeface="Calibri  "/>
              </a:rPr>
              <a:t>Carol Piranfar (Budgets)		(208) 332-6844   </a:t>
            </a:r>
            <a:r>
              <a:rPr lang="en-US" sz="7200" dirty="0">
                <a:latin typeface="Calibri  "/>
                <a:hlinkClick r:id="rId7"/>
              </a:rPr>
              <a:t>CLPiranfar@sde.idaho.gov</a:t>
            </a:r>
            <a:r>
              <a:rPr lang="en-US" sz="7200" dirty="0">
                <a:latin typeface="Calibri  "/>
              </a:rPr>
              <a:t>	</a:t>
            </a:r>
          </a:p>
          <a:p>
            <a:pPr>
              <a:lnSpc>
                <a:spcPct val="80000"/>
              </a:lnSpc>
            </a:pPr>
            <a:r>
              <a:rPr lang="en-US" sz="7200" dirty="0">
                <a:latin typeface="Calibri  "/>
              </a:rPr>
              <a:t>Diane Winn			(208) 332-6845   </a:t>
            </a:r>
            <a:r>
              <a:rPr lang="en-US" sz="7200" dirty="0">
                <a:latin typeface="Calibri  "/>
                <a:hlinkClick r:id="rId8"/>
              </a:rPr>
              <a:t>DWinn@sde.idaho.gov</a:t>
            </a:r>
            <a:endParaRPr lang="en-US" sz="7200" dirty="0">
              <a:latin typeface="Calibri  "/>
            </a:endParaRPr>
          </a:p>
          <a:p>
            <a:pPr>
              <a:lnSpc>
                <a:spcPct val="80000"/>
              </a:lnSpc>
            </a:pPr>
            <a:r>
              <a:rPr lang="en-US" sz="7200" dirty="0">
                <a:latin typeface="Calibri  "/>
              </a:rPr>
              <a:t>Morgan Phillips			(208) 332-6840   </a:t>
            </a:r>
            <a:r>
              <a:rPr lang="en-US" sz="7200" dirty="0">
                <a:latin typeface="Calibri  "/>
                <a:hlinkClick r:id="rId8"/>
              </a:rPr>
              <a:t>MPhillips@sde.idaho.gov </a:t>
            </a:r>
            <a:r>
              <a:rPr lang="en-US" sz="7200" dirty="0">
                <a:latin typeface="Calibri  "/>
              </a:rPr>
              <a:t>	</a:t>
            </a:r>
          </a:p>
          <a:p>
            <a:pPr>
              <a:lnSpc>
                <a:spcPct val="80000"/>
              </a:lnSpc>
            </a:pPr>
            <a:r>
              <a:rPr lang="en-US" sz="7200" dirty="0">
                <a:latin typeface="Calibri  "/>
              </a:rPr>
              <a:t>Tania Goretoy			(208) 332-6841   </a:t>
            </a:r>
            <a:r>
              <a:rPr lang="en-US" sz="7200" dirty="0">
                <a:latin typeface="Calibri  "/>
                <a:hlinkClick r:id="rId9"/>
              </a:rPr>
              <a:t>TScurtu@sde.Idaho.gov</a:t>
            </a:r>
            <a:endParaRPr lang="en-US" sz="7200" dirty="0">
              <a:latin typeface="Calibri  "/>
            </a:endParaRPr>
          </a:p>
          <a:p>
            <a:pPr marL="0" indent="0">
              <a:lnSpc>
                <a:spcPct val="80000"/>
              </a:lnSpc>
              <a:buNone/>
            </a:pPr>
            <a:endParaRPr lang="en-US" sz="7200" dirty="0">
              <a:latin typeface="Calibri  "/>
            </a:endParaRPr>
          </a:p>
          <a:p>
            <a:pPr>
              <a:lnSpc>
                <a:spcPct val="80000"/>
              </a:lnSpc>
            </a:pPr>
            <a:r>
              <a:rPr lang="en-US" sz="7200" dirty="0">
                <a:latin typeface="Calibri  "/>
              </a:rPr>
              <a:t>FAX				(208) 334-2228</a:t>
            </a:r>
          </a:p>
          <a:p>
            <a:pPr>
              <a:lnSpc>
                <a:spcPct val="80000"/>
              </a:lnSpc>
              <a:buFont typeface="Arial" panose="020B0604020202020204" pitchFamily="34" charset="0"/>
              <a:buNone/>
            </a:pPr>
            <a:endParaRPr lang="en-US" sz="7200" dirty="0">
              <a:latin typeface="Calibri  "/>
            </a:endParaRPr>
          </a:p>
          <a:p>
            <a:pPr>
              <a:lnSpc>
                <a:spcPct val="80000"/>
              </a:lnSpc>
              <a:buFont typeface="Arial" panose="020B0604020202020204" pitchFamily="34" charset="0"/>
              <a:buNone/>
            </a:pPr>
            <a:r>
              <a:rPr lang="en-US" sz="7200" dirty="0">
                <a:latin typeface="Calibri  "/>
              </a:rPr>
              <a:t>Web Site:</a:t>
            </a:r>
          </a:p>
          <a:p>
            <a:pPr>
              <a:lnSpc>
                <a:spcPct val="80000"/>
              </a:lnSpc>
            </a:pPr>
            <a:r>
              <a:rPr lang="en-US" sz="7200" dirty="0">
                <a:latin typeface="Calibri  "/>
              </a:rPr>
              <a:t>Idaho State Department of Education, School Finance  </a:t>
            </a:r>
          </a:p>
          <a:p>
            <a:pPr marL="0" indent="0">
              <a:lnSpc>
                <a:spcPct val="80000"/>
              </a:lnSpc>
              <a:buNone/>
            </a:pPr>
            <a:r>
              <a:rPr lang="en-US" sz="7200" dirty="0">
                <a:latin typeface="Calibri  "/>
              </a:rPr>
              <a:t>      </a:t>
            </a:r>
            <a:r>
              <a:rPr lang="en-US" sz="7200" dirty="0">
                <a:latin typeface="Calibri  "/>
                <a:hlinkClick r:id="rId10" tooltip="Link to Public School FInance website"/>
              </a:rPr>
              <a:t>www.sde.idaho.gov/finance/index.html</a:t>
            </a:r>
            <a:r>
              <a:rPr lang="en-US" sz="7200" dirty="0">
                <a:latin typeface="Calibri  "/>
              </a:rPr>
              <a:t> </a:t>
            </a:r>
            <a:endParaRPr lang="en-US" sz="7200" u="sng" dirty="0">
              <a:latin typeface="Calibri  "/>
            </a:endParaRPr>
          </a:p>
          <a:p>
            <a:pPr>
              <a:lnSpc>
                <a:spcPct val="80000"/>
              </a:lnSpc>
            </a:pPr>
            <a:r>
              <a:rPr lang="en-US" sz="7200" dirty="0">
                <a:latin typeface="Calibri  "/>
              </a:rPr>
              <a:t>Idaho State Department of Education</a:t>
            </a:r>
          </a:p>
          <a:p>
            <a:pPr>
              <a:lnSpc>
                <a:spcPct val="80000"/>
              </a:lnSpc>
              <a:buFont typeface="Arial" panose="020B0604020202020204" pitchFamily="34" charset="0"/>
              <a:buNone/>
            </a:pPr>
            <a:r>
              <a:rPr lang="en-US" sz="7200" dirty="0">
                <a:latin typeface="Calibri  "/>
              </a:rPr>
              <a:t>     </a:t>
            </a:r>
            <a:r>
              <a:rPr lang="en-US" sz="7200" u="sng" dirty="0">
                <a:latin typeface="Calibri  "/>
                <a:hlinkClick r:id="rId11" tooltip="Link to Idaho State Department of Education website"/>
              </a:rPr>
              <a:t>www.sde.idaho.gov/</a:t>
            </a:r>
            <a:endParaRPr lang="en-US" sz="7200" u="sng" dirty="0">
              <a:latin typeface="Calibri  "/>
            </a:endParaRPr>
          </a:p>
          <a:p>
            <a:pPr marL="0" indent="0">
              <a:buNone/>
            </a:pPr>
            <a:endParaRPr lang="en-US" sz="3000" dirty="0"/>
          </a:p>
        </p:txBody>
      </p:sp>
      <p:sp>
        <p:nvSpPr>
          <p:cNvPr id="2" name="Title 1">
            <a:extLst>
              <a:ext uri="{FF2B5EF4-FFF2-40B4-BE49-F238E27FC236}">
                <a16:creationId xmlns:a16="http://schemas.microsoft.com/office/drawing/2014/main" id="{17632DD2-B3E0-4990-81D6-D87B040B77AF}"/>
              </a:ext>
            </a:extLst>
          </p:cNvPr>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Public School Finance Contacts</a:t>
            </a:r>
          </a:p>
        </p:txBody>
      </p:sp>
      <p:sp>
        <p:nvSpPr>
          <p:cNvPr id="4" name="Slide Number Placeholder 1">
            <a:extLst>
              <a:ext uri="{FF2B5EF4-FFF2-40B4-BE49-F238E27FC236}">
                <a16:creationId xmlns:a16="http://schemas.microsoft.com/office/drawing/2014/main" id="{4E2EDB6B-C6D4-48BD-A993-D0CA057862BA}"/>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199</a:t>
            </a:fld>
            <a:endParaRPr lang="en-US" dirty="0"/>
          </a:p>
        </p:txBody>
      </p:sp>
    </p:spTree>
    <p:extLst>
      <p:ext uri="{BB962C8B-B14F-4D97-AF65-F5344CB8AC3E}">
        <p14:creationId xmlns:p14="http://schemas.microsoft.com/office/powerpoint/2010/main" val="180815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BC9FF-8D4F-4B6B-8643-30D35EA92E39}"/>
              </a:ext>
            </a:extLst>
          </p:cNvPr>
          <p:cNvSpPr>
            <a:spLocks noGrp="1"/>
          </p:cNvSpPr>
          <p:nvPr>
            <p:ph type="ctrTitle"/>
          </p:nvPr>
        </p:nvSpPr>
        <p:spPr/>
        <p:txBody>
          <a:bodyPr/>
          <a:lstStyle/>
          <a:p>
            <a:r>
              <a:rPr lang="en-US" dirty="0"/>
              <a:t>Assessment &amp; Accountability</a:t>
            </a:r>
          </a:p>
        </p:txBody>
      </p:sp>
      <p:sp>
        <p:nvSpPr>
          <p:cNvPr id="4" name="Subtitle 3">
            <a:extLst>
              <a:ext uri="{FF2B5EF4-FFF2-40B4-BE49-F238E27FC236}">
                <a16:creationId xmlns:a16="http://schemas.microsoft.com/office/drawing/2014/main" id="{0FD0086E-37D4-46B3-83FA-A35CFDDD72D7}"/>
              </a:ext>
            </a:extLst>
          </p:cNvPr>
          <p:cNvSpPr>
            <a:spLocks noGrp="1"/>
          </p:cNvSpPr>
          <p:nvPr>
            <p:ph type="subTitle" idx="1"/>
          </p:nvPr>
        </p:nvSpPr>
        <p:spPr>
          <a:xfrm>
            <a:off x="535460" y="3224397"/>
            <a:ext cx="9144000" cy="805736"/>
          </a:xfrm>
        </p:spPr>
        <p:txBody>
          <a:bodyPr>
            <a:normAutofit/>
          </a:bodyPr>
          <a:lstStyle/>
          <a:p>
            <a:r>
              <a:rPr lang="en-US" dirty="0"/>
              <a:t>Ayaka Nukui, Director</a:t>
            </a:r>
          </a:p>
          <a:p>
            <a:r>
              <a:rPr lang="en-US" dirty="0"/>
              <a:t>Kevin Chandler, Director </a:t>
            </a:r>
          </a:p>
        </p:txBody>
      </p:sp>
      <p:sp>
        <p:nvSpPr>
          <p:cNvPr id="5" name="Slide Number Placeholder 1">
            <a:extLst>
              <a:ext uri="{FF2B5EF4-FFF2-40B4-BE49-F238E27FC236}">
                <a16:creationId xmlns:a16="http://schemas.microsoft.com/office/drawing/2014/main" id="{357EB6AD-3640-4F9B-BD80-EA53D21085A2}"/>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a:t>
            </a:fld>
            <a:endParaRPr lang="en-US" dirty="0"/>
          </a:p>
        </p:txBody>
      </p:sp>
    </p:spTree>
    <p:extLst>
      <p:ext uri="{BB962C8B-B14F-4D97-AF65-F5344CB8AC3E}">
        <p14:creationId xmlns:p14="http://schemas.microsoft.com/office/powerpoint/2010/main" val="300735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Civics </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64556"/>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1161089937"/>
              </p:ext>
            </p:extLst>
          </p:nvPr>
        </p:nvGraphicFramePr>
        <p:xfrm>
          <a:off x="107345" y="1095555"/>
          <a:ext cx="7575617" cy="5669925"/>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81750">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Civics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2548">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6831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Idaho students will be required to take the United States Citizenship Test as outlined in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5"/>
                        </a:rPr>
                        <a:t>Idaho Code §33-1602.7</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 The civics test may be taken as often as necessary for the student to pass the test.</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dirty="0">
                          <a:latin typeface="Tahoma" panose="020B0604030504040204" pitchFamily="34" charset="0"/>
                          <a:ea typeface="Tahoma" panose="020B0604030504040204" pitchFamily="34" charset="0"/>
                          <a:cs typeface="Tahoma" panose="020B0604030504040204" pitchFamily="34" charset="0"/>
                        </a:rPr>
                        <a:t>LEAs are required to assess all students using the questions from the U.S. Citizenship Naturalization 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247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1775">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kern="0" dirty="0">
                          <a:solidFill>
                            <a:prstClr val="black"/>
                          </a:solidFill>
                          <a:latin typeface="Tahoma" panose="020B0604030504040204" pitchFamily="34" charset="0"/>
                          <a:ea typeface="Tahoma" panose="020B0604030504040204" pitchFamily="34" charset="0"/>
                          <a:cs typeface="Tahoma" panose="020B0604030504040204" pitchFamily="34" charset="0"/>
                        </a:rPr>
                        <a:t>Civics assessment administration date is determined by LEA.</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247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85335">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Civics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2479">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1775">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i="0" dirty="0">
                          <a:latin typeface="Tahoma" panose="020B0604030504040204" pitchFamily="34" charset="0"/>
                          <a:ea typeface="Tahoma" panose="020B0604030504040204" pitchFamily="34" charset="0"/>
                          <a:cs typeface="Tahoma" panose="020B0604030504040204" pitchFamily="34" charset="0"/>
                        </a:rPr>
                        <a:t>Anytime between grades 7-12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247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1775">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247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44255">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LEAs will determine the passing threshold a student will need to meet in order to fulfill the graduation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3" name="Picture 2" descr="USCIS logo">
            <a:hlinkClick r:id="rId6"/>
            <a:extLst>
              <a:ext uri="{FF2B5EF4-FFF2-40B4-BE49-F238E27FC236}">
                <a16:creationId xmlns:a16="http://schemas.microsoft.com/office/drawing/2014/main" id="{7FD39B21-5F4A-479A-935B-3D6E9C5DD0AD}"/>
              </a:ext>
            </a:extLst>
          </p:cNvPr>
          <p:cNvPicPr>
            <a:picLocks noChangeAspect="1"/>
          </p:cNvPicPr>
          <p:nvPr/>
        </p:nvPicPr>
        <p:blipFill>
          <a:blip r:embed="rId7"/>
          <a:stretch>
            <a:fillRect/>
          </a:stretch>
        </p:blipFill>
        <p:spPr>
          <a:xfrm>
            <a:off x="8079694" y="2241869"/>
            <a:ext cx="1764550" cy="1248096"/>
          </a:xfrm>
          <a:prstGeom prst="rect">
            <a:avLst/>
          </a:prstGeom>
          <a:ln w="19050">
            <a:solidFill>
              <a:schemeClr val="tx1"/>
            </a:solidFill>
          </a:ln>
        </p:spPr>
      </p:pic>
      <p:sp>
        <p:nvSpPr>
          <p:cNvPr id="11" name="TextBox 10">
            <a:extLst>
              <a:ext uri="{FF2B5EF4-FFF2-40B4-BE49-F238E27FC236}">
                <a16:creationId xmlns:a16="http://schemas.microsoft.com/office/drawing/2014/main" id="{9C83474F-BAE0-4787-93DD-231EE9738E06}"/>
              </a:ext>
            </a:extLst>
          </p:cNvPr>
          <p:cNvSpPr txBox="1"/>
          <p:nvPr/>
        </p:nvSpPr>
        <p:spPr>
          <a:xfrm>
            <a:off x="9968090" y="4398339"/>
            <a:ext cx="2116565" cy="830997"/>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Peter Kavouras</a:t>
            </a:r>
          </a:p>
          <a:p>
            <a:r>
              <a:rPr lang="de-DE" sz="1200" dirty="0">
                <a:latin typeface="Tahoma" panose="020B0604030504040204" pitchFamily="34" charset="0"/>
                <a:ea typeface="Tahoma" panose="020B0604030504040204" pitchFamily="34" charset="0"/>
                <a:cs typeface="Tahoma" panose="020B0604030504040204" pitchFamily="34" charset="0"/>
              </a:rPr>
              <a:t>Social Studies Coordinator</a:t>
            </a:r>
          </a:p>
          <a:p>
            <a:r>
              <a:rPr lang="de-DE" sz="1200" dirty="0">
                <a:latin typeface="Tahoma" panose="020B0604030504040204" pitchFamily="34" charset="0"/>
                <a:ea typeface="Tahoma" panose="020B0604030504040204" pitchFamily="34" charset="0"/>
                <a:cs typeface="Tahoma" panose="020B0604030504040204" pitchFamily="34" charset="0"/>
              </a:rPr>
              <a:t>208-332-6975</a:t>
            </a:r>
          </a:p>
          <a:p>
            <a:r>
              <a:rPr lang="de-DE" sz="1200" dirty="0">
                <a:latin typeface="Tahoma" panose="020B0604030504040204" pitchFamily="34" charset="0"/>
                <a:ea typeface="Tahoma" panose="020B0604030504040204" pitchFamily="34" charset="0"/>
                <a:cs typeface="Tahoma" panose="020B0604030504040204" pitchFamily="34" charset="0"/>
                <a:hlinkClick r:id="rId8"/>
              </a:rPr>
              <a:t>pgkavouras@sde.idaho.gov</a:t>
            </a:r>
            <a:r>
              <a:rPr lang="de-DE" sz="1200" dirty="0">
                <a:latin typeface="Tahoma" panose="020B0604030504040204" pitchFamily="34" charset="0"/>
                <a:ea typeface="Tahoma" panose="020B0604030504040204" pitchFamily="34" charset="0"/>
                <a:cs typeface="Tahoma" panose="020B0604030504040204" pitchFamily="34" charset="0"/>
              </a:rPr>
              <a:t> </a:t>
            </a:r>
          </a:p>
        </p:txBody>
      </p:sp>
      <p:pic>
        <p:nvPicPr>
          <p:cNvPr id="1026" name="Picture 13" descr="image003">
            <a:extLst>
              <a:ext uri="{FF2B5EF4-FFF2-40B4-BE49-F238E27FC236}">
                <a16:creationId xmlns:a16="http://schemas.microsoft.com/office/drawing/2014/main" id="{32B373C2-D195-47D8-BC7C-E46C5B8345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2811" y="4398339"/>
            <a:ext cx="13620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a:extLst>
              <a:ext uri="{FF2B5EF4-FFF2-40B4-BE49-F238E27FC236}">
                <a16:creationId xmlns:a16="http://schemas.microsoft.com/office/drawing/2014/main" id="{D0B51EB5-B851-4768-869A-925FB99C1999}"/>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20</a:t>
            </a:fld>
            <a:endParaRPr lang="en-US" dirty="0"/>
          </a:p>
        </p:txBody>
      </p:sp>
    </p:spTree>
    <p:extLst>
      <p:ext uri="{BB962C8B-B14F-4D97-AF65-F5344CB8AC3E}">
        <p14:creationId xmlns:p14="http://schemas.microsoft.com/office/powerpoint/2010/main" val="428564944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D0B6BCB8-E2A9-467E-90BD-655A5603F413}"/>
              </a:ext>
            </a:extLst>
          </p:cNvPr>
          <p:cNvSpPr txBox="1">
            <a:spLocks/>
          </p:cNvSpPr>
          <p:nvPr/>
        </p:nvSpPr>
        <p:spPr>
          <a:xfrm>
            <a:off x="352425" y="2327770"/>
            <a:ext cx="6858000" cy="2097474"/>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lnSpc>
                <a:spcPct val="100000"/>
              </a:lnSpc>
              <a:spcBef>
                <a:spcPts val="750"/>
              </a:spcBef>
            </a:pPr>
            <a:r>
              <a:rPr lang="en-US" b="1" cap="none" dirty="0">
                <a:solidFill>
                  <a:srgbClr val="000000"/>
                </a:solidFill>
                <a:latin typeface="+mn-lt"/>
              </a:rPr>
              <a:t>Julie Oberle, Director </a:t>
            </a:r>
          </a:p>
          <a:p>
            <a:pPr defTabSz="685800">
              <a:lnSpc>
                <a:spcPct val="150000"/>
              </a:lnSpc>
              <a:spcBef>
                <a:spcPts val="750"/>
              </a:spcBef>
            </a:pPr>
            <a:r>
              <a:rPr lang="en-US" cap="none" dirty="0">
                <a:solidFill>
                  <a:srgbClr val="000000"/>
                </a:solidFill>
                <a:latin typeface="+mn-lt"/>
              </a:rPr>
              <a:t>Idaho State Department of Education</a:t>
            </a:r>
          </a:p>
          <a:p>
            <a:pPr defTabSz="685800">
              <a:lnSpc>
                <a:spcPct val="110000"/>
              </a:lnSpc>
              <a:spcBef>
                <a:spcPts val="0"/>
              </a:spcBef>
            </a:pPr>
            <a:r>
              <a:rPr lang="en-US" cap="none" dirty="0">
                <a:solidFill>
                  <a:srgbClr val="000000"/>
                </a:solidFill>
                <a:latin typeface="+mn-lt"/>
              </a:rPr>
              <a:t>650 W State Street, Boise, ID 83702</a:t>
            </a:r>
          </a:p>
          <a:p>
            <a:pPr defTabSz="685800">
              <a:lnSpc>
                <a:spcPct val="110000"/>
              </a:lnSpc>
              <a:spcBef>
                <a:spcPts val="0"/>
              </a:spcBef>
            </a:pPr>
            <a:r>
              <a:rPr lang="en-US" cap="none" dirty="0">
                <a:solidFill>
                  <a:srgbClr val="000000"/>
                </a:solidFill>
                <a:latin typeface="+mn-lt"/>
              </a:rPr>
              <a:t>208-332-6840 </a:t>
            </a:r>
          </a:p>
          <a:p>
            <a:pPr defTabSz="685800">
              <a:lnSpc>
                <a:spcPct val="110000"/>
              </a:lnSpc>
              <a:spcBef>
                <a:spcPts val="0"/>
              </a:spcBef>
            </a:pPr>
            <a:r>
              <a:rPr lang="en-US" cap="none" dirty="0">
                <a:solidFill>
                  <a:srgbClr val="262626">
                    <a:lumMod val="90000"/>
                    <a:lumOff val="10000"/>
                  </a:srgbClr>
                </a:solidFill>
                <a:latin typeface="+mn-lt"/>
                <a:hlinkClick r:id="rId3" tooltip="email address"/>
              </a:rPr>
              <a:t>JAOberle@sde.idaho.gov</a:t>
            </a:r>
            <a:endParaRPr lang="en-US" cap="none" dirty="0">
              <a:solidFill>
                <a:srgbClr val="262626">
                  <a:lumMod val="90000"/>
                  <a:lumOff val="10000"/>
                </a:srgbClr>
              </a:solidFill>
              <a:latin typeface="+mn-lt"/>
            </a:endParaRPr>
          </a:p>
        </p:txBody>
      </p:sp>
      <p:sp>
        <p:nvSpPr>
          <p:cNvPr id="5" name="Title 4">
            <a:extLst>
              <a:ext uri="{FF2B5EF4-FFF2-40B4-BE49-F238E27FC236}">
                <a16:creationId xmlns:a16="http://schemas.microsoft.com/office/drawing/2014/main" id="{6308FA72-8C5D-43F9-9D82-785DFCE3E0DE}"/>
              </a:ext>
            </a:extLst>
          </p:cNvPr>
          <p:cNvSpPr>
            <a:spLocks noGrp="1"/>
          </p:cNvSpPr>
          <p:nvPr>
            <p:ph type="title"/>
          </p:nvPr>
        </p:nvSpPr>
        <p:spPr/>
        <p:txBody>
          <a:bodyPr/>
          <a:lstStyle/>
          <a:p>
            <a:r>
              <a:rPr lang="en-US" dirty="0"/>
              <a:t>Questions?</a:t>
            </a:r>
          </a:p>
        </p:txBody>
      </p:sp>
      <p:sp>
        <p:nvSpPr>
          <p:cNvPr id="4" name="Slide Number Placeholder 1">
            <a:extLst>
              <a:ext uri="{FF2B5EF4-FFF2-40B4-BE49-F238E27FC236}">
                <a16:creationId xmlns:a16="http://schemas.microsoft.com/office/drawing/2014/main" id="{32BC9999-5D52-43DA-B5D3-2B6C6F7B5293}"/>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200</a:t>
            </a:fld>
            <a:endParaRPr lang="en-US" dirty="0"/>
          </a:p>
        </p:txBody>
      </p:sp>
    </p:spTree>
    <p:extLst>
      <p:ext uri="{BB962C8B-B14F-4D97-AF65-F5344CB8AC3E}">
        <p14:creationId xmlns:p14="http://schemas.microsoft.com/office/powerpoint/2010/main" val="40043914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3141E-30D7-4220-8CCE-A45038A30625}"/>
              </a:ext>
            </a:extLst>
          </p:cNvPr>
          <p:cNvSpPr>
            <a:spLocks noGrp="1"/>
          </p:cNvSpPr>
          <p:nvPr>
            <p:ph type="title"/>
          </p:nvPr>
        </p:nvSpPr>
        <p:spPr/>
        <p:txBody>
          <a:bodyPr/>
          <a:lstStyle/>
          <a:p>
            <a:r>
              <a:rPr lang="en-US" dirty="0"/>
              <a:t>Thank you! </a:t>
            </a:r>
          </a:p>
        </p:txBody>
      </p:sp>
      <p:sp>
        <p:nvSpPr>
          <p:cNvPr id="4" name="Subtitle 2">
            <a:extLst>
              <a:ext uri="{FF2B5EF4-FFF2-40B4-BE49-F238E27FC236}">
                <a16:creationId xmlns:a16="http://schemas.microsoft.com/office/drawing/2014/main" id="{51F527CF-747B-4EAC-9653-D3C9742393B8}"/>
              </a:ext>
            </a:extLst>
          </p:cNvPr>
          <p:cNvSpPr txBox="1">
            <a:spLocks/>
          </p:cNvSpPr>
          <p:nvPr/>
        </p:nvSpPr>
        <p:spPr>
          <a:xfrm>
            <a:off x="352425" y="2327770"/>
            <a:ext cx="6858000" cy="2097474"/>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lnSpc>
                <a:spcPct val="150000"/>
              </a:lnSpc>
              <a:spcBef>
                <a:spcPts val="750"/>
              </a:spcBef>
            </a:pPr>
            <a:r>
              <a:rPr lang="en-US" cap="none" dirty="0">
                <a:solidFill>
                  <a:srgbClr val="000000"/>
                </a:solidFill>
                <a:latin typeface="+mn-lt"/>
              </a:rPr>
              <a:t>Idaho State Department of Education</a:t>
            </a:r>
          </a:p>
          <a:p>
            <a:pPr defTabSz="685800">
              <a:lnSpc>
                <a:spcPct val="110000"/>
              </a:lnSpc>
              <a:spcBef>
                <a:spcPts val="0"/>
              </a:spcBef>
            </a:pPr>
            <a:r>
              <a:rPr lang="en-US" cap="none" dirty="0">
                <a:solidFill>
                  <a:srgbClr val="000000"/>
                </a:solidFill>
                <a:latin typeface="+mn-lt"/>
              </a:rPr>
              <a:t>650 W State Street, Boise, ID 83702</a:t>
            </a:r>
          </a:p>
          <a:p>
            <a:pPr defTabSz="685800">
              <a:lnSpc>
                <a:spcPct val="110000"/>
              </a:lnSpc>
              <a:spcBef>
                <a:spcPts val="0"/>
              </a:spcBef>
            </a:pPr>
            <a:r>
              <a:rPr lang="en-US" cap="none" dirty="0">
                <a:solidFill>
                  <a:srgbClr val="000000"/>
                </a:solidFill>
                <a:latin typeface="+mn-lt"/>
              </a:rPr>
              <a:t>208-332-6800 </a:t>
            </a:r>
          </a:p>
          <a:p>
            <a:pPr defTabSz="685800">
              <a:lnSpc>
                <a:spcPct val="110000"/>
              </a:lnSpc>
              <a:spcBef>
                <a:spcPts val="0"/>
              </a:spcBef>
            </a:pPr>
            <a:r>
              <a:rPr lang="en-US" cap="none" dirty="0">
                <a:solidFill>
                  <a:srgbClr val="262626">
                    <a:lumMod val="90000"/>
                    <a:lumOff val="10000"/>
                  </a:srgbClr>
                </a:solidFill>
                <a:latin typeface="+mn-lt"/>
                <a:hlinkClick r:id="rId3"/>
              </a:rPr>
              <a:t>www.sde.idaho.gov</a:t>
            </a:r>
            <a:endParaRPr lang="en-US" cap="none" dirty="0">
              <a:solidFill>
                <a:srgbClr val="262626">
                  <a:lumMod val="90000"/>
                  <a:lumOff val="10000"/>
                </a:srgbClr>
              </a:solidFill>
              <a:latin typeface="+mn-lt"/>
            </a:endParaRPr>
          </a:p>
        </p:txBody>
      </p:sp>
      <p:sp>
        <p:nvSpPr>
          <p:cNvPr id="5" name="Slide Number Placeholder 1">
            <a:extLst>
              <a:ext uri="{FF2B5EF4-FFF2-40B4-BE49-F238E27FC236}">
                <a16:creationId xmlns:a16="http://schemas.microsoft.com/office/drawing/2014/main" id="{45AE98ED-EC48-428E-8207-1C4DCB7F8006}"/>
              </a:ext>
            </a:extLst>
          </p:cNvPr>
          <p:cNvSpPr>
            <a:spLocks noGrp="1"/>
          </p:cNvSpPr>
          <p:nvPr>
            <p:ph type="sldNum" sz="quarter" idx="12"/>
          </p:nvPr>
        </p:nvSpPr>
        <p:spPr>
          <a:xfrm>
            <a:off x="8918222" y="6395774"/>
            <a:ext cx="3055640" cy="365125"/>
          </a:xfrm>
        </p:spPr>
        <p:txBody>
          <a:bodyPr/>
          <a:lstStyle/>
          <a:p>
            <a:r>
              <a:rPr lang="en-US" dirty="0"/>
              <a:t> 2022 New Superintendent Orientation | </a:t>
            </a:r>
            <a:fld id="{C26AAFF7-C4D7-4A72-B8FA-A17532192431}" type="slidenum">
              <a:rPr lang="en-US" smtClean="0"/>
              <a:pPr/>
              <a:t>201</a:t>
            </a:fld>
            <a:endParaRPr lang="en-US" dirty="0"/>
          </a:p>
        </p:txBody>
      </p:sp>
    </p:spTree>
    <p:extLst>
      <p:ext uri="{BB962C8B-B14F-4D97-AF65-F5344CB8AC3E}">
        <p14:creationId xmlns:p14="http://schemas.microsoft.com/office/powerpoint/2010/main" val="3679463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7B2F-2711-4092-939B-AB567359A032}"/>
              </a:ext>
            </a:extLst>
          </p:cNvPr>
          <p:cNvSpPr>
            <a:spLocks noGrp="1"/>
          </p:cNvSpPr>
          <p:nvPr>
            <p:ph type="ctrTitle"/>
          </p:nvPr>
        </p:nvSpPr>
        <p:spPr/>
        <p:txBody>
          <a:bodyPr>
            <a:normAutofit/>
          </a:bodyPr>
          <a:lstStyle/>
          <a:p>
            <a:r>
              <a:rPr lang="en-US" sz="3200" dirty="0">
                <a:latin typeface="Tahoma"/>
                <a:ea typeface="Tahoma"/>
                <a:cs typeface="Tahoma"/>
              </a:rPr>
              <a:t>Accountability</a:t>
            </a:r>
          </a:p>
        </p:txBody>
      </p:sp>
      <p:sp>
        <p:nvSpPr>
          <p:cNvPr id="3" name="Slide Number Placeholder 1">
            <a:extLst>
              <a:ext uri="{FF2B5EF4-FFF2-40B4-BE49-F238E27FC236}">
                <a16:creationId xmlns:a16="http://schemas.microsoft.com/office/drawing/2014/main" id="{76F267AF-DF52-4CB9-9B77-49C82A9CBF9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21</a:t>
            </a:fld>
            <a:endParaRPr lang="en-US" dirty="0"/>
          </a:p>
        </p:txBody>
      </p:sp>
    </p:spTree>
    <p:extLst>
      <p:ext uri="{BB962C8B-B14F-4D97-AF65-F5344CB8AC3E}">
        <p14:creationId xmlns:p14="http://schemas.microsoft.com/office/powerpoint/2010/main" val="1371415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8C1F73-F3C6-4AC1-99F5-E8A050CECDAF}"/>
              </a:ext>
            </a:extLst>
          </p:cNvPr>
          <p:cNvSpPr>
            <a:spLocks noGrp="1"/>
          </p:cNvSpPr>
          <p:nvPr>
            <p:ph idx="13"/>
          </p:nvPr>
        </p:nvSpPr>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To promote data-driven decision making and resource allocation</a:t>
            </a:r>
          </a:p>
        </p:txBody>
      </p:sp>
      <p:sp>
        <p:nvSpPr>
          <p:cNvPr id="4" name="Title 3">
            <a:extLst>
              <a:ext uri="{FF2B5EF4-FFF2-40B4-BE49-F238E27FC236}">
                <a16:creationId xmlns:a16="http://schemas.microsoft.com/office/drawing/2014/main" id="{338597BA-7A0C-4F1A-A109-2717DB0B6787}"/>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Purpose</a:t>
            </a:r>
          </a:p>
        </p:txBody>
      </p:sp>
      <p:sp>
        <p:nvSpPr>
          <p:cNvPr id="5" name="Slide Number Placeholder 1">
            <a:extLst>
              <a:ext uri="{FF2B5EF4-FFF2-40B4-BE49-F238E27FC236}">
                <a16:creationId xmlns:a16="http://schemas.microsoft.com/office/drawing/2014/main" id="{F0F956A1-6580-4B85-A657-6D7399A2D4E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22</a:t>
            </a:fld>
            <a:endParaRPr lang="en-US" dirty="0"/>
          </a:p>
        </p:txBody>
      </p:sp>
    </p:spTree>
    <p:extLst>
      <p:ext uri="{BB962C8B-B14F-4D97-AF65-F5344CB8AC3E}">
        <p14:creationId xmlns:p14="http://schemas.microsoft.com/office/powerpoint/2010/main" val="3264748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C3698-3C40-4FBC-8530-6EC717E96ED0}"/>
              </a:ext>
            </a:extLst>
          </p:cNvPr>
          <p:cNvSpPr>
            <a:spLocks noGrp="1"/>
          </p:cNvSpPr>
          <p:nvPr>
            <p:ph idx="13"/>
          </p:nvPr>
        </p:nvSpPr>
        <p:spPr/>
        <p:txBody>
          <a:bodyPr/>
          <a:lstStyle/>
          <a:p>
            <a:r>
              <a:rPr lang="en-US" sz="3200" dirty="0">
                <a:latin typeface="Tahoma" panose="020B0604030504040204" pitchFamily="34" charset="0"/>
                <a:ea typeface="Tahoma" panose="020B0604030504040204" pitchFamily="34" charset="0"/>
                <a:cs typeface="Tahoma" panose="020B0604030504040204" pitchFamily="34" charset="0"/>
              </a:rPr>
              <a:t>To assist you with non-fiscal data!</a:t>
            </a:r>
          </a:p>
          <a:p>
            <a:pPr lvl="1"/>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rPr>
              <a:t>Data Requests</a:t>
            </a:r>
          </a:p>
          <a:p>
            <a:pPr lvl="1"/>
            <a:r>
              <a:rPr lang="en-US" sz="3200" dirty="0">
                <a:latin typeface="Tahoma" panose="020B0604030504040204" pitchFamily="34" charset="0"/>
                <a:ea typeface="Tahoma" panose="020B0604030504040204" pitchFamily="34" charset="0"/>
                <a:cs typeface="Tahoma" panose="020B0604030504040204" pitchFamily="34" charset="0"/>
              </a:rPr>
              <a:t>Business Rules</a:t>
            </a:r>
          </a:p>
          <a:p>
            <a:pPr lvl="1"/>
            <a:r>
              <a:rPr lang="en-US" sz="3200" dirty="0">
                <a:latin typeface="Tahoma" panose="020B0604030504040204" pitchFamily="34" charset="0"/>
                <a:ea typeface="Tahoma" panose="020B0604030504040204" pitchFamily="34" charset="0"/>
                <a:cs typeface="Tahoma" panose="020B0604030504040204" pitchFamily="34" charset="0"/>
              </a:rPr>
              <a:t>Goal/Target Setting</a:t>
            </a:r>
          </a:p>
          <a:p>
            <a:pPr lvl="1"/>
            <a:endParaRPr lang="en-US" dirty="0"/>
          </a:p>
          <a:p>
            <a:pPr lvl="1"/>
            <a:endParaRPr lang="en-US" dirty="0"/>
          </a:p>
          <a:p>
            <a:pPr lvl="1"/>
            <a:endParaRPr lang="en-US" dirty="0"/>
          </a:p>
        </p:txBody>
      </p:sp>
      <p:sp>
        <p:nvSpPr>
          <p:cNvPr id="4" name="Title 3">
            <a:extLst>
              <a:ext uri="{FF2B5EF4-FFF2-40B4-BE49-F238E27FC236}">
                <a16:creationId xmlns:a16="http://schemas.microsoft.com/office/drawing/2014/main" id="{F2CF5570-3225-48B6-BB79-9D9D54CB5D08}"/>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Our Service</a:t>
            </a:r>
          </a:p>
        </p:txBody>
      </p:sp>
      <p:sp>
        <p:nvSpPr>
          <p:cNvPr id="5" name="Slide Number Placeholder 1">
            <a:extLst>
              <a:ext uri="{FF2B5EF4-FFF2-40B4-BE49-F238E27FC236}">
                <a16:creationId xmlns:a16="http://schemas.microsoft.com/office/drawing/2014/main" id="{25C70BB4-A330-4010-97C1-2799379494D6}"/>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23</a:t>
            </a:fld>
            <a:endParaRPr lang="en-US" dirty="0"/>
          </a:p>
        </p:txBody>
      </p:sp>
    </p:spTree>
    <p:extLst>
      <p:ext uri="{BB962C8B-B14F-4D97-AF65-F5344CB8AC3E}">
        <p14:creationId xmlns:p14="http://schemas.microsoft.com/office/powerpoint/2010/main" val="1415977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C3698-3C40-4FBC-8530-6EC717E96ED0}"/>
              </a:ext>
            </a:extLst>
          </p:cNvPr>
          <p:cNvSpPr>
            <a:spLocks noGrp="1"/>
          </p:cNvSpPr>
          <p:nvPr>
            <p:ph idx="13"/>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Redacted</a:t>
            </a:r>
          </a:p>
          <a:p>
            <a:pPr lvl="1"/>
            <a:r>
              <a:rPr lang="en-US" sz="3200" dirty="0">
                <a:latin typeface="Tahoma" panose="020B0604030504040204" pitchFamily="34" charset="0"/>
                <a:ea typeface="Tahoma" panose="020B0604030504040204" pitchFamily="34" charset="0"/>
                <a:cs typeface="Tahoma" panose="020B0604030504040204" pitchFamily="34" charset="0"/>
                <a:hlinkClick r:id="rId3"/>
              </a:rPr>
              <a:t>Accountability Website</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hlinkClick r:id="rId4"/>
              </a:rPr>
              <a:t>Report Card</a:t>
            </a:r>
            <a:r>
              <a:rPr lang="en-US" sz="3200" dirty="0">
                <a:latin typeface="Tahoma" panose="020B0604030504040204" pitchFamily="34" charset="0"/>
                <a:ea typeface="Tahoma" panose="020B0604030504040204" pitchFamily="34" charset="0"/>
                <a:cs typeface="Tahoma" panose="020B0604030504040204" pitchFamily="34" charset="0"/>
              </a:rPr>
              <a:t> (idahoschools.org)</a:t>
            </a:r>
          </a:p>
          <a:p>
            <a:r>
              <a:rPr lang="en-US" sz="3600" dirty="0">
                <a:latin typeface="Tahoma" panose="020B0604030504040204" pitchFamily="34" charset="0"/>
                <a:ea typeface="Tahoma" panose="020B0604030504040204" pitchFamily="34" charset="0"/>
                <a:cs typeface="Tahoma" panose="020B0604030504040204" pitchFamily="34" charset="0"/>
              </a:rPr>
              <a:t>Unredacted</a:t>
            </a:r>
          </a:p>
          <a:p>
            <a:pPr lvl="1"/>
            <a:r>
              <a:rPr lang="en-US" sz="3200" dirty="0">
                <a:latin typeface="Tahoma" panose="020B0604030504040204" pitchFamily="34" charset="0"/>
                <a:ea typeface="Tahoma" panose="020B0604030504040204" pitchFamily="34" charset="0"/>
                <a:cs typeface="Tahoma" panose="020B0604030504040204" pitchFamily="34" charset="0"/>
                <a:hlinkClick r:id="rId5"/>
              </a:rPr>
              <a:t>ADEA</a:t>
            </a:r>
            <a:r>
              <a:rPr lang="en-US" sz="3200" dirty="0">
                <a:latin typeface="Tahoma" panose="020B0604030504040204" pitchFamily="34" charset="0"/>
                <a:ea typeface="Tahoma" panose="020B0604030504040204" pitchFamily="34" charset="0"/>
                <a:cs typeface="Tahoma" panose="020B0604030504040204" pitchFamily="34" charset="0"/>
              </a:rPr>
              <a:t> (Assessment Data Export Application)</a:t>
            </a:r>
          </a:p>
          <a:p>
            <a:pPr lvl="1"/>
            <a:r>
              <a:rPr lang="en-US" sz="3200" dirty="0">
                <a:latin typeface="Tahoma" panose="020B0604030504040204" pitchFamily="34" charset="0"/>
                <a:ea typeface="Tahoma" panose="020B0604030504040204" pitchFamily="34" charset="0"/>
                <a:cs typeface="Tahoma" panose="020B0604030504040204" pitchFamily="34" charset="0"/>
                <a:hlinkClick r:id="rId6"/>
              </a:rPr>
              <a:t>Various platforms</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hlinkClick r:id="rId7"/>
              </a:rPr>
              <a:t>ISEE platforms</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rPr>
              <a:t>Submit a ticket via </a:t>
            </a:r>
            <a:r>
              <a:rPr lang="en-US" sz="3200" dirty="0">
                <a:latin typeface="Tahoma" panose="020B0604030504040204" pitchFamily="34" charset="0"/>
                <a:ea typeface="Tahoma" panose="020B0604030504040204" pitchFamily="34" charset="0"/>
                <a:cs typeface="Tahoma" panose="020B0604030504040204" pitchFamily="34" charset="0"/>
                <a:hlinkClick r:id="rId8"/>
              </a:rPr>
              <a:t>OTIS</a:t>
            </a:r>
            <a:endParaRPr lang="en-US" sz="3200" dirty="0">
              <a:latin typeface="Tahoma" panose="020B0604030504040204" pitchFamily="34" charset="0"/>
              <a:ea typeface="Tahoma" panose="020B0604030504040204" pitchFamily="34" charset="0"/>
              <a:cs typeface="Tahoma" panose="020B0604030504040204" pitchFamily="34" charset="0"/>
            </a:endParaRPr>
          </a:p>
          <a:p>
            <a:pPr lvl="1"/>
            <a:endParaRPr lang="en-US" dirty="0"/>
          </a:p>
          <a:p>
            <a:pPr lvl="1"/>
            <a:endParaRPr lang="en-US" dirty="0"/>
          </a:p>
        </p:txBody>
      </p:sp>
      <p:sp>
        <p:nvSpPr>
          <p:cNvPr id="4" name="Title 3">
            <a:extLst>
              <a:ext uri="{FF2B5EF4-FFF2-40B4-BE49-F238E27FC236}">
                <a16:creationId xmlns:a16="http://schemas.microsoft.com/office/drawing/2014/main" id="{F2CF5570-3225-48B6-BB79-9D9D54CB5D08}"/>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Data Requests</a:t>
            </a:r>
          </a:p>
        </p:txBody>
      </p:sp>
      <p:sp>
        <p:nvSpPr>
          <p:cNvPr id="5" name="Slide Number Placeholder 1">
            <a:extLst>
              <a:ext uri="{FF2B5EF4-FFF2-40B4-BE49-F238E27FC236}">
                <a16:creationId xmlns:a16="http://schemas.microsoft.com/office/drawing/2014/main" id="{522A7BD0-3530-4B57-BC42-9938D8224055}"/>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24</a:t>
            </a:fld>
            <a:endParaRPr lang="en-US" dirty="0"/>
          </a:p>
        </p:txBody>
      </p:sp>
    </p:spTree>
    <p:extLst>
      <p:ext uri="{BB962C8B-B14F-4D97-AF65-F5344CB8AC3E}">
        <p14:creationId xmlns:p14="http://schemas.microsoft.com/office/powerpoint/2010/main" val="2966334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descr="Submit OTIS for unredacted or unconventional data. Request may take 2+ weeks depending on difficulty/availability">
            <a:extLst>
              <a:ext uri="{FF2B5EF4-FFF2-40B4-BE49-F238E27FC236}">
                <a16:creationId xmlns:a16="http://schemas.microsoft.com/office/drawing/2014/main" id="{815C3698-3C40-4FBC-8530-6EC717E96ED0}"/>
              </a:ext>
            </a:extLst>
          </p:cNvPr>
          <p:cNvSpPr>
            <a:spLocks noGrp="1"/>
          </p:cNvSpPr>
          <p:nvPr>
            <p:ph sz="half" idx="1"/>
          </p:nvPr>
        </p:nvSpPr>
        <p:spPr/>
        <p:txBody>
          <a:bodyPr>
            <a:normAutofit/>
          </a:bodyPr>
          <a:lstStyle/>
          <a:p>
            <a:pPr marL="457200" lvl="1" indent="0">
              <a:buNone/>
            </a:pPr>
            <a:endParaRPr lang="en-US" dirty="0"/>
          </a:p>
          <a:p>
            <a:pPr marL="457200" lvl="1" indent="0">
              <a:buNone/>
            </a:pPr>
            <a:endParaRPr lang="en-US" dirty="0"/>
          </a:p>
          <a:p>
            <a:pPr marL="457200" lvl="1" indent="0">
              <a:buNone/>
            </a:pPr>
            <a:endParaRPr lang="en-US" dirty="0"/>
          </a:p>
        </p:txBody>
      </p:sp>
      <p:sp>
        <p:nvSpPr>
          <p:cNvPr id="10" name="Content Placeholder 9">
            <a:extLst>
              <a:ext uri="{FF2B5EF4-FFF2-40B4-BE49-F238E27FC236}">
                <a16:creationId xmlns:a16="http://schemas.microsoft.com/office/drawing/2014/main" id="{B2CA8B84-FE39-4EDB-954E-1C85B34B3FFF}"/>
              </a:ext>
            </a:extLst>
          </p:cNvPr>
          <p:cNvSpPr>
            <a:spLocks noGrp="1"/>
          </p:cNvSpPr>
          <p:nvPr>
            <p:ph sz="half" idx="2"/>
          </p:nvPr>
        </p:nvSpPr>
        <p:spPr>
          <a:xfrm>
            <a:off x="744531" y="1516318"/>
            <a:ext cx="5181600" cy="4351338"/>
          </a:xfrm>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Submit OTIS for unredacted or unconventional data</a:t>
            </a:r>
          </a:p>
          <a:p>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dirty="0">
                <a:latin typeface="Tahoma" panose="020B0604030504040204" pitchFamily="34" charset="0"/>
                <a:ea typeface="Tahoma" panose="020B0604030504040204" pitchFamily="34" charset="0"/>
                <a:cs typeface="Tahoma" panose="020B0604030504040204" pitchFamily="34" charset="0"/>
              </a:rPr>
              <a:t>Request may take 2+ weeks depending on difficulty/availability</a:t>
            </a:r>
          </a:p>
        </p:txBody>
      </p:sp>
      <p:sp>
        <p:nvSpPr>
          <p:cNvPr id="4" name="Title 3">
            <a:extLst>
              <a:ext uri="{FF2B5EF4-FFF2-40B4-BE49-F238E27FC236}">
                <a16:creationId xmlns:a16="http://schemas.microsoft.com/office/drawing/2014/main" id="{F2CF5570-3225-48B6-BB79-9D9D54CB5D08}"/>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Submit a Ticket via OTIS</a:t>
            </a:r>
          </a:p>
        </p:txBody>
      </p:sp>
      <p:pic>
        <p:nvPicPr>
          <p:cNvPr id="5" name="Picture 4" descr="OTIS screen&#10;">
            <a:extLst>
              <a:ext uri="{FF2B5EF4-FFF2-40B4-BE49-F238E27FC236}">
                <a16:creationId xmlns:a16="http://schemas.microsoft.com/office/drawing/2014/main" id="{AF65D7B1-9C68-4131-B07D-EA01D745E783}"/>
              </a:ext>
            </a:extLst>
          </p:cNvPr>
          <p:cNvPicPr>
            <a:picLocks noChangeAspect="1"/>
          </p:cNvPicPr>
          <p:nvPr/>
        </p:nvPicPr>
        <p:blipFill>
          <a:blip r:embed="rId3"/>
          <a:stretch>
            <a:fillRect/>
          </a:stretch>
        </p:blipFill>
        <p:spPr>
          <a:xfrm>
            <a:off x="6319967" y="2193442"/>
            <a:ext cx="4690322" cy="2471115"/>
          </a:xfrm>
          <a:prstGeom prst="rect">
            <a:avLst/>
          </a:prstGeom>
          <a:ln>
            <a:solidFill>
              <a:schemeClr val="tx1"/>
            </a:solidFill>
          </a:ln>
        </p:spPr>
      </p:pic>
      <p:sp>
        <p:nvSpPr>
          <p:cNvPr id="6" name="Slide Number Placeholder 1">
            <a:extLst>
              <a:ext uri="{FF2B5EF4-FFF2-40B4-BE49-F238E27FC236}">
                <a16:creationId xmlns:a16="http://schemas.microsoft.com/office/drawing/2014/main" id="{79F33874-B95D-47FF-B28E-4D7859AAA17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25</a:t>
            </a:fld>
            <a:endParaRPr lang="en-US" dirty="0"/>
          </a:p>
        </p:txBody>
      </p:sp>
    </p:spTree>
    <p:extLst>
      <p:ext uri="{BB962C8B-B14F-4D97-AF65-F5344CB8AC3E}">
        <p14:creationId xmlns:p14="http://schemas.microsoft.com/office/powerpoint/2010/main" val="1172514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C3698-3C40-4FBC-8530-6EC717E96ED0}"/>
              </a:ext>
            </a:extLst>
          </p:cNvPr>
          <p:cNvSpPr>
            <a:spLocks noGrp="1"/>
          </p:cNvSpPr>
          <p:nvPr>
            <p:ph idx="13"/>
          </p:nvPr>
        </p:nvSpPr>
        <p:spPr/>
        <p:txBody>
          <a:bodyPr>
            <a:normAutofit lnSpcReduction="10000"/>
          </a:bodyPr>
          <a:lstStyle/>
          <a:p>
            <a:r>
              <a:rPr lang="en-US" dirty="0">
                <a:latin typeface="Tahoma" panose="020B0604030504040204" pitchFamily="34" charset="0"/>
                <a:ea typeface="Tahoma" panose="020B0604030504040204" pitchFamily="34" charset="0"/>
                <a:cs typeface="Tahoma" panose="020B0604030504040204" pitchFamily="34" charset="0"/>
                <a:hlinkClick r:id="rId3"/>
              </a:rPr>
              <a:t>Consolidated State Plan</a:t>
            </a:r>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How </a:t>
            </a:r>
            <a:r>
              <a:rPr lang="en-US" i="1" dirty="0">
                <a:latin typeface="Tahoma" panose="020B0604030504040204" pitchFamily="34" charset="0"/>
                <a:ea typeface="Tahoma" panose="020B0604030504040204" pitchFamily="34" charset="0"/>
                <a:cs typeface="Tahoma" panose="020B0604030504040204" pitchFamily="34" charset="0"/>
              </a:rPr>
              <a:t>we</a:t>
            </a:r>
            <a:r>
              <a:rPr lang="en-US" dirty="0">
                <a:latin typeface="Tahoma" panose="020B0604030504040204" pitchFamily="34" charset="0"/>
                <a:ea typeface="Tahoma" panose="020B0604030504040204" pitchFamily="34" charset="0"/>
                <a:cs typeface="Tahoma" panose="020B0604030504040204" pitchFamily="34" charset="0"/>
              </a:rPr>
              <a:t> identify schools in need to allocate federal resources</a:t>
            </a:r>
          </a:p>
          <a:p>
            <a:pPr lvl="1"/>
            <a:r>
              <a:rPr lang="en-US" dirty="0">
                <a:latin typeface="Tahoma" panose="020B0604030504040204" pitchFamily="34" charset="0"/>
                <a:ea typeface="Tahoma" panose="020B0604030504040204" pitchFamily="34" charset="0"/>
                <a:cs typeface="Tahoma" panose="020B0604030504040204" pitchFamily="34" charset="0"/>
              </a:rPr>
              <a:t>What </a:t>
            </a:r>
            <a:r>
              <a:rPr lang="en-US" i="1" dirty="0">
                <a:latin typeface="Tahoma" panose="020B0604030504040204" pitchFamily="34" charset="0"/>
                <a:ea typeface="Tahoma" panose="020B0604030504040204" pitchFamily="34" charset="0"/>
                <a:cs typeface="Tahoma" panose="020B0604030504040204" pitchFamily="34" charset="0"/>
              </a:rPr>
              <a:t>we</a:t>
            </a:r>
            <a:r>
              <a:rPr lang="en-US" dirty="0">
                <a:latin typeface="Tahoma" panose="020B0604030504040204" pitchFamily="34" charset="0"/>
                <a:ea typeface="Tahoma" panose="020B0604030504040204" pitchFamily="34" charset="0"/>
                <a:cs typeface="Tahoma" panose="020B0604030504040204" pitchFamily="34" charset="0"/>
              </a:rPr>
              <a:t> provide to schools in need</a:t>
            </a:r>
          </a:p>
          <a:p>
            <a:pPr marL="457200" lvl="1" indent="0">
              <a:buNone/>
            </a:pP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hlinkClick r:id="rId4"/>
              </a:rPr>
              <a:t>Business Rules</a:t>
            </a:r>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dirty="0">
                <a:latin typeface="Tahoma" panose="020B0604030504040204" pitchFamily="34" charset="0"/>
                <a:ea typeface="Tahoma" panose="020B0604030504040204" pitchFamily="34" charset="0"/>
                <a:cs typeface="Tahoma" panose="020B0604030504040204" pitchFamily="34" charset="0"/>
              </a:rPr>
              <a:t>Identification calculations</a:t>
            </a:r>
          </a:p>
          <a:p>
            <a:pPr lvl="1"/>
            <a:r>
              <a:rPr lang="en-US" dirty="0">
                <a:latin typeface="Tahoma" panose="020B0604030504040204" pitchFamily="34" charset="0"/>
                <a:ea typeface="Tahoma" panose="020B0604030504040204" pitchFamily="34" charset="0"/>
                <a:cs typeface="Tahoma" panose="020B0604030504040204" pitchFamily="34" charset="0"/>
              </a:rPr>
              <a:t>Inclusion and exclusion criteria</a:t>
            </a:r>
          </a:p>
          <a:p>
            <a:pPr lvl="1"/>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F2CF5570-3225-48B6-BB79-9D9D54CB5D08}"/>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Business Rules</a:t>
            </a:r>
          </a:p>
        </p:txBody>
      </p:sp>
      <p:sp>
        <p:nvSpPr>
          <p:cNvPr id="5" name="Slide Number Placeholder 1">
            <a:extLst>
              <a:ext uri="{FF2B5EF4-FFF2-40B4-BE49-F238E27FC236}">
                <a16:creationId xmlns:a16="http://schemas.microsoft.com/office/drawing/2014/main" id="{C1C27A50-E33D-4BEC-8378-97842728A1DA}"/>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26</a:t>
            </a:fld>
            <a:endParaRPr lang="en-US" dirty="0"/>
          </a:p>
        </p:txBody>
      </p:sp>
    </p:spTree>
    <p:extLst>
      <p:ext uri="{BB962C8B-B14F-4D97-AF65-F5344CB8AC3E}">
        <p14:creationId xmlns:p14="http://schemas.microsoft.com/office/powerpoint/2010/main" val="112611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5C3698-3C40-4FBC-8530-6EC717E96ED0}"/>
              </a:ext>
            </a:extLst>
          </p:cNvPr>
          <p:cNvSpPr>
            <a:spLocks noGrp="1"/>
          </p:cNvSpPr>
          <p:nvPr>
            <p:ph idx="13"/>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hlinkClick r:id="rId3"/>
              </a:rPr>
              <a:t>Tools</a:t>
            </a:r>
            <a:endParaRPr lang="en-US" sz="36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rPr>
              <a:t>Similar district/school tool*</a:t>
            </a:r>
          </a:p>
          <a:p>
            <a:pPr marL="457200" lvl="1" indent="0">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rPr>
              <a:t>Growth tool*</a:t>
            </a:r>
          </a:p>
          <a:p>
            <a:pPr lvl="1"/>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US" sz="3200" dirty="0">
                <a:latin typeface="Tahoma" panose="020B0604030504040204" pitchFamily="34" charset="0"/>
                <a:ea typeface="Tahoma" panose="020B0604030504040204" pitchFamily="34" charset="0"/>
                <a:cs typeface="Tahoma" panose="020B0604030504040204" pitchFamily="34" charset="0"/>
              </a:rPr>
              <a:t>*the tools have not been updated with 2022 data</a:t>
            </a:r>
          </a:p>
          <a:p>
            <a:pPr marL="457200" lvl="1" indent="0">
              <a:buNone/>
            </a:pPr>
            <a:endParaRPr lang="en-US" sz="3200" dirty="0">
              <a:latin typeface="Tahoma" panose="020B0604030504040204" pitchFamily="34" charset="0"/>
              <a:ea typeface="Tahoma" panose="020B0604030504040204" pitchFamily="34" charset="0"/>
              <a:cs typeface="Tahoma" panose="020B0604030504040204" pitchFamily="34" charset="0"/>
            </a:endParaRPr>
          </a:p>
        </p:txBody>
      </p:sp>
      <p:sp>
        <p:nvSpPr>
          <p:cNvPr id="4" name="Title 3">
            <a:extLst>
              <a:ext uri="{FF2B5EF4-FFF2-40B4-BE49-F238E27FC236}">
                <a16:creationId xmlns:a16="http://schemas.microsoft.com/office/drawing/2014/main" id="{F2CF5570-3225-48B6-BB79-9D9D54CB5D08}"/>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Goal/Target Setting</a:t>
            </a:r>
          </a:p>
        </p:txBody>
      </p:sp>
      <p:sp>
        <p:nvSpPr>
          <p:cNvPr id="5" name="Slide Number Placeholder 1">
            <a:extLst>
              <a:ext uri="{FF2B5EF4-FFF2-40B4-BE49-F238E27FC236}">
                <a16:creationId xmlns:a16="http://schemas.microsoft.com/office/drawing/2014/main" id="{C139F825-81B6-43A4-9C78-3BBF081BF5C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27</a:t>
            </a:fld>
            <a:endParaRPr lang="en-US" dirty="0"/>
          </a:p>
        </p:txBody>
      </p:sp>
    </p:spTree>
    <p:extLst>
      <p:ext uri="{BB962C8B-B14F-4D97-AF65-F5344CB8AC3E}">
        <p14:creationId xmlns:p14="http://schemas.microsoft.com/office/powerpoint/2010/main" val="1589274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Assessment &amp; Accountability</a:t>
            </a:r>
          </a:p>
        </p:txBody>
      </p:sp>
      <p:pic>
        <p:nvPicPr>
          <p:cNvPr id="4" name="Picture 3" descr="screenshot of Assessment website">
            <a:extLst>
              <a:ext uri="{FF2B5EF4-FFF2-40B4-BE49-F238E27FC236}">
                <a16:creationId xmlns:a16="http://schemas.microsoft.com/office/drawing/2014/main" id="{BCC0D0C5-4515-4957-92E2-C243E2A076A6}"/>
              </a:ext>
            </a:extLst>
          </p:cNvPr>
          <p:cNvPicPr>
            <a:picLocks noChangeAspect="1"/>
          </p:cNvPicPr>
          <p:nvPr/>
        </p:nvPicPr>
        <p:blipFill>
          <a:blip r:embed="rId3"/>
          <a:stretch>
            <a:fillRect/>
          </a:stretch>
        </p:blipFill>
        <p:spPr>
          <a:xfrm>
            <a:off x="1852307" y="1064896"/>
            <a:ext cx="8487383" cy="5793104"/>
          </a:xfrm>
          <a:prstGeom prst="rect">
            <a:avLst/>
          </a:prstGeom>
          <a:ln>
            <a:solidFill>
              <a:schemeClr val="tx1"/>
            </a:solidFill>
          </a:ln>
        </p:spPr>
      </p:pic>
      <p:sp>
        <p:nvSpPr>
          <p:cNvPr id="5" name="Rectangle 4">
            <a:extLst>
              <a:ext uri="{FF2B5EF4-FFF2-40B4-BE49-F238E27FC236}">
                <a16:creationId xmlns:a16="http://schemas.microsoft.com/office/drawing/2014/main" id="{004A8ED3-2E02-4B0D-BBF5-3A57ED5767AF}"/>
              </a:ext>
            </a:extLst>
          </p:cNvPr>
          <p:cNvSpPr/>
          <p:nvPr/>
        </p:nvSpPr>
        <p:spPr>
          <a:xfrm rot="16200000">
            <a:off x="8393502" y="4495013"/>
            <a:ext cx="4418197" cy="307777"/>
          </a:xfrm>
          <a:prstGeom prst="rect">
            <a:avLst/>
          </a:prstGeom>
          <a:solidFill>
            <a:schemeClr val="bg1"/>
          </a:solidFill>
        </p:spPr>
        <p:txBody>
          <a:bodyPr wrap="none">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https://sde.idaho.gov/assessment/index.html</a:t>
            </a:r>
          </a:p>
        </p:txBody>
      </p:sp>
      <p:sp>
        <p:nvSpPr>
          <p:cNvPr id="7" name="Rectangle 6">
            <a:extLst>
              <a:ext uri="{FF2B5EF4-FFF2-40B4-BE49-F238E27FC236}">
                <a16:creationId xmlns:a16="http://schemas.microsoft.com/office/drawing/2014/main" id="{A537741E-0E6C-449F-8568-0CF10DD72A0A}"/>
              </a:ext>
              <a:ext uri="{C183D7F6-B498-43B3-948B-1728B52AA6E4}">
                <adec:decorative xmlns:adec="http://schemas.microsoft.com/office/drawing/2017/decorative" val="1"/>
              </a:ext>
            </a:extLst>
          </p:cNvPr>
          <p:cNvSpPr/>
          <p:nvPr/>
        </p:nvSpPr>
        <p:spPr>
          <a:xfrm>
            <a:off x="2162108" y="3140015"/>
            <a:ext cx="1875054" cy="157000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313621-8F77-4626-97FE-CC9D82381853}"/>
              </a:ext>
              <a:ext uri="{C183D7F6-B498-43B3-948B-1728B52AA6E4}">
                <adec:decorative xmlns:adec="http://schemas.microsoft.com/office/drawing/2017/decorative" val="1"/>
              </a:ext>
            </a:extLst>
          </p:cNvPr>
          <p:cNvSpPr/>
          <p:nvPr/>
        </p:nvSpPr>
        <p:spPr>
          <a:xfrm>
            <a:off x="4220945" y="3140015"/>
            <a:ext cx="1875054" cy="157000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D695E3-4B45-4D86-BC70-4CDCF903EAA8}"/>
              </a:ext>
              <a:ext uri="{C183D7F6-B498-43B3-948B-1728B52AA6E4}">
                <adec:decorative xmlns:adec="http://schemas.microsoft.com/office/drawing/2017/decorative" val="1"/>
              </a:ext>
            </a:extLst>
          </p:cNvPr>
          <p:cNvSpPr/>
          <p:nvPr/>
        </p:nvSpPr>
        <p:spPr>
          <a:xfrm>
            <a:off x="6256273" y="3140015"/>
            <a:ext cx="1875054" cy="1570008"/>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999D639-EF78-4AFB-9916-A718AA36327E}"/>
              </a:ext>
              <a:ext uri="{C183D7F6-B498-43B3-948B-1728B52AA6E4}">
                <adec:decorative xmlns:adec="http://schemas.microsoft.com/office/drawing/2017/decorative" val="1"/>
              </a:ext>
            </a:extLst>
          </p:cNvPr>
          <p:cNvSpPr/>
          <p:nvPr/>
        </p:nvSpPr>
        <p:spPr>
          <a:xfrm>
            <a:off x="6095999" y="5080958"/>
            <a:ext cx="2035328" cy="871267"/>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75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a:xfrm>
            <a:off x="434303" y="1"/>
            <a:ext cx="10515600" cy="988601"/>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Assessment &amp; Accountability</a:t>
            </a:r>
            <a:endParaRPr lang="en-US" dirty="0"/>
          </a:p>
        </p:txBody>
      </p:sp>
      <p:sp>
        <p:nvSpPr>
          <p:cNvPr id="15" name="TextBox 14">
            <a:extLst>
              <a:ext uri="{FF2B5EF4-FFF2-40B4-BE49-F238E27FC236}">
                <a16:creationId xmlns:a16="http://schemas.microsoft.com/office/drawing/2014/main" id="{21B00045-8563-4C38-899F-12254D504BB2}"/>
              </a:ext>
            </a:extLst>
          </p:cNvPr>
          <p:cNvSpPr txBox="1"/>
          <p:nvPr/>
        </p:nvSpPr>
        <p:spPr>
          <a:xfrm>
            <a:off x="268648" y="1455268"/>
            <a:ext cx="2116565" cy="1200329"/>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Assessment </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Kevin M. Chandler</a:t>
            </a:r>
          </a:p>
          <a:p>
            <a:r>
              <a:rPr lang="en-US" sz="1200" dirty="0">
                <a:latin typeface="Tahoma" panose="020B0604030504040204" pitchFamily="34" charset="0"/>
                <a:ea typeface="Tahoma" panose="020B0604030504040204" pitchFamily="34" charset="0"/>
                <a:cs typeface="Tahoma" panose="020B0604030504040204" pitchFamily="34" charset="0"/>
              </a:rPr>
              <a:t>Director</a:t>
            </a:r>
          </a:p>
          <a:p>
            <a:r>
              <a:rPr lang="en-US" sz="1200" dirty="0">
                <a:latin typeface="Tahoma" panose="020B0604030504040204" pitchFamily="34" charset="0"/>
                <a:ea typeface="Tahoma" panose="020B0604030504040204" pitchFamily="34" charset="0"/>
                <a:cs typeface="Tahoma" panose="020B0604030504040204" pitchFamily="34" charset="0"/>
              </a:rPr>
              <a:t>(208) 332-6893</a:t>
            </a:r>
          </a:p>
          <a:p>
            <a:r>
              <a:rPr lang="en-US" sz="1200" dirty="0">
                <a:latin typeface="Tahoma" panose="020B0604030504040204" pitchFamily="34" charset="0"/>
                <a:ea typeface="Tahoma" panose="020B0604030504040204" pitchFamily="34" charset="0"/>
                <a:cs typeface="Tahoma" panose="020B0604030504040204" pitchFamily="34" charset="0"/>
                <a:hlinkClick r:id="rId3"/>
              </a:rPr>
              <a:t>kchandler@sde.idaho.gov</a:t>
            </a:r>
            <a:r>
              <a:rPr lang="en-US" sz="1200" dirty="0">
                <a:latin typeface="Tahoma" panose="020B0604030504040204" pitchFamily="34" charset="0"/>
                <a:ea typeface="Tahoma" panose="020B0604030504040204" pitchFamily="34" charset="0"/>
                <a:cs typeface="Tahoma" panose="020B0604030504040204" pitchFamily="34" charset="0"/>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A77CE74F-3E93-4693-BCEE-46B58D67C060}"/>
              </a:ext>
            </a:extLst>
          </p:cNvPr>
          <p:cNvSpPr txBox="1"/>
          <p:nvPr/>
        </p:nvSpPr>
        <p:spPr>
          <a:xfrm>
            <a:off x="3424151" y="4853655"/>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Accountability and </a:t>
            </a:r>
          </a:p>
          <a:p>
            <a:r>
              <a:rPr lang="de-DE" sz="1200" b="1" dirty="0">
                <a:latin typeface="Tahoma" panose="020B0604030504040204" pitchFamily="34" charset="0"/>
                <a:ea typeface="Tahoma" panose="020B0604030504040204" pitchFamily="34" charset="0"/>
                <a:cs typeface="Tahoma" panose="020B0604030504040204" pitchFamily="34" charset="0"/>
              </a:rPr>
              <a:t>State Reporting</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Valerie Steffen</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332-6948 </a:t>
            </a:r>
            <a:r>
              <a:rPr lang="en-US" sz="1200" dirty="0">
                <a:latin typeface="Tahoma" panose="020B0604030504040204" pitchFamily="34" charset="0"/>
                <a:ea typeface="Tahoma" panose="020B0604030504040204" pitchFamily="34" charset="0"/>
                <a:cs typeface="Tahoma" panose="020B0604030504040204" pitchFamily="34" charset="0"/>
                <a:hlinkClick r:id="rId4"/>
              </a:rPr>
              <a:t>vsteffen</a:t>
            </a:r>
            <a:r>
              <a:rPr lang="en-US" sz="1200" dirty="0">
                <a:latin typeface="Tahoma" panose="020B0604030504040204" pitchFamily="34" charset="0"/>
                <a:ea typeface="Tahoma" panose="020B0604030504040204" pitchFamily="34" charset="0"/>
                <a:cs typeface="Tahoma" panose="020B0604030504040204" pitchFamily="34" charset="0"/>
                <a:hlinkClick r:id="rId5"/>
              </a:rPr>
              <a:t>@sde.idaho.gov</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6FCAE950-46DC-4DA8-A5C6-E562B54D2543}"/>
              </a:ext>
            </a:extLst>
          </p:cNvPr>
          <p:cNvSpPr txBox="1"/>
          <p:nvPr/>
        </p:nvSpPr>
        <p:spPr>
          <a:xfrm>
            <a:off x="3405010" y="1396259"/>
            <a:ext cx="2116565" cy="1323439"/>
          </a:xfrm>
          <a:prstGeom prst="rect">
            <a:avLst/>
          </a:prstGeom>
          <a:solidFill>
            <a:schemeClr val="bg1"/>
          </a:solidFill>
          <a:ln w="19050">
            <a:solidFill>
              <a:schemeClr val="tx1"/>
            </a:solidFill>
          </a:ln>
        </p:spPr>
        <p:txBody>
          <a:bodyPr wrap="square" lIns="91440" tIns="45720" rIns="91440" bIns="45720"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Accountability and Federal Reporting</a:t>
            </a:r>
          </a:p>
          <a:p>
            <a:endParaRPr lang="de-DE" sz="800" b="1" dirty="0">
              <a:latin typeface="Tahoma" panose="020B0604030504040204" pitchFamily="34" charset="0"/>
              <a:ea typeface="Tahoma" panose="020B0604030504040204" pitchFamily="34" charset="0"/>
              <a:cs typeface="Tahoma" panose="020B0604030504040204" pitchFamily="34" charset="0"/>
            </a:endParaRPr>
          </a:p>
          <a:p>
            <a:r>
              <a:rPr lang="it-IT" sz="1200" dirty="0">
                <a:latin typeface="Tahoma" panose="020B0604030504040204" pitchFamily="34" charset="0"/>
                <a:ea typeface="Tahoma" panose="020B0604030504040204" pitchFamily="34" charset="0"/>
                <a:cs typeface="Tahoma" panose="020B0604030504040204" pitchFamily="34" charset="0"/>
              </a:rPr>
              <a:t>Ayaka Nukui</a:t>
            </a:r>
          </a:p>
          <a:p>
            <a:r>
              <a:rPr lang="it-IT" sz="1200" dirty="0">
                <a:latin typeface="Tahoma" panose="020B0604030504040204" pitchFamily="34" charset="0"/>
                <a:ea typeface="Tahoma" panose="020B0604030504040204" pitchFamily="34" charset="0"/>
                <a:cs typeface="Tahoma" panose="020B0604030504040204" pitchFamily="34" charset="0"/>
              </a:rPr>
              <a:t>Director</a:t>
            </a:r>
          </a:p>
          <a:p>
            <a:r>
              <a:rPr lang="it-IT" sz="1200" dirty="0">
                <a:latin typeface="Tahoma" panose="020B0604030504040204" pitchFamily="34" charset="0"/>
                <a:ea typeface="Tahoma" panose="020B0604030504040204" pitchFamily="34" charset="0"/>
                <a:cs typeface="Tahoma" panose="020B0604030504040204" pitchFamily="34" charset="0"/>
              </a:rPr>
              <a:t>(208) 332-6926</a:t>
            </a:r>
          </a:p>
          <a:p>
            <a:r>
              <a:rPr lang="it-IT" sz="1200" dirty="0">
                <a:latin typeface="Tahoma" panose="020B0604030504040204" pitchFamily="34" charset="0"/>
                <a:ea typeface="Tahoma" panose="020B0604030504040204" pitchFamily="34" charset="0"/>
                <a:cs typeface="Tahoma" panose="020B0604030504040204" pitchFamily="34" charset="0"/>
                <a:hlinkClick r:id="rId6"/>
              </a:rPr>
              <a:t>anukui@sde.idaho.gov</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2EBBC286-E41D-42E7-A090-AE0D8876C8AB}"/>
              </a:ext>
            </a:extLst>
          </p:cNvPr>
          <p:cNvSpPr txBox="1"/>
          <p:nvPr/>
        </p:nvSpPr>
        <p:spPr>
          <a:xfrm>
            <a:off x="9614415" y="4838859"/>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Civics</a:t>
            </a:r>
          </a:p>
          <a:p>
            <a:endParaRPr lang="de-DE" sz="1200" b="1" dirty="0">
              <a:latin typeface="Tahoma" panose="020B0604030504040204" pitchFamily="34" charset="0"/>
              <a:ea typeface="Tahoma" panose="020B0604030504040204" pitchFamily="34" charset="0"/>
              <a:cs typeface="Tahoma" panose="020B0604030504040204" pitchFamily="34" charset="0"/>
            </a:endParaRP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Peter Kavouras</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332-6975</a:t>
            </a:r>
          </a:p>
          <a:p>
            <a:r>
              <a:rPr lang="en-US" sz="1200" dirty="0">
                <a:latin typeface="Tahoma" panose="020B0604030504040204" pitchFamily="34" charset="0"/>
                <a:ea typeface="Tahoma" panose="020B0604030504040204" pitchFamily="34" charset="0"/>
                <a:cs typeface="Tahoma" panose="020B0604030504040204" pitchFamily="34" charset="0"/>
                <a:hlinkClick r:id="rId7"/>
              </a:rPr>
              <a:t>pgkavouras@sde.idaho.gov</a:t>
            </a:r>
            <a:r>
              <a:rPr lang="en-US" sz="1200" dirty="0">
                <a:latin typeface="Tahoma" panose="020B0604030504040204" pitchFamily="34" charset="0"/>
                <a:ea typeface="Tahoma" panose="020B0604030504040204" pitchFamily="34" charset="0"/>
                <a:cs typeface="Tahoma" panose="020B0604030504040204" pitchFamily="34" charset="0"/>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49C886EC-3CEA-4DBA-B071-457F3BAE5CD3}"/>
              </a:ext>
            </a:extLst>
          </p:cNvPr>
          <p:cNvSpPr txBox="1"/>
          <p:nvPr/>
        </p:nvSpPr>
        <p:spPr>
          <a:xfrm>
            <a:off x="268649" y="4853655"/>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College</a:t>
            </a:r>
          </a:p>
          <a:p>
            <a:r>
              <a:rPr lang="de-DE" sz="1200" b="1" dirty="0">
                <a:latin typeface="Tahoma" panose="020B0604030504040204" pitchFamily="34" charset="0"/>
                <a:ea typeface="Tahoma" panose="020B0604030504040204" pitchFamily="34" charset="0"/>
                <a:cs typeface="Tahoma" panose="020B0604030504040204" pitchFamily="34" charset="0"/>
              </a:rPr>
              <a:t>Entrance Exams</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Kevin M. Chandler</a:t>
            </a:r>
          </a:p>
          <a:p>
            <a:r>
              <a:rPr lang="en-US" sz="1200" dirty="0">
                <a:latin typeface="Tahoma" panose="020B0604030504040204" pitchFamily="34" charset="0"/>
                <a:ea typeface="Tahoma" panose="020B0604030504040204" pitchFamily="34" charset="0"/>
                <a:cs typeface="Tahoma" panose="020B0604030504040204" pitchFamily="34" charset="0"/>
              </a:rPr>
              <a:t>Director</a:t>
            </a:r>
          </a:p>
          <a:p>
            <a:r>
              <a:rPr lang="en-US" sz="1200" dirty="0">
                <a:latin typeface="Tahoma" panose="020B0604030504040204" pitchFamily="34" charset="0"/>
                <a:ea typeface="Tahoma" panose="020B0604030504040204" pitchFamily="34" charset="0"/>
                <a:cs typeface="Tahoma" panose="020B0604030504040204" pitchFamily="34" charset="0"/>
              </a:rPr>
              <a:t>(208) 332-6893</a:t>
            </a:r>
          </a:p>
          <a:p>
            <a:r>
              <a:rPr lang="en-US" sz="1200" dirty="0">
                <a:latin typeface="Tahoma" panose="020B0604030504040204" pitchFamily="34" charset="0"/>
                <a:ea typeface="Tahoma" panose="020B0604030504040204" pitchFamily="34" charset="0"/>
                <a:cs typeface="Tahoma" panose="020B0604030504040204" pitchFamily="34" charset="0"/>
                <a:hlinkClick r:id="rId3"/>
              </a:rPr>
              <a:t>kchandler@sde.idaho.gov</a:t>
            </a:r>
            <a:r>
              <a:rPr lang="it-IT" sz="1200" dirty="0">
                <a:latin typeface="Tahoma" panose="020B0604030504040204" pitchFamily="34" charset="0"/>
                <a:ea typeface="Tahoma" panose="020B0604030504040204" pitchFamily="34" charset="0"/>
                <a:cs typeface="Tahoma" panose="020B0604030504040204" pitchFamily="34" charset="0"/>
                <a:hlinkClick r:id="rId6"/>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C7DAE72C-887C-493B-A3C1-F78CA965DC6B}"/>
              </a:ext>
            </a:extLst>
          </p:cNvPr>
          <p:cNvSpPr txBox="1"/>
          <p:nvPr/>
        </p:nvSpPr>
        <p:spPr>
          <a:xfrm>
            <a:off x="6567468" y="3079530"/>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English Language</a:t>
            </a:r>
          </a:p>
          <a:p>
            <a:r>
              <a:rPr lang="de-DE" sz="1200" b="1" dirty="0">
                <a:latin typeface="Tahoma" panose="020B0604030504040204" pitchFamily="34" charset="0"/>
                <a:ea typeface="Tahoma" panose="020B0604030504040204" pitchFamily="34" charset="0"/>
                <a:cs typeface="Tahoma" panose="020B0604030504040204" pitchFamily="34" charset="0"/>
              </a:rPr>
              <a:t>Proficiency</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Andrew Bennett</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332-6909</a:t>
            </a:r>
          </a:p>
          <a:p>
            <a:r>
              <a:rPr lang="en-US" sz="1200" dirty="0">
                <a:latin typeface="Tahoma" panose="020B0604030504040204" pitchFamily="34" charset="0"/>
                <a:ea typeface="Tahoma" panose="020B0604030504040204" pitchFamily="34" charset="0"/>
                <a:cs typeface="Tahoma" panose="020B0604030504040204" pitchFamily="34" charset="0"/>
                <a:hlinkClick r:id="rId8"/>
              </a:rPr>
              <a:t>abennett@sde.idaho.gov</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3ECC5F8F-3351-4F26-AE09-6B0F978A469E}"/>
              </a:ext>
            </a:extLst>
          </p:cNvPr>
          <p:cNvSpPr txBox="1"/>
          <p:nvPr/>
        </p:nvSpPr>
        <p:spPr>
          <a:xfrm>
            <a:off x="3405009" y="3079529"/>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Idaho Reading </a:t>
            </a:r>
          </a:p>
          <a:p>
            <a:r>
              <a:rPr lang="de-DE" sz="1200" b="1" dirty="0">
                <a:latin typeface="Tahoma" panose="020B0604030504040204" pitchFamily="34" charset="0"/>
                <a:ea typeface="Tahoma" panose="020B0604030504040204" pitchFamily="34" charset="0"/>
                <a:cs typeface="Tahoma" panose="020B0604030504040204" pitchFamily="34" charset="0"/>
              </a:rPr>
              <a:t>Indicator</a:t>
            </a:r>
            <a:endParaRPr lang="de-DE" sz="800" b="1" dirty="0">
              <a:latin typeface="Tahoma" panose="020B0604030504040204" pitchFamily="34" charset="0"/>
              <a:ea typeface="Tahoma" panose="020B0604030504040204" pitchFamily="34" charset="0"/>
              <a:cs typeface="Tahoma" panose="020B0604030504040204" pitchFamily="34" charset="0"/>
            </a:endParaRP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Marissa Gravel</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332-6988</a:t>
            </a:r>
          </a:p>
          <a:p>
            <a:r>
              <a:rPr lang="en-US" sz="1200" dirty="0">
                <a:latin typeface="Tahoma" panose="020B0604030504040204" pitchFamily="34" charset="0"/>
                <a:ea typeface="Tahoma" panose="020B0604030504040204" pitchFamily="34" charset="0"/>
                <a:cs typeface="Tahoma" panose="020B0604030504040204" pitchFamily="34" charset="0"/>
                <a:hlinkClick r:id="rId9"/>
              </a:rPr>
              <a:t>mgravel@sde.idaho.gov</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675C5EAC-8098-4A57-8EA8-8AFC72A1B32C}"/>
              </a:ext>
            </a:extLst>
          </p:cNvPr>
          <p:cNvSpPr txBox="1"/>
          <p:nvPr/>
        </p:nvSpPr>
        <p:spPr>
          <a:xfrm>
            <a:off x="268648" y="3066504"/>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ISAT</a:t>
            </a:r>
          </a:p>
          <a:p>
            <a:r>
              <a:rPr lang="de-DE" sz="1200" b="1" dirty="0">
                <a:latin typeface="Tahoma" panose="020B0604030504040204" pitchFamily="34" charset="0"/>
                <a:ea typeface="Tahoma" panose="020B0604030504040204" pitchFamily="34" charset="0"/>
                <a:cs typeface="Tahoma" panose="020B0604030504040204" pitchFamily="34" charset="0"/>
              </a:rPr>
              <a:t>ELA/Literacy</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Marissa Gravel</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332-6988</a:t>
            </a:r>
          </a:p>
          <a:p>
            <a:r>
              <a:rPr lang="en-US" sz="1200" dirty="0">
                <a:latin typeface="Tahoma" panose="020B0604030504040204" pitchFamily="34" charset="0"/>
                <a:ea typeface="Tahoma" panose="020B0604030504040204" pitchFamily="34" charset="0"/>
                <a:cs typeface="Tahoma" panose="020B0604030504040204" pitchFamily="34" charset="0"/>
                <a:hlinkClick r:id="rId9"/>
              </a:rPr>
              <a:t>mgravel@sde.idaho.gov</a:t>
            </a:r>
            <a:r>
              <a:rPr lang="en-US" sz="1200" dirty="0">
                <a:latin typeface="Tahoma" panose="020B0604030504040204" pitchFamily="34" charset="0"/>
                <a:ea typeface="Tahoma" panose="020B0604030504040204" pitchFamily="34" charset="0"/>
                <a:cs typeface="Tahoma" panose="020B0604030504040204" pitchFamily="34" charset="0"/>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82149A80-5C06-474D-8EFC-26AB725B68E8}"/>
              </a:ext>
            </a:extLst>
          </p:cNvPr>
          <p:cNvSpPr txBox="1"/>
          <p:nvPr/>
        </p:nvSpPr>
        <p:spPr>
          <a:xfrm>
            <a:off x="6567469" y="1364264"/>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ISAT</a:t>
            </a:r>
          </a:p>
          <a:p>
            <a:r>
              <a:rPr lang="de-DE" sz="1200" b="1" dirty="0">
                <a:latin typeface="Tahoma" panose="020B0604030504040204" pitchFamily="34" charset="0"/>
                <a:ea typeface="Tahoma" panose="020B0604030504040204" pitchFamily="34" charset="0"/>
                <a:cs typeface="Tahoma" panose="020B0604030504040204" pitchFamily="34" charset="0"/>
              </a:rPr>
              <a:t>Mathematics</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Brianna Lynch</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332-6979</a:t>
            </a:r>
          </a:p>
          <a:p>
            <a:r>
              <a:rPr lang="en-US" sz="1200" dirty="0">
                <a:latin typeface="Tahoma" panose="020B0604030504040204" pitchFamily="34" charset="0"/>
                <a:ea typeface="Tahoma" panose="020B0604030504040204" pitchFamily="34" charset="0"/>
                <a:cs typeface="Tahoma" panose="020B0604030504040204" pitchFamily="34" charset="0"/>
                <a:hlinkClick r:id="rId10"/>
              </a:rPr>
              <a:t>blynch@sde.idaho.gov</a:t>
            </a:r>
            <a:r>
              <a:rPr lang="en-US" sz="1200" dirty="0">
                <a:latin typeface="Tahoma" panose="020B0604030504040204" pitchFamily="34" charset="0"/>
                <a:ea typeface="Tahoma" panose="020B0604030504040204" pitchFamily="34" charset="0"/>
                <a:cs typeface="Tahoma" panose="020B0604030504040204" pitchFamily="34" charset="0"/>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F449F0B4-6A41-404E-B82F-465329817944}"/>
              </a:ext>
            </a:extLst>
          </p:cNvPr>
          <p:cNvSpPr txBox="1"/>
          <p:nvPr/>
        </p:nvSpPr>
        <p:spPr>
          <a:xfrm>
            <a:off x="9614415" y="1362936"/>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ISAT</a:t>
            </a:r>
          </a:p>
          <a:p>
            <a:r>
              <a:rPr lang="de-DE" sz="1200" b="1" dirty="0">
                <a:latin typeface="Tahoma" panose="020B0604030504040204" pitchFamily="34" charset="0"/>
                <a:ea typeface="Tahoma" panose="020B0604030504040204" pitchFamily="34" charset="0"/>
                <a:cs typeface="Tahoma" panose="020B0604030504040204" pitchFamily="34" charset="0"/>
              </a:rPr>
              <a:t>Science</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Brianna Lynch</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332-6979</a:t>
            </a:r>
          </a:p>
          <a:p>
            <a:r>
              <a:rPr lang="en-US" sz="1200" dirty="0">
                <a:latin typeface="Tahoma" panose="020B0604030504040204" pitchFamily="34" charset="0"/>
                <a:ea typeface="Tahoma" panose="020B0604030504040204" pitchFamily="34" charset="0"/>
                <a:cs typeface="Tahoma" panose="020B0604030504040204" pitchFamily="34" charset="0"/>
                <a:hlinkClick r:id="rId10"/>
              </a:rPr>
              <a:t>blynch@sde.idaho.gov</a:t>
            </a:r>
            <a:r>
              <a:rPr lang="en-US" sz="1200" dirty="0">
                <a:latin typeface="Tahoma" panose="020B0604030504040204" pitchFamily="34" charset="0"/>
                <a:ea typeface="Tahoma" panose="020B0604030504040204" pitchFamily="34" charset="0"/>
                <a:cs typeface="Tahoma" panose="020B0604030504040204" pitchFamily="34" charset="0"/>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18AC9BD4-A5E0-4081-B7E4-55D4E6BF2BDA}"/>
              </a:ext>
            </a:extLst>
          </p:cNvPr>
          <p:cNvSpPr txBox="1"/>
          <p:nvPr/>
        </p:nvSpPr>
        <p:spPr>
          <a:xfrm>
            <a:off x="6567468" y="4838860"/>
            <a:ext cx="2116566"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National &amp; International</a:t>
            </a:r>
          </a:p>
          <a:p>
            <a:endParaRPr lang="de-DE" sz="1200" b="1" dirty="0">
              <a:latin typeface="Tahoma" panose="020B0604030504040204" pitchFamily="34" charset="0"/>
              <a:ea typeface="Tahoma" panose="020B0604030504040204" pitchFamily="34" charset="0"/>
              <a:cs typeface="Tahoma" panose="020B0604030504040204" pitchFamily="34" charset="0"/>
            </a:endParaRPr>
          </a:p>
          <a:p>
            <a:endParaRPr lang="de-DE" sz="1200" b="1" dirty="0">
              <a:latin typeface="Tahoma" panose="020B0604030504040204" pitchFamily="34" charset="0"/>
              <a:ea typeface="Tahoma" panose="020B0604030504040204" pitchFamily="34" charset="0"/>
              <a:cs typeface="Tahoma" panose="020B0604030504040204" pitchFamily="34" charset="0"/>
            </a:endParaRPr>
          </a:p>
          <a:p>
            <a:r>
              <a:rPr lang="de-DE" sz="1200" dirty="0">
                <a:latin typeface="Tahoma" panose="020B0604030504040204" pitchFamily="34" charset="0"/>
                <a:ea typeface="Tahoma" panose="020B0604030504040204" pitchFamily="34" charset="0"/>
                <a:cs typeface="Tahoma" panose="020B0604030504040204" pitchFamily="34" charset="0"/>
              </a:rPr>
              <a:t>Paul Kleinert, Ph.D.</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NAEP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 332-6957</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11"/>
              </a:rPr>
              <a:t>pkleinert@sde.Idaho.gov</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7FDC8072-9E65-46A4-B3FA-E90ED273E5C8}"/>
              </a:ext>
            </a:extLst>
          </p:cNvPr>
          <p:cNvSpPr txBox="1"/>
          <p:nvPr/>
        </p:nvSpPr>
        <p:spPr>
          <a:xfrm>
            <a:off x="9624348" y="3079530"/>
            <a:ext cx="2116565" cy="1384995"/>
          </a:xfrm>
          <a:prstGeom prst="rect">
            <a:avLst/>
          </a:prstGeom>
          <a:solidFill>
            <a:schemeClr val="bg1"/>
          </a:solidFill>
          <a:ln w="19050">
            <a:solidFill>
              <a:schemeClr val="tx1"/>
            </a:solidFill>
          </a:ln>
        </p:spPr>
        <p:txBody>
          <a:bodyPr wrap="square" rtlCol="0" anchor="ctr">
            <a:spAutoFit/>
          </a:bodyPr>
          <a:lstStyle/>
          <a:p>
            <a:r>
              <a:rPr lang="de-DE" sz="1200" b="1" dirty="0">
                <a:latin typeface="Tahoma" panose="020B0604030504040204" pitchFamily="34" charset="0"/>
                <a:ea typeface="Tahoma" panose="020B0604030504040204" pitchFamily="34" charset="0"/>
                <a:cs typeface="Tahoma" panose="020B0604030504040204" pitchFamily="34" charset="0"/>
              </a:rPr>
              <a:t>Special Education</a:t>
            </a:r>
          </a:p>
          <a:p>
            <a:r>
              <a:rPr lang="de-DE" sz="1200" b="1" dirty="0">
                <a:latin typeface="Tahoma" panose="020B0604030504040204" pitchFamily="34" charset="0"/>
                <a:ea typeface="Tahoma" panose="020B0604030504040204" pitchFamily="34" charset="0"/>
                <a:cs typeface="Tahoma" panose="020B0604030504040204" pitchFamily="34" charset="0"/>
              </a:rPr>
              <a:t>&amp; Alt. Assessment</a:t>
            </a:r>
          </a:p>
          <a:p>
            <a:endParaRPr lang="de-DE"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Karren Streagle, Ph.D.</a:t>
            </a:r>
          </a:p>
          <a:p>
            <a:r>
              <a:rPr lang="en-US" sz="1200" dirty="0">
                <a:latin typeface="Tahoma" panose="020B0604030504040204" pitchFamily="34" charset="0"/>
                <a:ea typeface="Tahoma" panose="020B0604030504040204" pitchFamily="34" charset="0"/>
                <a:cs typeface="Tahoma" panose="020B0604030504040204" pitchFamily="34" charset="0"/>
              </a:rPr>
              <a:t>Coordinator</a:t>
            </a:r>
          </a:p>
          <a:p>
            <a:r>
              <a:rPr lang="en-US" sz="1200" dirty="0">
                <a:latin typeface="Tahoma" panose="020B0604030504040204" pitchFamily="34" charset="0"/>
                <a:ea typeface="Tahoma" panose="020B0604030504040204" pitchFamily="34" charset="0"/>
                <a:cs typeface="Tahoma" panose="020B0604030504040204" pitchFamily="34" charset="0"/>
              </a:rPr>
              <a:t>(208) 332-6824</a:t>
            </a:r>
          </a:p>
          <a:p>
            <a:r>
              <a:rPr lang="en-US" sz="1200" dirty="0">
                <a:latin typeface="Tahoma" panose="020B0604030504040204" pitchFamily="34" charset="0"/>
                <a:ea typeface="Tahoma" panose="020B0604030504040204" pitchFamily="34" charset="0"/>
                <a:cs typeface="Tahoma" panose="020B0604030504040204" pitchFamily="34" charset="0"/>
                <a:hlinkClick r:id="rId12"/>
              </a:rPr>
              <a:t>kstreagle@sde.idaho.gov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sp>
        <p:nvSpPr>
          <p:cNvPr id="27" name="Slide Number Placeholder 1">
            <a:extLst>
              <a:ext uri="{FF2B5EF4-FFF2-40B4-BE49-F238E27FC236}">
                <a16:creationId xmlns:a16="http://schemas.microsoft.com/office/drawing/2014/main" id="{0C8F5905-3E85-46EE-A39C-3466122D1BC2}"/>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29</a:t>
            </a:fld>
            <a:endParaRPr lang="en-US" dirty="0"/>
          </a:p>
        </p:txBody>
      </p:sp>
    </p:spTree>
    <p:extLst>
      <p:ext uri="{BB962C8B-B14F-4D97-AF65-F5344CB8AC3E}">
        <p14:creationId xmlns:p14="http://schemas.microsoft.com/office/powerpoint/2010/main" val="405494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860C6-4973-498D-9D5E-49738193B98E}"/>
              </a:ext>
            </a:extLst>
          </p:cNvPr>
          <p:cNvSpPr>
            <a:spLocks noGrp="1"/>
          </p:cNvSpPr>
          <p:nvPr>
            <p:ph type="ctrTitle"/>
          </p:nvPr>
        </p:nvSpPr>
        <p:spPr/>
        <p:txBody>
          <a:bodyPr/>
          <a:lstStyle/>
          <a:p>
            <a:r>
              <a:rPr lang="en-US" dirty="0"/>
              <a:t>Idaho’s Comprehensive</a:t>
            </a:r>
            <a:br>
              <a:rPr lang="en-US" dirty="0"/>
            </a:br>
            <a:r>
              <a:rPr lang="en-US" dirty="0"/>
              <a:t>Assessment System</a:t>
            </a:r>
          </a:p>
        </p:txBody>
      </p:sp>
      <p:sp>
        <p:nvSpPr>
          <p:cNvPr id="4" name="Subtitle 3">
            <a:extLst>
              <a:ext uri="{FF2B5EF4-FFF2-40B4-BE49-F238E27FC236}">
                <a16:creationId xmlns:a16="http://schemas.microsoft.com/office/drawing/2014/main" id="{0FA16CD4-D577-43EC-9718-D5785D3C3A22}"/>
              </a:ext>
            </a:extLst>
          </p:cNvPr>
          <p:cNvSpPr>
            <a:spLocks noGrp="1"/>
          </p:cNvSpPr>
          <p:nvPr>
            <p:ph type="subTitle" idx="1"/>
          </p:nvPr>
        </p:nvSpPr>
        <p:spPr/>
        <p:txBody>
          <a:bodyPr/>
          <a:lstStyle/>
          <a:p>
            <a:endParaRPr lang="en-US"/>
          </a:p>
        </p:txBody>
      </p:sp>
      <p:sp>
        <p:nvSpPr>
          <p:cNvPr id="5" name="Slide Number Placeholder 1">
            <a:extLst>
              <a:ext uri="{FF2B5EF4-FFF2-40B4-BE49-F238E27FC236}">
                <a16:creationId xmlns:a16="http://schemas.microsoft.com/office/drawing/2014/main" id="{58E45B6B-2407-42D7-B1C5-439C6B9159D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a:t>
            </a:fld>
            <a:endParaRPr lang="en-US" dirty="0"/>
          </a:p>
        </p:txBody>
      </p:sp>
    </p:spTree>
    <p:extLst>
      <p:ext uri="{BB962C8B-B14F-4D97-AF65-F5344CB8AC3E}">
        <p14:creationId xmlns:p14="http://schemas.microsoft.com/office/powerpoint/2010/main" val="4073528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ubtitle 2"/>
          <p:cNvSpPr txBox="1">
            <a:spLocks/>
          </p:cNvSpPr>
          <p:nvPr/>
        </p:nvSpPr>
        <p:spPr>
          <a:xfrm>
            <a:off x="532616" y="2346425"/>
            <a:ext cx="9144000" cy="23831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200" b="1" cap="none" dirty="0">
                <a:solidFill>
                  <a:schemeClr val="tx1">
                    <a:lumMod val="90000"/>
                    <a:lumOff val="10000"/>
                  </a:schemeClr>
                </a:solidFill>
                <a:latin typeface="+mn-lt"/>
              </a:rPr>
              <a:t>Ayaka Nukui, Director</a:t>
            </a:r>
          </a:p>
          <a:p>
            <a:pPr>
              <a:lnSpc>
                <a:spcPct val="150000"/>
              </a:lnSpc>
            </a:pPr>
            <a:r>
              <a:rPr lang="en-US" sz="2200" b="1" cap="none" dirty="0">
                <a:solidFill>
                  <a:schemeClr val="tx1">
                    <a:lumMod val="90000"/>
                    <a:lumOff val="10000"/>
                  </a:schemeClr>
                </a:solidFill>
                <a:latin typeface="+mn-lt"/>
              </a:rPr>
              <a:t>Kevin Chandler, Director </a:t>
            </a:r>
          </a:p>
          <a:p>
            <a:pPr>
              <a:lnSpc>
                <a:spcPct val="110000"/>
              </a:lnSpc>
              <a:spcBef>
                <a:spcPts val="0"/>
              </a:spcBef>
            </a:pPr>
            <a:r>
              <a:rPr lang="en-US" sz="1800" cap="none" dirty="0">
                <a:solidFill>
                  <a:schemeClr val="tx1">
                    <a:lumMod val="90000"/>
                    <a:lumOff val="10000"/>
                  </a:schemeClr>
                </a:solidFill>
                <a:latin typeface="+mn-lt"/>
              </a:rPr>
              <a:t>Idaho State Department of Education</a:t>
            </a:r>
          </a:p>
          <a:p>
            <a:pPr>
              <a:lnSpc>
                <a:spcPct val="110000"/>
              </a:lnSpc>
              <a:spcBef>
                <a:spcPts val="0"/>
              </a:spcBef>
            </a:pPr>
            <a:r>
              <a:rPr lang="en-US" sz="1800" cap="none" dirty="0">
                <a:solidFill>
                  <a:schemeClr val="tx1">
                    <a:lumMod val="90000"/>
                    <a:lumOff val="10000"/>
                  </a:schemeClr>
                </a:solidFill>
                <a:latin typeface="+mn-lt"/>
              </a:rPr>
              <a:t>650 W State Street, Boise, ID 83702</a:t>
            </a:r>
          </a:p>
          <a:p>
            <a:pPr>
              <a:lnSpc>
                <a:spcPct val="110000"/>
              </a:lnSpc>
              <a:spcBef>
                <a:spcPts val="0"/>
              </a:spcBef>
            </a:pPr>
            <a:r>
              <a:rPr lang="en-US" sz="1800" cap="none" dirty="0">
                <a:solidFill>
                  <a:schemeClr val="tx1">
                    <a:lumMod val="90000"/>
                    <a:lumOff val="10000"/>
                  </a:schemeClr>
                </a:solidFill>
                <a:latin typeface="+mn-lt"/>
              </a:rPr>
              <a:t>208-332-6877</a:t>
            </a:r>
          </a:p>
          <a:p>
            <a:pPr>
              <a:lnSpc>
                <a:spcPct val="110000"/>
              </a:lnSpc>
              <a:spcBef>
                <a:spcPts val="0"/>
              </a:spcBef>
            </a:pPr>
            <a:r>
              <a:rPr lang="en-US" sz="1800" cap="none" dirty="0">
                <a:solidFill>
                  <a:schemeClr val="tx1">
                    <a:lumMod val="90000"/>
                    <a:lumOff val="10000"/>
                  </a:schemeClr>
                </a:solidFill>
                <a:latin typeface="+mn-lt"/>
                <a:hlinkClick r:id="rId3"/>
              </a:rPr>
              <a:t>assessments@sde.Idaho.gov</a:t>
            </a:r>
            <a:r>
              <a:rPr lang="en-US" sz="1800" cap="none" dirty="0">
                <a:solidFill>
                  <a:schemeClr val="tx1">
                    <a:lumMod val="90000"/>
                    <a:lumOff val="10000"/>
                  </a:schemeClr>
                </a:solidFill>
                <a:latin typeface="+mn-lt"/>
              </a:rPr>
              <a:t> </a:t>
            </a:r>
          </a:p>
        </p:txBody>
      </p:sp>
      <p:sp>
        <p:nvSpPr>
          <p:cNvPr id="5" name="Slide Number Placeholder 1">
            <a:extLst>
              <a:ext uri="{FF2B5EF4-FFF2-40B4-BE49-F238E27FC236}">
                <a16:creationId xmlns:a16="http://schemas.microsoft.com/office/drawing/2014/main" id="{4C496483-59DC-4937-861C-ECE7172E70A4}"/>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30</a:t>
            </a:fld>
            <a:endParaRPr lang="en-US" dirty="0"/>
          </a:p>
        </p:txBody>
      </p:sp>
    </p:spTree>
    <p:extLst>
      <p:ext uri="{BB962C8B-B14F-4D97-AF65-F5344CB8AC3E}">
        <p14:creationId xmlns:p14="http://schemas.microsoft.com/office/powerpoint/2010/main" val="2645621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7D4FF4-98E3-4BFD-A8DD-5FF9576C7DFB}"/>
              </a:ext>
            </a:extLst>
          </p:cNvPr>
          <p:cNvSpPr>
            <a:spLocks noGrp="1"/>
          </p:cNvSpPr>
          <p:nvPr>
            <p:ph type="ctrTitle"/>
          </p:nvPr>
        </p:nvSpPr>
        <p:spPr/>
        <p:txBody>
          <a:bodyPr/>
          <a:lstStyle/>
          <a:p>
            <a:r>
              <a:rPr lang="en-US" dirty="0"/>
              <a:t>ESEA Federal Programs</a:t>
            </a:r>
          </a:p>
        </p:txBody>
      </p:sp>
      <p:sp>
        <p:nvSpPr>
          <p:cNvPr id="4" name="Subtitle 3">
            <a:extLst>
              <a:ext uri="{FF2B5EF4-FFF2-40B4-BE49-F238E27FC236}">
                <a16:creationId xmlns:a16="http://schemas.microsoft.com/office/drawing/2014/main" id="{50A4FB54-795B-43D6-82D8-E900E8E27C1F}"/>
              </a:ext>
            </a:extLst>
          </p:cNvPr>
          <p:cNvSpPr>
            <a:spLocks noGrp="1"/>
          </p:cNvSpPr>
          <p:nvPr>
            <p:ph type="subTitle" idx="1"/>
          </p:nvPr>
        </p:nvSpPr>
        <p:spPr/>
        <p:txBody>
          <a:bodyPr/>
          <a:lstStyle/>
          <a:p>
            <a:r>
              <a:rPr lang="en-US" dirty="0"/>
              <a:t>Kathy Gauby, Interim Director</a:t>
            </a:r>
          </a:p>
        </p:txBody>
      </p:sp>
      <p:sp>
        <p:nvSpPr>
          <p:cNvPr id="5" name="Slide Number Placeholder 1">
            <a:extLst>
              <a:ext uri="{FF2B5EF4-FFF2-40B4-BE49-F238E27FC236}">
                <a16:creationId xmlns:a16="http://schemas.microsoft.com/office/drawing/2014/main" id="{FAF4322A-F53D-477C-84E8-D6843CAFC399}"/>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31</a:t>
            </a:fld>
            <a:endParaRPr lang="en-US" dirty="0"/>
          </a:p>
        </p:txBody>
      </p:sp>
    </p:spTree>
    <p:extLst>
      <p:ext uri="{BB962C8B-B14F-4D97-AF65-F5344CB8AC3E}">
        <p14:creationId xmlns:p14="http://schemas.microsoft.com/office/powerpoint/2010/main" val="861538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47E8-FFEE-4A8B-9554-F39BA36AE3F1}"/>
              </a:ext>
            </a:extLst>
          </p:cNvPr>
          <p:cNvSpPr>
            <a:spLocks noGrp="1"/>
          </p:cNvSpPr>
          <p:nvPr>
            <p:ph type="title"/>
          </p:nvPr>
        </p:nvSpPr>
        <p:spPr/>
        <p:txBody>
          <a:bodyPr/>
          <a:lstStyle/>
          <a:p>
            <a:r>
              <a:rPr lang="en-US" dirty="0"/>
              <a:t>Purpose of Federal Programs</a:t>
            </a:r>
          </a:p>
        </p:txBody>
      </p:sp>
      <p:sp>
        <p:nvSpPr>
          <p:cNvPr id="3" name="Content Placeholder 2">
            <a:extLst>
              <a:ext uri="{FF2B5EF4-FFF2-40B4-BE49-F238E27FC236}">
                <a16:creationId xmlns:a16="http://schemas.microsoft.com/office/drawing/2014/main" id="{8D7E9CED-5CB6-4461-B801-4303E7C5E630}"/>
              </a:ext>
            </a:extLst>
          </p:cNvPr>
          <p:cNvSpPr>
            <a:spLocks noGrp="1"/>
          </p:cNvSpPr>
          <p:nvPr>
            <p:ph idx="13"/>
          </p:nvPr>
        </p:nvSpPr>
        <p:spPr>
          <a:xfrm>
            <a:off x="434304" y="1339403"/>
            <a:ext cx="10770316" cy="5056371"/>
          </a:xfrm>
        </p:spPr>
        <p:txBody>
          <a:bodyPr>
            <a:normAutofit fontScale="92500" lnSpcReduction="10000"/>
          </a:bodyPr>
          <a:lstStyle/>
          <a:p>
            <a:r>
              <a:rPr lang="en-US" sz="2800" dirty="0"/>
              <a:t>The Federal Programs department meets regulations and provides assistance to school districts under the requirements of the Elementary and Secondary Education Act (ESEA), currently enacted as the Every Student Succeeds Act (ESSA). </a:t>
            </a:r>
          </a:p>
          <a:p>
            <a:r>
              <a:rPr lang="en-US" sz="2800" dirty="0"/>
              <a:t>We accomplish this by implementing federal program monitoring to ensure districts are compliant with the law. </a:t>
            </a:r>
          </a:p>
          <a:p>
            <a:r>
              <a:rPr lang="en-US" sz="2800" dirty="0"/>
              <a:t>We focus on addressing challenges and improving the academic success of students who are struggling and at-risk so they meet state academic standards.</a:t>
            </a:r>
          </a:p>
          <a:p>
            <a:pPr marL="0" indent="0">
              <a:buNone/>
            </a:pPr>
            <a:endParaRPr lang="en-US" sz="3500" dirty="0"/>
          </a:p>
          <a:p>
            <a:pPr marL="0" indent="0" algn="r">
              <a:buNone/>
            </a:pPr>
            <a:endParaRPr lang="en-US" sz="2400" dirty="0">
              <a:hlinkClick r:id="" action="ppaction://noaction"/>
            </a:endParaRPr>
          </a:p>
          <a:p>
            <a:pPr marL="0" indent="0" algn="r">
              <a:buNone/>
            </a:pPr>
            <a:endParaRPr lang="en-US" sz="2400" dirty="0">
              <a:hlinkClick r:id="" action="ppaction://noaction"/>
            </a:endParaRPr>
          </a:p>
          <a:p>
            <a:pPr marL="0" indent="0" algn="r">
              <a:buNone/>
            </a:pPr>
            <a:r>
              <a:rPr lang="en-US" sz="2600" dirty="0">
                <a:hlinkClick r:id="rId3"/>
              </a:rPr>
              <a:t>https://www.sde.idaho.gov/federal-programs/index.html</a:t>
            </a:r>
            <a:r>
              <a:rPr lang="en-US" sz="2600" dirty="0"/>
              <a:t> </a:t>
            </a:r>
          </a:p>
        </p:txBody>
      </p:sp>
      <p:pic>
        <p:nvPicPr>
          <p:cNvPr id="6" name="Picture 5" descr="Federal Programs icon">
            <a:extLst>
              <a:ext uri="{FF2B5EF4-FFF2-40B4-BE49-F238E27FC236}">
                <a16:creationId xmlns:a16="http://schemas.microsoft.com/office/drawing/2014/main" id="{43A68F56-017A-4C2A-9D51-BCE98D69597C}"/>
              </a:ext>
            </a:extLst>
          </p:cNvPr>
          <p:cNvPicPr>
            <a:picLocks noChangeAspect="1"/>
          </p:cNvPicPr>
          <p:nvPr/>
        </p:nvPicPr>
        <p:blipFill>
          <a:blip r:embed="rId4"/>
          <a:stretch>
            <a:fillRect/>
          </a:stretch>
        </p:blipFill>
        <p:spPr>
          <a:xfrm>
            <a:off x="770009" y="4920689"/>
            <a:ext cx="2359557" cy="1421596"/>
          </a:xfrm>
          <a:prstGeom prst="rect">
            <a:avLst/>
          </a:prstGeom>
        </p:spPr>
      </p:pic>
      <p:sp>
        <p:nvSpPr>
          <p:cNvPr id="5" name="Slide Number Placeholder 1">
            <a:extLst>
              <a:ext uri="{FF2B5EF4-FFF2-40B4-BE49-F238E27FC236}">
                <a16:creationId xmlns:a16="http://schemas.microsoft.com/office/drawing/2014/main" id="{51370FF0-0244-4364-BF45-7783E22B6E89}"/>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32</a:t>
            </a:fld>
            <a:endParaRPr lang="en-US" dirty="0"/>
          </a:p>
        </p:txBody>
      </p:sp>
    </p:spTree>
    <p:extLst>
      <p:ext uri="{BB962C8B-B14F-4D97-AF65-F5344CB8AC3E}">
        <p14:creationId xmlns:p14="http://schemas.microsoft.com/office/powerpoint/2010/main" val="1203808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BCE8C-F72A-4732-AD96-26F64D5BE74A}"/>
              </a:ext>
            </a:extLst>
          </p:cNvPr>
          <p:cNvSpPr>
            <a:spLocks noGrp="1"/>
          </p:cNvSpPr>
          <p:nvPr>
            <p:ph type="title"/>
          </p:nvPr>
        </p:nvSpPr>
        <p:spPr/>
        <p:txBody>
          <a:bodyPr>
            <a:normAutofit fontScale="90000"/>
          </a:bodyPr>
          <a:lstStyle/>
          <a:p>
            <a:r>
              <a:rPr lang="en-US" dirty="0"/>
              <a:t>Elementary &amp; Secondary Education Act (ESEA)</a:t>
            </a:r>
          </a:p>
        </p:txBody>
      </p:sp>
      <p:sp>
        <p:nvSpPr>
          <p:cNvPr id="3" name="Content Placeholder 2">
            <a:extLst>
              <a:ext uri="{FF2B5EF4-FFF2-40B4-BE49-F238E27FC236}">
                <a16:creationId xmlns:a16="http://schemas.microsoft.com/office/drawing/2014/main" id="{A51622AA-29A4-4EEA-9951-D8AD263E5E75}"/>
              </a:ext>
            </a:extLst>
          </p:cNvPr>
          <p:cNvSpPr>
            <a:spLocks noGrp="1"/>
          </p:cNvSpPr>
          <p:nvPr>
            <p:ph idx="13"/>
          </p:nvPr>
        </p:nvSpPr>
        <p:spPr>
          <a:xfrm>
            <a:off x="231821" y="1744697"/>
            <a:ext cx="3773510" cy="2763525"/>
          </a:xfrm>
          <a:ln w="28575">
            <a:solidFill>
              <a:schemeClr val="tx1"/>
            </a:solidFill>
          </a:ln>
        </p:spPr>
        <p:txBody>
          <a:bodyPr>
            <a:normAutofit/>
          </a:bodyPr>
          <a:lstStyle/>
          <a:p>
            <a:pPr marL="0" indent="0">
              <a:buNone/>
            </a:pPr>
            <a:r>
              <a:rPr lang="en-US" sz="2800" dirty="0"/>
              <a:t>Federal Programs team supports district and charter Local Education Agencies with grant applications and program requirements.</a:t>
            </a:r>
          </a:p>
        </p:txBody>
      </p:sp>
      <p:pic>
        <p:nvPicPr>
          <p:cNvPr id="6" name="Picture 5" descr="Consolidated Federal and State Grant Application screenshot">
            <a:extLst>
              <a:ext uri="{FF2B5EF4-FFF2-40B4-BE49-F238E27FC236}">
                <a16:creationId xmlns:a16="http://schemas.microsoft.com/office/drawing/2014/main" id="{70138F6B-D6A0-4637-9A09-C97380B0734D}"/>
              </a:ext>
            </a:extLst>
          </p:cNvPr>
          <p:cNvPicPr>
            <a:picLocks noChangeAspect="1"/>
          </p:cNvPicPr>
          <p:nvPr/>
        </p:nvPicPr>
        <p:blipFill>
          <a:blip r:embed="rId3"/>
          <a:stretch>
            <a:fillRect/>
          </a:stretch>
        </p:blipFill>
        <p:spPr>
          <a:xfrm>
            <a:off x="4353057" y="1409988"/>
            <a:ext cx="7242375" cy="3716818"/>
          </a:xfrm>
          <a:prstGeom prst="rect">
            <a:avLst/>
          </a:prstGeom>
        </p:spPr>
      </p:pic>
      <p:sp>
        <p:nvSpPr>
          <p:cNvPr id="7" name="Rectangle 6">
            <a:extLst>
              <a:ext uri="{FF2B5EF4-FFF2-40B4-BE49-F238E27FC236}">
                <a16:creationId xmlns:a16="http://schemas.microsoft.com/office/drawing/2014/main" id="{663CF79E-FB65-40ED-9859-43E449F41C1C}"/>
              </a:ext>
            </a:extLst>
          </p:cNvPr>
          <p:cNvSpPr/>
          <p:nvPr/>
        </p:nvSpPr>
        <p:spPr>
          <a:xfrm>
            <a:off x="4353058" y="5085141"/>
            <a:ext cx="7242375" cy="800219"/>
          </a:xfrm>
          <a:prstGeom prst="rect">
            <a:avLst/>
          </a:prstGeom>
        </p:spPr>
        <p:txBody>
          <a:bodyPr wrap="square">
            <a:spAutoFit/>
          </a:bodyPr>
          <a:lstStyle/>
          <a:p>
            <a:r>
              <a:rPr lang="en-US" sz="2800" dirty="0">
                <a:hlinkClick r:id="rId4"/>
              </a:rPr>
              <a:t>https://apps.sde.idaho.gov/CFSGA/Home/Home</a:t>
            </a:r>
            <a:endParaRPr lang="en-US" sz="2800" dirty="0"/>
          </a:p>
          <a:p>
            <a:endParaRPr lang="en-US" dirty="0"/>
          </a:p>
        </p:txBody>
      </p:sp>
      <p:sp>
        <p:nvSpPr>
          <p:cNvPr id="8" name="TextBox 7">
            <a:extLst>
              <a:ext uri="{FF2B5EF4-FFF2-40B4-BE49-F238E27FC236}">
                <a16:creationId xmlns:a16="http://schemas.microsoft.com/office/drawing/2014/main" id="{D1F748E4-A3D4-40C4-9742-AAA811732D90}"/>
              </a:ext>
            </a:extLst>
          </p:cNvPr>
          <p:cNvSpPr txBox="1"/>
          <p:nvPr/>
        </p:nvSpPr>
        <p:spPr>
          <a:xfrm>
            <a:off x="231821" y="5841237"/>
            <a:ext cx="11629623" cy="446276"/>
          </a:xfrm>
          <a:prstGeom prst="rect">
            <a:avLst/>
          </a:prstGeom>
          <a:noFill/>
          <a:ln w="28575">
            <a:solidFill>
              <a:schemeClr val="tx1"/>
            </a:solidFill>
          </a:ln>
        </p:spPr>
        <p:txBody>
          <a:bodyPr wrap="square" rtlCol="0">
            <a:spAutoFit/>
          </a:bodyPr>
          <a:lstStyle/>
          <a:p>
            <a:r>
              <a:rPr lang="en-US" sz="2300" dirty="0"/>
              <a:t>New &amp; Experienced Federal Programs Conference – September 12-13, 2022  Nampa Civic Center</a:t>
            </a:r>
          </a:p>
        </p:txBody>
      </p:sp>
      <p:sp>
        <p:nvSpPr>
          <p:cNvPr id="9" name="Slide Number Placeholder 1">
            <a:extLst>
              <a:ext uri="{FF2B5EF4-FFF2-40B4-BE49-F238E27FC236}">
                <a16:creationId xmlns:a16="http://schemas.microsoft.com/office/drawing/2014/main" id="{50518B84-1996-44ED-A442-BE0110B98B5D}"/>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33</a:t>
            </a:fld>
            <a:endParaRPr lang="en-US" dirty="0"/>
          </a:p>
        </p:txBody>
      </p:sp>
    </p:spTree>
    <p:extLst>
      <p:ext uri="{BB962C8B-B14F-4D97-AF65-F5344CB8AC3E}">
        <p14:creationId xmlns:p14="http://schemas.microsoft.com/office/powerpoint/2010/main" val="2167737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Funding and Fiscal Accountability</a:t>
            </a:r>
          </a:p>
        </p:txBody>
      </p:sp>
      <p:sp>
        <p:nvSpPr>
          <p:cNvPr id="3" name="Content Placeholder 2"/>
          <p:cNvSpPr>
            <a:spLocks noGrp="1"/>
          </p:cNvSpPr>
          <p:nvPr>
            <p:ph idx="13"/>
          </p:nvPr>
        </p:nvSpPr>
        <p:spPr>
          <a:xfrm>
            <a:off x="545050" y="1272960"/>
            <a:ext cx="10750326" cy="5305376"/>
          </a:xfrm>
        </p:spPr>
        <p:txBody>
          <a:bodyPr>
            <a:normAutofit fontScale="70000" lnSpcReduction="20000"/>
          </a:bodyPr>
          <a:lstStyle/>
          <a:p>
            <a:pPr lvl="0">
              <a:lnSpc>
                <a:spcPct val="110000"/>
              </a:lnSpc>
            </a:pPr>
            <a:r>
              <a:rPr lang="en-US" sz="4400" dirty="0"/>
              <a:t>Check on the status of Federal funds under ESSA (amount, obligation period, etc.)</a:t>
            </a:r>
          </a:p>
          <a:p>
            <a:pPr lvl="0">
              <a:lnSpc>
                <a:spcPct val="110000"/>
              </a:lnSpc>
            </a:pPr>
            <a:r>
              <a:rPr lang="en-US" sz="4400" dirty="0"/>
              <a:t>Funding questions for Federal programs under ESSA (data used to calculate allocations)</a:t>
            </a:r>
          </a:p>
          <a:p>
            <a:pPr lvl="0">
              <a:lnSpc>
                <a:spcPct val="110000"/>
              </a:lnSpc>
            </a:pPr>
            <a:r>
              <a:rPr lang="en-US" sz="4400" dirty="0"/>
              <a:t>Allowable use of Federal funds in general (programs under ESSA)</a:t>
            </a:r>
          </a:p>
          <a:p>
            <a:pPr lvl="0">
              <a:lnSpc>
                <a:spcPct val="110000"/>
              </a:lnSpc>
            </a:pPr>
            <a:r>
              <a:rPr lang="en-US" sz="4400" dirty="0"/>
              <a:t>Fiscal ESSER questions</a:t>
            </a:r>
          </a:p>
          <a:p>
            <a:pPr marL="0" indent="0">
              <a:buNone/>
            </a:pPr>
            <a:endParaRPr lang="en-US" dirty="0"/>
          </a:p>
          <a:p>
            <a:pPr marL="0" indent="0">
              <a:buNone/>
            </a:pPr>
            <a:r>
              <a:rPr lang="en-US" dirty="0"/>
              <a:t>			</a:t>
            </a:r>
          </a:p>
          <a:p>
            <a:pPr marL="0" indent="0" algn="r">
              <a:buNone/>
            </a:pPr>
            <a:r>
              <a:rPr lang="en-US" dirty="0"/>
              <a:t>			</a:t>
            </a:r>
          </a:p>
          <a:p>
            <a:pPr marL="0" indent="0" algn="r">
              <a:buNone/>
            </a:pPr>
            <a:r>
              <a:rPr lang="en-US" sz="3400" dirty="0"/>
              <a:t>Alexandra McCann </a:t>
            </a:r>
            <a:r>
              <a:rPr lang="en-US" sz="3400" dirty="0">
                <a:hlinkClick r:id="rId3"/>
              </a:rPr>
              <a:t>amccan@sde.Idaho.gov</a:t>
            </a:r>
            <a:r>
              <a:rPr lang="en-US" sz="3400" dirty="0"/>
              <a:t>		</a:t>
            </a:r>
            <a:r>
              <a:rPr lang="en-US" sz="3400" dirty="0">
                <a:hlinkClick r:id="rId4"/>
              </a:rPr>
              <a:t>http://www.sde.idaho.gov/federal-programs/funding/</a:t>
            </a:r>
            <a:r>
              <a:rPr lang="en-US" sz="3400" dirty="0"/>
              <a:t> </a:t>
            </a:r>
          </a:p>
          <a:p>
            <a:pPr marL="0" indent="0">
              <a:buNone/>
            </a:pPr>
            <a:endParaRPr lang="en-US" dirty="0"/>
          </a:p>
        </p:txBody>
      </p:sp>
      <p:pic>
        <p:nvPicPr>
          <p:cNvPr id="7" name="Picture 6" descr="Alexandra McCann headshot">
            <a:extLst>
              <a:ext uri="{FF2B5EF4-FFF2-40B4-BE49-F238E27FC236}">
                <a16:creationId xmlns:a16="http://schemas.microsoft.com/office/drawing/2014/main" id="{97460D2F-3E3D-4048-A77C-E366D32D9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9450" y="4367316"/>
            <a:ext cx="1828800" cy="1828800"/>
          </a:xfrm>
          <a:prstGeom prst="rect">
            <a:avLst/>
          </a:prstGeom>
        </p:spPr>
      </p:pic>
      <p:sp>
        <p:nvSpPr>
          <p:cNvPr id="5" name="Slide Number Placeholder 1">
            <a:extLst>
              <a:ext uri="{FF2B5EF4-FFF2-40B4-BE49-F238E27FC236}">
                <a16:creationId xmlns:a16="http://schemas.microsoft.com/office/drawing/2014/main" id="{D2F24D4D-4C87-4B0D-B151-BC876D6CA5D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34</a:t>
            </a:fld>
            <a:endParaRPr lang="en-US" dirty="0"/>
          </a:p>
        </p:txBody>
      </p:sp>
    </p:spTree>
    <p:extLst>
      <p:ext uri="{BB962C8B-B14F-4D97-AF65-F5344CB8AC3E}">
        <p14:creationId xmlns:p14="http://schemas.microsoft.com/office/powerpoint/2010/main" val="759011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I-A Improving Basic Programs </a:t>
            </a:r>
          </a:p>
        </p:txBody>
      </p:sp>
      <p:sp>
        <p:nvSpPr>
          <p:cNvPr id="3" name="Content Placeholder 2"/>
          <p:cNvSpPr>
            <a:spLocks noGrp="1"/>
          </p:cNvSpPr>
          <p:nvPr>
            <p:ph idx="13"/>
          </p:nvPr>
        </p:nvSpPr>
        <p:spPr>
          <a:xfrm>
            <a:off x="434303" y="1223493"/>
            <a:ext cx="11210849" cy="5063007"/>
          </a:xfrm>
        </p:spPr>
        <p:txBody>
          <a:bodyPr>
            <a:normAutofit lnSpcReduction="10000"/>
          </a:bodyPr>
          <a:lstStyle/>
          <a:p>
            <a:pPr>
              <a:lnSpc>
                <a:spcPct val="110000"/>
              </a:lnSpc>
            </a:pPr>
            <a:r>
              <a:rPr lang="en-US" sz="3500" dirty="0"/>
              <a:t>Funding vs Serving</a:t>
            </a:r>
          </a:p>
          <a:p>
            <a:pPr>
              <a:lnSpc>
                <a:spcPct val="110000"/>
              </a:lnSpc>
            </a:pPr>
            <a:r>
              <a:rPr lang="en-US" sz="3500" dirty="0"/>
              <a:t>Schoolwide and Targeted Assistance Programs</a:t>
            </a:r>
          </a:p>
          <a:p>
            <a:pPr>
              <a:lnSpc>
                <a:spcPct val="110000"/>
              </a:lnSpc>
            </a:pPr>
            <a:r>
              <a:rPr lang="en-US" sz="3500" dirty="0"/>
              <a:t>Consolidated Federal and State Grant Application (CFSGA)</a:t>
            </a:r>
            <a:endParaRPr lang="en-US" sz="3500" u="sng" dirty="0"/>
          </a:p>
          <a:p>
            <a:pPr>
              <a:lnSpc>
                <a:spcPct val="110000"/>
              </a:lnSpc>
            </a:pPr>
            <a:r>
              <a:rPr lang="en-US" sz="3500" dirty="0"/>
              <a:t>Schoolwide/Improvement Plan (SWIP)</a:t>
            </a:r>
          </a:p>
          <a:p>
            <a:pPr marL="0" indent="0">
              <a:lnSpc>
                <a:spcPct val="110000"/>
              </a:lnSpc>
              <a:buNone/>
            </a:pPr>
            <a:r>
              <a:rPr lang="en-US" sz="3600" dirty="0"/>
              <a:t>				</a:t>
            </a:r>
          </a:p>
          <a:p>
            <a:pPr marL="0" indent="0" algn="r">
              <a:lnSpc>
                <a:spcPct val="110000"/>
              </a:lnSpc>
              <a:buNone/>
            </a:pPr>
            <a:r>
              <a:rPr lang="en-US" sz="2800" dirty="0"/>
              <a:t>				</a:t>
            </a:r>
          </a:p>
          <a:p>
            <a:pPr marL="0" indent="0" algn="r">
              <a:lnSpc>
                <a:spcPct val="110000"/>
              </a:lnSpc>
              <a:buNone/>
            </a:pPr>
            <a:r>
              <a:rPr lang="en-US" sz="2400" dirty="0"/>
              <a:t>Stacie Rekow </a:t>
            </a:r>
            <a:r>
              <a:rPr lang="en-US" sz="2400" dirty="0">
                <a:hlinkClick r:id="rId3"/>
              </a:rPr>
              <a:t>srekow@sde.Idaho.gov </a:t>
            </a:r>
            <a:endParaRPr lang="en-US" sz="2400" dirty="0"/>
          </a:p>
          <a:p>
            <a:pPr marL="0" indent="0" algn="r">
              <a:lnSpc>
                <a:spcPct val="110000"/>
              </a:lnSpc>
              <a:buNone/>
            </a:pPr>
            <a:r>
              <a:rPr lang="en-US" sz="2400" dirty="0"/>
              <a:t>				</a:t>
            </a:r>
            <a:r>
              <a:rPr lang="en-US" sz="2400" dirty="0">
                <a:hlinkClick r:id="rId4"/>
              </a:rPr>
              <a:t>https://www.sde.idaho.gov/federal-programs/basic/</a:t>
            </a:r>
            <a:r>
              <a:rPr lang="en-US" sz="2400" dirty="0"/>
              <a:t> </a:t>
            </a:r>
          </a:p>
        </p:txBody>
      </p:sp>
      <p:pic>
        <p:nvPicPr>
          <p:cNvPr id="6" name="Picture 5" descr="Stacie Rekow headshot">
            <a:extLst>
              <a:ext uri="{FF2B5EF4-FFF2-40B4-BE49-F238E27FC236}">
                <a16:creationId xmlns:a16="http://schemas.microsoft.com/office/drawing/2014/main" id="{0C6341CD-54B1-446B-B6A4-CC5086176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1953" y="3193452"/>
            <a:ext cx="1828800" cy="1828800"/>
          </a:xfrm>
          <a:prstGeom prst="rect">
            <a:avLst/>
          </a:prstGeom>
        </p:spPr>
      </p:pic>
      <p:sp>
        <p:nvSpPr>
          <p:cNvPr id="5" name="Slide Number Placeholder 1">
            <a:extLst>
              <a:ext uri="{FF2B5EF4-FFF2-40B4-BE49-F238E27FC236}">
                <a16:creationId xmlns:a16="http://schemas.microsoft.com/office/drawing/2014/main" id="{BA69A546-7C21-40B5-9336-EDE90F4D1466}"/>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35</a:t>
            </a:fld>
            <a:endParaRPr lang="en-US" dirty="0"/>
          </a:p>
        </p:txBody>
      </p:sp>
    </p:spTree>
    <p:extLst>
      <p:ext uri="{BB962C8B-B14F-4D97-AF65-F5344CB8AC3E}">
        <p14:creationId xmlns:p14="http://schemas.microsoft.com/office/powerpoint/2010/main" val="1135079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I-A School Improvement</a:t>
            </a:r>
          </a:p>
        </p:txBody>
      </p:sp>
      <p:sp>
        <p:nvSpPr>
          <p:cNvPr id="3" name="Content Placeholder 2"/>
          <p:cNvSpPr>
            <a:spLocks noGrp="1"/>
          </p:cNvSpPr>
          <p:nvPr>
            <p:ph idx="13"/>
          </p:nvPr>
        </p:nvSpPr>
        <p:spPr>
          <a:xfrm>
            <a:off x="838200" y="1253331"/>
            <a:ext cx="10515600" cy="5020860"/>
          </a:xfrm>
        </p:spPr>
        <p:txBody>
          <a:bodyPr>
            <a:normAutofit/>
          </a:bodyPr>
          <a:lstStyle/>
          <a:p>
            <a:r>
              <a:rPr lang="en-US" sz="3100" dirty="0"/>
              <a:t>School Improvement Designation questions</a:t>
            </a:r>
          </a:p>
          <a:p>
            <a:r>
              <a:rPr lang="en-US" sz="3100" dirty="0"/>
              <a:t>Schoolwide/Improvement Plan (SWIP)/Funding questions</a:t>
            </a:r>
          </a:p>
          <a:p>
            <a:r>
              <a:rPr lang="en-US" sz="3100" dirty="0"/>
              <a:t>State Sponsored Activities (ISN, ISM, IPN, IPMP, IBC) questions</a:t>
            </a:r>
          </a:p>
          <a:p>
            <a:endParaRPr lang="en-US" sz="3100" dirty="0"/>
          </a:p>
          <a:p>
            <a:pPr lvl="1"/>
            <a:r>
              <a:rPr lang="en-US" sz="2700" dirty="0"/>
              <a:t>New cohort of schools in improvement will be identified Fall 2022</a:t>
            </a:r>
          </a:p>
          <a:p>
            <a:pPr algn="r"/>
            <a:endParaRPr lang="en-US" dirty="0"/>
          </a:p>
          <a:p>
            <a:pPr algn="r"/>
            <a:endParaRPr lang="en-US" dirty="0"/>
          </a:p>
          <a:p>
            <a:pPr marL="0" indent="0" algn="r">
              <a:buNone/>
            </a:pPr>
            <a:r>
              <a:rPr lang="en-US" sz="2600" dirty="0"/>
              <a:t>				Tyson Carter </a:t>
            </a:r>
            <a:r>
              <a:rPr lang="en-US" sz="2600" dirty="0">
                <a:hlinkClick r:id="rId3"/>
              </a:rPr>
              <a:t>tcarter@sde.idaho.gov</a:t>
            </a:r>
            <a:endParaRPr lang="en-US" sz="2600" dirty="0"/>
          </a:p>
          <a:p>
            <a:pPr marL="0" indent="0" algn="r">
              <a:buNone/>
            </a:pPr>
            <a:r>
              <a:rPr lang="en-US" sz="2600" dirty="0">
                <a:hlinkClick r:id="rId4"/>
              </a:rPr>
              <a:t>http://www.sde.idaho.gov/federal-programs/sis/ </a:t>
            </a:r>
            <a:endParaRPr lang="en-US" sz="2600" dirty="0"/>
          </a:p>
        </p:txBody>
      </p:sp>
      <p:pic>
        <p:nvPicPr>
          <p:cNvPr id="5" name="Picture 4" descr="Tyson Carter headsh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3532" y="3998052"/>
            <a:ext cx="1828800" cy="1828800"/>
          </a:xfrm>
          <a:prstGeom prst="rect">
            <a:avLst/>
          </a:prstGeom>
        </p:spPr>
      </p:pic>
      <p:sp>
        <p:nvSpPr>
          <p:cNvPr id="6" name="Slide Number Placeholder 1">
            <a:extLst>
              <a:ext uri="{FF2B5EF4-FFF2-40B4-BE49-F238E27FC236}">
                <a16:creationId xmlns:a16="http://schemas.microsoft.com/office/drawing/2014/main" id="{9D69CDB1-43D5-4D5D-9134-74C21F53B632}"/>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36</a:t>
            </a:fld>
            <a:endParaRPr lang="en-US" dirty="0"/>
          </a:p>
        </p:txBody>
      </p:sp>
    </p:spTree>
    <p:extLst>
      <p:ext uri="{BB962C8B-B14F-4D97-AF65-F5344CB8AC3E}">
        <p14:creationId xmlns:p14="http://schemas.microsoft.com/office/powerpoint/2010/main" val="4041768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Title I-A Family and Community Engagement</a:t>
            </a:r>
          </a:p>
        </p:txBody>
      </p:sp>
      <p:sp>
        <p:nvSpPr>
          <p:cNvPr id="3" name="Content Placeholder 2"/>
          <p:cNvSpPr>
            <a:spLocks noGrp="1"/>
          </p:cNvSpPr>
          <p:nvPr>
            <p:ph idx="13"/>
          </p:nvPr>
        </p:nvSpPr>
        <p:spPr>
          <a:xfrm>
            <a:off x="751111" y="1340123"/>
            <a:ext cx="10936063" cy="4874939"/>
          </a:xfrm>
          <a:ln w="28575">
            <a:noFill/>
          </a:ln>
        </p:spPr>
        <p:txBody>
          <a:bodyPr>
            <a:normAutofit/>
          </a:bodyPr>
          <a:lstStyle/>
          <a:p>
            <a:r>
              <a:rPr lang="en-US" sz="3100" dirty="0"/>
              <a:t>School-Parent Compact Questions and template</a:t>
            </a:r>
          </a:p>
          <a:p>
            <a:r>
              <a:rPr lang="en-US" sz="3100" dirty="0"/>
              <a:t>Family Engagement School District Policy Questions</a:t>
            </a:r>
          </a:p>
          <a:p>
            <a:r>
              <a:rPr lang="en-US" sz="3100" dirty="0"/>
              <a:t>Family Engagement School Building Plan Questions</a:t>
            </a:r>
          </a:p>
          <a:p>
            <a:r>
              <a:rPr lang="en-US" sz="3100" dirty="0"/>
              <a:t>Implementing a full-service community school program</a:t>
            </a:r>
          </a:p>
          <a:p>
            <a:pPr marL="0" indent="0" algn="r">
              <a:buNone/>
            </a:pPr>
            <a:endParaRPr lang="en-US" sz="3100" dirty="0"/>
          </a:p>
          <a:p>
            <a:pPr marL="0" indent="0" algn="r">
              <a:buNone/>
            </a:pPr>
            <a:r>
              <a:rPr lang="en-US" sz="3100" dirty="0"/>
              <a:t>2022 FACE Conference –November 14-15, 2022</a:t>
            </a:r>
            <a:endParaRPr lang="en-US" sz="3100" b="1" dirty="0"/>
          </a:p>
          <a:p>
            <a:pPr marL="0" indent="0" algn="r">
              <a:buNone/>
            </a:pPr>
            <a:endParaRPr lang="en-US" sz="3100" dirty="0"/>
          </a:p>
          <a:p>
            <a:pPr marL="0" indent="0" algn="r">
              <a:buNone/>
            </a:pPr>
            <a:r>
              <a:rPr lang="en-US" sz="2400" dirty="0"/>
              <a:t>			Jill Mathews </a:t>
            </a:r>
            <a:r>
              <a:rPr lang="en-US" sz="2400" dirty="0">
                <a:hlinkClick r:id="rId3"/>
              </a:rPr>
              <a:t>jmathews@sde.idaho.gov</a:t>
            </a:r>
            <a:r>
              <a:rPr lang="en-US" sz="2400" dirty="0"/>
              <a:t> </a:t>
            </a:r>
            <a:r>
              <a:rPr lang="en-US" sz="2400" dirty="0">
                <a:hlinkClick r:id="rId4"/>
              </a:rPr>
              <a:t>http://www.sde.idaho.gov/federal-programs/face/index.html </a:t>
            </a:r>
            <a:endParaRPr lang="en-US" sz="2400" dirty="0"/>
          </a:p>
          <a:p>
            <a:endParaRPr lang="en-US" dirty="0"/>
          </a:p>
        </p:txBody>
      </p:sp>
      <p:pic>
        <p:nvPicPr>
          <p:cNvPr id="5" name="Picture 4" descr="Jill Mathews headsh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608" y="4036433"/>
            <a:ext cx="1828800" cy="1828800"/>
          </a:xfrm>
          <a:prstGeom prst="rect">
            <a:avLst/>
          </a:prstGeom>
        </p:spPr>
      </p:pic>
      <p:sp>
        <p:nvSpPr>
          <p:cNvPr id="6" name="Slide Number Placeholder 1">
            <a:extLst>
              <a:ext uri="{FF2B5EF4-FFF2-40B4-BE49-F238E27FC236}">
                <a16:creationId xmlns:a16="http://schemas.microsoft.com/office/drawing/2014/main" id="{96E15CF0-9084-4376-9024-77A87A37A86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37</a:t>
            </a:fld>
            <a:endParaRPr lang="en-US" dirty="0"/>
          </a:p>
        </p:txBody>
      </p:sp>
    </p:spTree>
    <p:extLst>
      <p:ext uri="{BB962C8B-B14F-4D97-AF65-F5344CB8AC3E}">
        <p14:creationId xmlns:p14="http://schemas.microsoft.com/office/powerpoint/2010/main" val="1177123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I-A Foster Care</a:t>
            </a:r>
          </a:p>
        </p:txBody>
      </p:sp>
      <p:sp>
        <p:nvSpPr>
          <p:cNvPr id="3" name="Content Placeholder 2"/>
          <p:cNvSpPr>
            <a:spLocks noGrp="1"/>
          </p:cNvSpPr>
          <p:nvPr>
            <p:ph idx="13"/>
          </p:nvPr>
        </p:nvSpPr>
        <p:spPr>
          <a:xfrm>
            <a:off x="751111" y="1340124"/>
            <a:ext cx="11279021" cy="4903514"/>
          </a:xfrm>
        </p:spPr>
        <p:txBody>
          <a:bodyPr>
            <a:normAutofit/>
          </a:bodyPr>
          <a:lstStyle/>
          <a:p>
            <a:r>
              <a:rPr lang="en-US" sz="3100" dirty="0"/>
              <a:t>Idaho Foster Care Process Questions</a:t>
            </a:r>
          </a:p>
          <a:p>
            <a:pPr>
              <a:lnSpc>
                <a:spcPct val="100000"/>
              </a:lnSpc>
              <a:spcBef>
                <a:spcPts val="0"/>
              </a:spcBef>
            </a:pPr>
            <a:r>
              <a:rPr lang="en-US" sz="3100" dirty="0"/>
              <a:t>Foster Care Transportation Questions </a:t>
            </a:r>
          </a:p>
          <a:p>
            <a:pPr marL="0" indent="0">
              <a:lnSpc>
                <a:spcPct val="100000"/>
              </a:lnSpc>
              <a:spcBef>
                <a:spcPts val="0"/>
              </a:spcBef>
              <a:buNone/>
            </a:pPr>
            <a:r>
              <a:rPr lang="en-US" sz="3100" dirty="0"/>
              <a:t>	Reimbursement form for Title IV-E and Court-Ordered 	Tuition Equivalency </a:t>
            </a:r>
          </a:p>
          <a:p>
            <a:pPr>
              <a:lnSpc>
                <a:spcPct val="100000"/>
              </a:lnSpc>
              <a:spcBef>
                <a:spcPts val="0"/>
              </a:spcBef>
            </a:pPr>
            <a:r>
              <a:rPr lang="en-US" sz="3100" dirty="0"/>
              <a:t>The role of the District Foster Care Liaison</a:t>
            </a:r>
          </a:p>
          <a:p>
            <a:pPr marL="0" indent="0">
              <a:lnSpc>
                <a:spcPct val="100000"/>
              </a:lnSpc>
              <a:spcBef>
                <a:spcPts val="0"/>
              </a:spcBef>
              <a:buNone/>
            </a:pPr>
            <a:endParaRPr lang="en-US" sz="3100" dirty="0"/>
          </a:p>
          <a:p>
            <a:pPr marL="0" indent="0" algn="r">
              <a:lnSpc>
                <a:spcPct val="100000"/>
              </a:lnSpc>
              <a:spcBef>
                <a:spcPts val="0"/>
              </a:spcBef>
              <a:buNone/>
            </a:pPr>
            <a:endParaRPr lang="en-US" sz="3100" dirty="0"/>
          </a:p>
          <a:p>
            <a:pPr marL="0" indent="0" algn="r">
              <a:lnSpc>
                <a:spcPct val="100000"/>
              </a:lnSpc>
              <a:spcBef>
                <a:spcPts val="0"/>
              </a:spcBef>
              <a:buNone/>
            </a:pPr>
            <a:endParaRPr lang="en-US" sz="3100" dirty="0"/>
          </a:p>
          <a:p>
            <a:pPr marL="0" indent="0" algn="r">
              <a:lnSpc>
                <a:spcPct val="100000"/>
              </a:lnSpc>
              <a:spcBef>
                <a:spcPts val="0"/>
              </a:spcBef>
              <a:buNone/>
            </a:pPr>
            <a:r>
              <a:rPr lang="en-US" sz="2800" dirty="0"/>
              <a:t>				</a:t>
            </a:r>
            <a:r>
              <a:rPr lang="en-US" sz="2400" dirty="0"/>
              <a:t>Jill Mathews </a:t>
            </a:r>
            <a:r>
              <a:rPr lang="en-US" sz="2400" dirty="0">
                <a:hlinkClick r:id="rId3"/>
              </a:rPr>
              <a:t>jmathews@sde.idaho.gov</a:t>
            </a:r>
            <a:r>
              <a:rPr lang="en-US" sz="2400" dirty="0"/>
              <a:t> 	</a:t>
            </a:r>
            <a:r>
              <a:rPr lang="en-US" sz="2400" dirty="0">
                <a:hlinkClick r:id="rId4"/>
              </a:rPr>
              <a:t>http://www.sde.idaho.gov/federal-programs/foster-care/</a:t>
            </a:r>
            <a:r>
              <a:rPr lang="en-US" sz="2400" dirty="0"/>
              <a:t> </a:t>
            </a:r>
          </a:p>
        </p:txBody>
      </p:sp>
      <p:pic>
        <p:nvPicPr>
          <p:cNvPr id="5" name="Picture 4" descr="Jill Mathews headsh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6125" y="4062526"/>
            <a:ext cx="1828800" cy="1828800"/>
          </a:xfrm>
          <a:prstGeom prst="rect">
            <a:avLst/>
          </a:prstGeom>
        </p:spPr>
      </p:pic>
      <p:sp>
        <p:nvSpPr>
          <p:cNvPr id="6" name="Slide Number Placeholder 1">
            <a:extLst>
              <a:ext uri="{FF2B5EF4-FFF2-40B4-BE49-F238E27FC236}">
                <a16:creationId xmlns:a16="http://schemas.microsoft.com/office/drawing/2014/main" id="{A8984035-35DB-4B53-8AF5-65955C42624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38</a:t>
            </a:fld>
            <a:endParaRPr lang="en-US" dirty="0"/>
          </a:p>
        </p:txBody>
      </p:sp>
    </p:spTree>
    <p:extLst>
      <p:ext uri="{BB962C8B-B14F-4D97-AF65-F5344CB8AC3E}">
        <p14:creationId xmlns:p14="http://schemas.microsoft.com/office/powerpoint/2010/main" val="481770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I-C Migrant Education Program</a:t>
            </a:r>
          </a:p>
        </p:txBody>
      </p:sp>
      <p:sp>
        <p:nvSpPr>
          <p:cNvPr id="3" name="Content Placeholder 2"/>
          <p:cNvSpPr>
            <a:spLocks noGrp="1"/>
          </p:cNvSpPr>
          <p:nvPr>
            <p:ph idx="13"/>
          </p:nvPr>
        </p:nvSpPr>
        <p:spPr>
          <a:xfrm>
            <a:off x="302296" y="1313336"/>
            <a:ext cx="11671565" cy="5189064"/>
          </a:xfrm>
        </p:spPr>
        <p:txBody>
          <a:bodyPr>
            <a:normAutofit/>
          </a:bodyPr>
          <a:lstStyle/>
          <a:p>
            <a:r>
              <a:rPr lang="en-US" sz="3100" dirty="0"/>
              <a:t>Program and student services best practices</a:t>
            </a:r>
          </a:p>
          <a:p>
            <a:r>
              <a:rPr lang="en-US" sz="3100" dirty="0"/>
              <a:t>Use of migrant funds</a:t>
            </a:r>
          </a:p>
          <a:p>
            <a:r>
              <a:rPr lang="en-US" sz="3100" dirty="0"/>
              <a:t>Data collection and the Migrant Student Information System (MSIS)</a:t>
            </a:r>
          </a:p>
          <a:p>
            <a:r>
              <a:rPr lang="en-US" sz="3100" dirty="0"/>
              <a:t>Parent Employment Survey requirements for all districts</a:t>
            </a:r>
          </a:p>
          <a:p>
            <a:pPr marL="0" indent="0">
              <a:buNone/>
            </a:pPr>
            <a:endParaRPr lang="en-US" sz="2400" dirty="0"/>
          </a:p>
          <a:p>
            <a:pPr marL="0" indent="0">
              <a:buNone/>
            </a:pPr>
            <a:endParaRPr lang="en-US" sz="2400" dirty="0"/>
          </a:p>
          <a:p>
            <a:pPr marL="0" indent="0">
              <a:buNone/>
            </a:pPr>
            <a:endParaRPr lang="en-US" sz="2400" dirty="0"/>
          </a:p>
          <a:p>
            <a:pPr marL="0" indent="0" algn="r">
              <a:buNone/>
            </a:pPr>
            <a:r>
              <a:rPr lang="en-US" sz="2400" dirty="0"/>
              <a:t>					Sarah Seamount </a:t>
            </a:r>
            <a:r>
              <a:rPr lang="en-US" sz="2400" dirty="0">
                <a:hlinkClick r:id="rId3"/>
              </a:rPr>
              <a:t>sseamount@sde.idaho.gov</a:t>
            </a:r>
            <a:endParaRPr lang="en-US" sz="2400" dirty="0"/>
          </a:p>
          <a:p>
            <a:pPr marL="0" indent="0" algn="r">
              <a:buNone/>
            </a:pPr>
            <a:r>
              <a:rPr lang="en-US" sz="2400" dirty="0"/>
              <a:t>					Julissa Lara </a:t>
            </a:r>
            <a:r>
              <a:rPr lang="en-US" sz="2400" dirty="0">
                <a:hlinkClick r:id="rId4"/>
              </a:rPr>
              <a:t>jlara@sde.Idaho.gov</a:t>
            </a:r>
            <a:endParaRPr lang="en-US" sz="2400" dirty="0"/>
          </a:p>
          <a:p>
            <a:pPr marL="0" indent="0" algn="r">
              <a:buNone/>
            </a:pPr>
            <a:r>
              <a:rPr lang="en-US" sz="2400" dirty="0">
                <a:hlinkClick r:id="rId5"/>
              </a:rPr>
              <a:t>https://www.sde.idaho.gov/federal-programs/migrant/ </a:t>
            </a:r>
            <a:endParaRPr lang="en-US" sz="2400" dirty="0"/>
          </a:p>
          <a:p>
            <a:pPr marL="0" indent="0" algn="r">
              <a:buNone/>
            </a:pPr>
            <a:endParaRPr lang="en-US" sz="2400" dirty="0"/>
          </a:p>
          <a:p>
            <a:pPr marL="0" indent="0">
              <a:buNone/>
            </a:pPr>
            <a:endParaRPr lang="en-US" sz="2400" dirty="0">
              <a:hlinkClick r:id="rId6"/>
            </a:endParaRPr>
          </a:p>
        </p:txBody>
      </p:sp>
      <p:pic>
        <p:nvPicPr>
          <p:cNvPr id="6" name="Picture 5" descr="Sarah Seamount headsh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04" y="3535417"/>
            <a:ext cx="1900350" cy="1900350"/>
          </a:xfrm>
          <a:prstGeom prst="rect">
            <a:avLst/>
          </a:prstGeom>
        </p:spPr>
      </p:pic>
      <p:pic>
        <p:nvPicPr>
          <p:cNvPr id="7" name="Picture 6" descr="Julissa Lara headshot">
            <a:extLst>
              <a:ext uri="{FF2B5EF4-FFF2-40B4-BE49-F238E27FC236}">
                <a16:creationId xmlns:a16="http://schemas.microsoft.com/office/drawing/2014/main" id="{A31D6F0C-2171-4784-8E96-36C54A095DC6}"/>
              </a:ext>
            </a:extLst>
          </p:cNvPr>
          <p:cNvPicPr>
            <a:picLocks noChangeAspect="1"/>
          </p:cNvPicPr>
          <p:nvPr/>
        </p:nvPicPr>
        <p:blipFill>
          <a:blip r:embed="rId8"/>
          <a:stretch>
            <a:fillRect/>
          </a:stretch>
        </p:blipFill>
        <p:spPr>
          <a:xfrm>
            <a:off x="2942818" y="4217998"/>
            <a:ext cx="1835035" cy="1900350"/>
          </a:xfrm>
          <a:prstGeom prst="rect">
            <a:avLst/>
          </a:prstGeom>
        </p:spPr>
      </p:pic>
      <p:sp>
        <p:nvSpPr>
          <p:cNvPr id="8" name="Slide Number Placeholder 1">
            <a:extLst>
              <a:ext uri="{FF2B5EF4-FFF2-40B4-BE49-F238E27FC236}">
                <a16:creationId xmlns:a16="http://schemas.microsoft.com/office/drawing/2014/main" id="{CCCB239B-415B-44FA-B6B7-E5A539C9EB5E}"/>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39</a:t>
            </a:fld>
            <a:endParaRPr lang="en-US" dirty="0"/>
          </a:p>
        </p:txBody>
      </p:sp>
    </p:spTree>
    <p:extLst>
      <p:ext uri="{BB962C8B-B14F-4D97-AF65-F5344CB8AC3E}">
        <p14:creationId xmlns:p14="http://schemas.microsoft.com/office/powerpoint/2010/main" val="179519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CBAB-5586-4471-B737-849D85F33299}"/>
              </a:ext>
            </a:extLst>
          </p:cNvPr>
          <p:cNvSpPr>
            <a:spLocks noGrp="1"/>
          </p:cNvSpPr>
          <p:nvPr>
            <p:ph type="title"/>
          </p:nvPr>
        </p:nvSpPr>
        <p:spPr/>
        <p:txBody>
          <a:bodyPr>
            <a:normAutofit/>
          </a:bodyPr>
          <a:lstStyle/>
          <a:p>
            <a:r>
              <a:rPr lang="en-US" sz="3600" dirty="0">
                <a:latin typeface="Tahoma"/>
                <a:ea typeface="Tahoma"/>
                <a:cs typeface="Tahoma"/>
              </a:rPr>
              <a:t>Testing Days or Window Openings</a:t>
            </a:r>
          </a:p>
        </p:txBody>
      </p:sp>
      <p:grpSp>
        <p:nvGrpSpPr>
          <p:cNvPr id="5" name="Group 4" descr="month scale of august to may ">
            <a:extLst>
              <a:ext uri="{FF2B5EF4-FFF2-40B4-BE49-F238E27FC236}">
                <a16:creationId xmlns:a16="http://schemas.microsoft.com/office/drawing/2014/main" id="{D6BE3B4C-2C15-4170-898D-90579C6C09C9}"/>
              </a:ext>
            </a:extLst>
          </p:cNvPr>
          <p:cNvGrpSpPr/>
          <p:nvPr/>
        </p:nvGrpSpPr>
        <p:grpSpPr>
          <a:xfrm>
            <a:off x="152400" y="3305075"/>
            <a:ext cx="11887200" cy="247851"/>
            <a:chOff x="152400" y="3305073"/>
            <a:chExt cx="11887200" cy="247851"/>
          </a:xfrm>
          <a:solidFill>
            <a:schemeClr val="accent3">
              <a:lumMod val="40000"/>
              <a:lumOff val="60000"/>
            </a:schemeClr>
          </a:solidFill>
        </p:grpSpPr>
        <p:sp>
          <p:nvSpPr>
            <p:cNvPr id="6" name="Rectangle 5">
              <a:extLst>
                <a:ext uri="{FF2B5EF4-FFF2-40B4-BE49-F238E27FC236}">
                  <a16:creationId xmlns:a16="http://schemas.microsoft.com/office/drawing/2014/main" id="{33A8ECED-E8AC-49C6-B581-3012641F6DAE}"/>
                </a:ext>
              </a:extLst>
            </p:cNvPr>
            <p:cNvSpPr/>
            <p:nvPr/>
          </p:nvSpPr>
          <p:spPr>
            <a:xfrm>
              <a:off x="152400" y="3306073"/>
              <a:ext cx="1188720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endParaRPr lang="en-US"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4D75949C-E46B-4740-9D0D-A0D546AAE0AE}"/>
                </a:ext>
              </a:extLst>
            </p:cNvPr>
            <p:cNvSpPr/>
            <p:nvPr/>
          </p:nvSpPr>
          <p:spPr>
            <a:xfrm>
              <a:off x="152400" y="3306073"/>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August</a:t>
              </a:r>
            </a:p>
          </p:txBody>
        </p:sp>
        <p:sp>
          <p:nvSpPr>
            <p:cNvPr id="8" name="Rectangle 7">
              <a:extLst>
                <a:ext uri="{FF2B5EF4-FFF2-40B4-BE49-F238E27FC236}">
                  <a16:creationId xmlns:a16="http://schemas.microsoft.com/office/drawing/2014/main" id="{9C865A89-E8B1-405A-9BAF-583E7DC18EF6}"/>
                </a:ext>
              </a:extLst>
            </p:cNvPr>
            <p:cNvSpPr/>
            <p:nvPr/>
          </p:nvSpPr>
          <p:spPr>
            <a:xfrm>
              <a:off x="1341120" y="3306073"/>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September</a:t>
              </a:r>
            </a:p>
          </p:txBody>
        </p:sp>
        <p:sp>
          <p:nvSpPr>
            <p:cNvPr id="9" name="Rectangle 8">
              <a:extLst>
                <a:ext uri="{FF2B5EF4-FFF2-40B4-BE49-F238E27FC236}">
                  <a16:creationId xmlns:a16="http://schemas.microsoft.com/office/drawing/2014/main" id="{F6C7793B-17E9-410B-9300-9D0D478E0A58}"/>
                </a:ext>
              </a:extLst>
            </p:cNvPr>
            <p:cNvSpPr/>
            <p:nvPr/>
          </p:nvSpPr>
          <p:spPr>
            <a:xfrm>
              <a:off x="2529840" y="3306073"/>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October</a:t>
              </a:r>
            </a:p>
          </p:txBody>
        </p:sp>
        <p:sp>
          <p:nvSpPr>
            <p:cNvPr id="10" name="Rectangle 9">
              <a:extLst>
                <a:ext uri="{FF2B5EF4-FFF2-40B4-BE49-F238E27FC236}">
                  <a16:creationId xmlns:a16="http://schemas.microsoft.com/office/drawing/2014/main" id="{743869F0-ADFC-4A88-BF5F-5AAB62353315}"/>
                </a:ext>
              </a:extLst>
            </p:cNvPr>
            <p:cNvSpPr/>
            <p:nvPr/>
          </p:nvSpPr>
          <p:spPr>
            <a:xfrm>
              <a:off x="3718560" y="3305073"/>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November</a:t>
              </a:r>
            </a:p>
          </p:txBody>
        </p:sp>
        <p:sp>
          <p:nvSpPr>
            <p:cNvPr id="11" name="Rectangle 10">
              <a:extLst>
                <a:ext uri="{FF2B5EF4-FFF2-40B4-BE49-F238E27FC236}">
                  <a16:creationId xmlns:a16="http://schemas.microsoft.com/office/drawing/2014/main" id="{1B104CE7-0CF3-4986-8841-6857A0B05369}"/>
                </a:ext>
              </a:extLst>
            </p:cNvPr>
            <p:cNvSpPr/>
            <p:nvPr/>
          </p:nvSpPr>
          <p:spPr>
            <a:xfrm>
              <a:off x="4907280" y="3306071"/>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December</a:t>
              </a:r>
            </a:p>
          </p:txBody>
        </p:sp>
        <p:sp>
          <p:nvSpPr>
            <p:cNvPr id="12" name="Rectangle 11">
              <a:extLst>
                <a:ext uri="{FF2B5EF4-FFF2-40B4-BE49-F238E27FC236}">
                  <a16:creationId xmlns:a16="http://schemas.microsoft.com/office/drawing/2014/main" id="{5E9D9DDD-E933-4062-8985-2F55E8737865}"/>
                </a:ext>
              </a:extLst>
            </p:cNvPr>
            <p:cNvSpPr/>
            <p:nvPr/>
          </p:nvSpPr>
          <p:spPr>
            <a:xfrm>
              <a:off x="6096000" y="3306071"/>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January</a:t>
              </a:r>
            </a:p>
          </p:txBody>
        </p:sp>
        <p:sp>
          <p:nvSpPr>
            <p:cNvPr id="13" name="Rectangle 12">
              <a:extLst>
                <a:ext uri="{FF2B5EF4-FFF2-40B4-BE49-F238E27FC236}">
                  <a16:creationId xmlns:a16="http://schemas.microsoft.com/office/drawing/2014/main" id="{F62CD789-D52A-4001-AAB4-DF1920D34216}"/>
                </a:ext>
              </a:extLst>
            </p:cNvPr>
            <p:cNvSpPr/>
            <p:nvPr/>
          </p:nvSpPr>
          <p:spPr>
            <a:xfrm>
              <a:off x="7284720" y="3306069"/>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February</a:t>
              </a:r>
            </a:p>
          </p:txBody>
        </p:sp>
        <p:sp>
          <p:nvSpPr>
            <p:cNvPr id="14" name="Rectangle 13">
              <a:extLst>
                <a:ext uri="{FF2B5EF4-FFF2-40B4-BE49-F238E27FC236}">
                  <a16:creationId xmlns:a16="http://schemas.microsoft.com/office/drawing/2014/main" id="{B861938C-BD97-4572-9ACA-8C33162B0725}"/>
                </a:ext>
              </a:extLst>
            </p:cNvPr>
            <p:cNvSpPr/>
            <p:nvPr/>
          </p:nvSpPr>
          <p:spPr>
            <a:xfrm>
              <a:off x="8473440" y="3307071"/>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March</a:t>
              </a:r>
            </a:p>
          </p:txBody>
        </p:sp>
        <p:sp>
          <p:nvSpPr>
            <p:cNvPr id="15" name="Rectangle 14">
              <a:extLst>
                <a:ext uri="{FF2B5EF4-FFF2-40B4-BE49-F238E27FC236}">
                  <a16:creationId xmlns:a16="http://schemas.microsoft.com/office/drawing/2014/main" id="{72618228-2056-4204-B95F-8D7F27A08DAC}"/>
                </a:ext>
              </a:extLst>
            </p:cNvPr>
            <p:cNvSpPr/>
            <p:nvPr/>
          </p:nvSpPr>
          <p:spPr>
            <a:xfrm>
              <a:off x="9662160" y="3306069"/>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April</a:t>
              </a:r>
            </a:p>
          </p:txBody>
        </p:sp>
        <p:sp>
          <p:nvSpPr>
            <p:cNvPr id="16" name="Rectangle 15">
              <a:extLst>
                <a:ext uri="{FF2B5EF4-FFF2-40B4-BE49-F238E27FC236}">
                  <a16:creationId xmlns:a16="http://schemas.microsoft.com/office/drawing/2014/main" id="{07F42554-9AFA-4346-B302-608C99B2DE63}"/>
                </a:ext>
              </a:extLst>
            </p:cNvPr>
            <p:cNvSpPr/>
            <p:nvPr/>
          </p:nvSpPr>
          <p:spPr>
            <a:xfrm>
              <a:off x="10850880" y="3305073"/>
              <a:ext cx="1188720" cy="245853"/>
            </a:xfrm>
            <a:prstGeom prst="rect">
              <a:avLst/>
            </a:prstGeom>
            <a:grpFill/>
            <a:ln w="12700" cap="flat" cmpd="sng" algn="ctr">
              <a:solidFill>
                <a:sysClr val="windowText" lastClr="000000"/>
              </a:solidFill>
              <a:prstDash val="solid"/>
              <a:miter lim="800000"/>
            </a:ln>
            <a:effectLst/>
          </p:spPr>
          <p:txBody>
            <a:bodyPr rtlCol="0" anchor="ctr"/>
            <a:lstStyle/>
            <a:p>
              <a:pPr algn="ctr" defTabSz="914392">
                <a:defRPr/>
              </a:pPr>
              <a:r>
                <a:rPr lang="en-US" sz="1200" b="1" kern="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May</a:t>
              </a:r>
            </a:p>
          </p:txBody>
        </p:sp>
      </p:grpSp>
      <p:cxnSp>
        <p:nvCxnSpPr>
          <p:cNvPr id="17" name="Straight Connector 16">
            <a:extLst>
              <a:ext uri="{FF2B5EF4-FFF2-40B4-BE49-F238E27FC236}">
                <a16:creationId xmlns:a16="http://schemas.microsoft.com/office/drawing/2014/main" id="{BC757F8C-FA5F-46D8-A843-768DB625990A}"/>
              </a:ext>
              <a:ext uri="{C183D7F6-B498-43B3-948B-1728B52AA6E4}">
                <adec:decorative xmlns:adec="http://schemas.microsoft.com/office/drawing/2017/decorative" val="1"/>
              </a:ext>
            </a:extLst>
          </p:cNvPr>
          <p:cNvCxnSpPr>
            <a:cxnSpLocks/>
          </p:cNvCxnSpPr>
          <p:nvPr/>
        </p:nvCxnSpPr>
        <p:spPr>
          <a:xfrm flipH="1">
            <a:off x="152399" y="3555118"/>
            <a:ext cx="1" cy="1312157"/>
          </a:xfrm>
          <a:prstGeom prst="line">
            <a:avLst/>
          </a:prstGeom>
          <a:noFill/>
          <a:ln w="25400" cap="flat" cmpd="sng" algn="ctr">
            <a:solidFill>
              <a:sysClr val="windowText" lastClr="000000"/>
            </a:solidFill>
            <a:prstDash val="solid"/>
            <a:miter lim="800000"/>
            <a:headEnd type="oval"/>
            <a:tailEnd type="oval"/>
          </a:ln>
          <a:effectLst/>
        </p:spPr>
      </p:cxnSp>
      <p:sp>
        <p:nvSpPr>
          <p:cNvPr id="18" name="TextBox 17">
            <a:extLst>
              <a:ext uri="{FF2B5EF4-FFF2-40B4-BE49-F238E27FC236}">
                <a16:creationId xmlns:a16="http://schemas.microsoft.com/office/drawing/2014/main" id="{8C11DCD1-9DA3-4435-9C33-00A5EE41AFE1}"/>
              </a:ext>
            </a:extLst>
          </p:cNvPr>
          <p:cNvSpPr txBox="1"/>
          <p:nvPr/>
        </p:nvSpPr>
        <p:spPr>
          <a:xfrm>
            <a:off x="41690" y="4926532"/>
            <a:ext cx="211596" cy="258532"/>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3" action="ppaction://hlinksldjump"/>
              </a:rPr>
              <a:t>IRI</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9" name="Straight Connector 18">
            <a:extLst>
              <a:ext uri="{FF2B5EF4-FFF2-40B4-BE49-F238E27FC236}">
                <a16:creationId xmlns:a16="http://schemas.microsoft.com/office/drawing/2014/main" id="{AB9B0731-D829-4A07-B115-353A78BA1B35}"/>
              </a:ext>
              <a:ext uri="{C183D7F6-B498-43B3-948B-1728B52AA6E4}">
                <adec:decorative xmlns:adec="http://schemas.microsoft.com/office/drawing/2017/decorative" val="1"/>
              </a:ext>
            </a:extLst>
          </p:cNvPr>
          <p:cNvCxnSpPr>
            <a:cxnSpLocks/>
          </p:cNvCxnSpPr>
          <p:nvPr/>
        </p:nvCxnSpPr>
        <p:spPr>
          <a:xfrm flipV="1">
            <a:off x="384301" y="3555118"/>
            <a:ext cx="1" cy="795866"/>
          </a:xfrm>
          <a:prstGeom prst="line">
            <a:avLst/>
          </a:prstGeom>
          <a:noFill/>
          <a:ln w="25400" cap="flat" cmpd="sng" algn="ctr">
            <a:solidFill>
              <a:sysClr val="windowText" lastClr="000000"/>
            </a:solidFill>
            <a:prstDash val="solid"/>
            <a:miter lim="800000"/>
            <a:headEnd type="oval"/>
            <a:tailEnd type="oval"/>
          </a:ln>
          <a:effectLst/>
        </p:spPr>
      </p:cxnSp>
      <p:sp>
        <p:nvSpPr>
          <p:cNvPr id="20" name="TextBox 19">
            <a:extLst>
              <a:ext uri="{FF2B5EF4-FFF2-40B4-BE49-F238E27FC236}">
                <a16:creationId xmlns:a16="http://schemas.microsoft.com/office/drawing/2014/main" id="{383A9164-F87B-49ED-870D-6D77794C2BFE}"/>
              </a:ext>
            </a:extLst>
          </p:cNvPr>
          <p:cNvSpPr txBox="1"/>
          <p:nvPr/>
        </p:nvSpPr>
        <p:spPr>
          <a:xfrm>
            <a:off x="251340" y="4342044"/>
            <a:ext cx="567463" cy="997196"/>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ISAT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Interims</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4" action="ppaction://hlinksldjump"/>
              </a:rPr>
              <a:t>ELA/L</a:t>
            </a: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5" action="ppaction://hlinksldjump"/>
              </a:rPr>
              <a:t>Math</a:t>
            </a: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6" action="ppaction://hlinksldjump"/>
              </a:rPr>
              <a:t>Science</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Connector 20">
            <a:extLst>
              <a:ext uri="{FF2B5EF4-FFF2-40B4-BE49-F238E27FC236}">
                <a16:creationId xmlns:a16="http://schemas.microsoft.com/office/drawing/2014/main" id="{DA48E4A4-A352-45B7-A8B9-C8156E7CCA63}"/>
              </a:ext>
              <a:ext uri="{C183D7F6-B498-43B3-948B-1728B52AA6E4}">
                <adec:decorative xmlns:adec="http://schemas.microsoft.com/office/drawing/2017/decorative" val="1"/>
              </a:ext>
            </a:extLst>
          </p:cNvPr>
          <p:cNvCxnSpPr>
            <a:cxnSpLocks/>
            <a:endCxn id="22" idx="0"/>
          </p:cNvCxnSpPr>
          <p:nvPr/>
        </p:nvCxnSpPr>
        <p:spPr>
          <a:xfrm>
            <a:off x="2917235" y="3547070"/>
            <a:ext cx="0" cy="1061673"/>
          </a:xfrm>
          <a:prstGeom prst="line">
            <a:avLst/>
          </a:prstGeom>
          <a:noFill/>
          <a:ln w="25400" cap="flat" cmpd="sng" algn="ctr">
            <a:solidFill>
              <a:sysClr val="windowText" lastClr="000000"/>
            </a:solidFill>
            <a:prstDash val="solid"/>
            <a:miter lim="800000"/>
            <a:headEnd type="oval"/>
            <a:tailEnd type="oval"/>
          </a:ln>
          <a:effectLst/>
        </p:spPr>
      </p:cxnSp>
      <p:sp>
        <p:nvSpPr>
          <p:cNvPr id="22" name="TextBox 21">
            <a:extLst>
              <a:ext uri="{FF2B5EF4-FFF2-40B4-BE49-F238E27FC236}">
                <a16:creationId xmlns:a16="http://schemas.microsoft.com/office/drawing/2014/main" id="{30478D19-1D14-4A78-8255-E101E939D068}"/>
              </a:ext>
            </a:extLst>
          </p:cNvPr>
          <p:cNvSpPr txBox="1"/>
          <p:nvPr/>
        </p:nvSpPr>
        <p:spPr>
          <a:xfrm>
            <a:off x="2664762" y="4608743"/>
            <a:ext cx="504945" cy="443198"/>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7" action="ppaction://hlinksldjump"/>
              </a:rPr>
              <a:t>PSAT/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7" action="ppaction://hlinksldjump"/>
              </a:rPr>
              <a:t>NMSQT</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Connector 22">
            <a:extLst>
              <a:ext uri="{FF2B5EF4-FFF2-40B4-BE49-F238E27FC236}">
                <a16:creationId xmlns:a16="http://schemas.microsoft.com/office/drawing/2014/main" id="{6EE76AFC-7895-484A-9557-2DFC9B499E09}"/>
              </a:ext>
              <a:ext uri="{C183D7F6-B498-43B3-948B-1728B52AA6E4}">
                <adec:decorative xmlns:adec="http://schemas.microsoft.com/office/drawing/2017/decorative" val="1"/>
              </a:ext>
            </a:extLst>
          </p:cNvPr>
          <p:cNvCxnSpPr>
            <a:cxnSpLocks/>
          </p:cNvCxnSpPr>
          <p:nvPr/>
        </p:nvCxnSpPr>
        <p:spPr>
          <a:xfrm>
            <a:off x="7080040" y="3555118"/>
            <a:ext cx="0" cy="1243584"/>
          </a:xfrm>
          <a:prstGeom prst="line">
            <a:avLst/>
          </a:prstGeom>
          <a:noFill/>
          <a:ln w="25400" cap="flat" cmpd="sng" algn="ctr">
            <a:solidFill>
              <a:sysClr val="windowText" lastClr="000000"/>
            </a:solidFill>
            <a:prstDash val="solid"/>
            <a:miter lim="800000"/>
            <a:headEnd type="oval"/>
            <a:tailEnd type="oval"/>
          </a:ln>
          <a:effectLst/>
        </p:spPr>
      </p:cxnSp>
      <p:sp>
        <p:nvSpPr>
          <p:cNvPr id="24" name="TextBox 23">
            <a:extLst>
              <a:ext uri="{FF2B5EF4-FFF2-40B4-BE49-F238E27FC236}">
                <a16:creationId xmlns:a16="http://schemas.microsoft.com/office/drawing/2014/main" id="{FBAA28B2-95B3-4869-AA52-2E95F7D06DAA}"/>
              </a:ext>
            </a:extLst>
          </p:cNvPr>
          <p:cNvSpPr txBox="1"/>
          <p:nvPr/>
        </p:nvSpPr>
        <p:spPr>
          <a:xfrm>
            <a:off x="6747064" y="4797266"/>
            <a:ext cx="665953" cy="258532"/>
          </a:xfrm>
          <a:prstGeom prst="rect">
            <a:avLst/>
          </a:prstGeom>
          <a:noFill/>
        </p:spPr>
        <p:txBody>
          <a:bodyPr wrap="squar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8" action="ppaction://hlinksldjump"/>
              </a:rPr>
              <a:t>ACCESS</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Connector 32">
            <a:extLst>
              <a:ext uri="{FF2B5EF4-FFF2-40B4-BE49-F238E27FC236}">
                <a16:creationId xmlns:a16="http://schemas.microsoft.com/office/drawing/2014/main" id="{392A995A-66E3-4071-AB5E-59AAD89C68AA}"/>
              </a:ext>
              <a:ext uri="{C183D7F6-B498-43B3-948B-1728B52AA6E4}">
                <adec:decorative xmlns:adec="http://schemas.microsoft.com/office/drawing/2017/decorative" val="1"/>
              </a:ext>
            </a:extLst>
          </p:cNvPr>
          <p:cNvCxnSpPr>
            <a:cxnSpLocks/>
            <a:stCxn id="34" idx="2"/>
          </p:cNvCxnSpPr>
          <p:nvPr/>
        </p:nvCxnSpPr>
        <p:spPr>
          <a:xfrm>
            <a:off x="7268670" y="2648026"/>
            <a:ext cx="0" cy="641429"/>
          </a:xfrm>
          <a:prstGeom prst="line">
            <a:avLst/>
          </a:prstGeom>
          <a:noFill/>
          <a:ln w="25400" cap="flat" cmpd="sng" algn="ctr">
            <a:solidFill>
              <a:sysClr val="windowText" lastClr="000000"/>
            </a:solidFill>
            <a:prstDash val="solid"/>
            <a:miter lim="800000"/>
            <a:headEnd type="oval"/>
            <a:tailEnd type="oval"/>
          </a:ln>
          <a:effectLst/>
        </p:spPr>
      </p:cxnSp>
      <p:sp>
        <p:nvSpPr>
          <p:cNvPr id="34" name="TextBox 33">
            <a:extLst>
              <a:ext uri="{FF2B5EF4-FFF2-40B4-BE49-F238E27FC236}">
                <a16:creationId xmlns:a16="http://schemas.microsoft.com/office/drawing/2014/main" id="{0E752B59-FB60-4118-B9D9-278845181C41}"/>
              </a:ext>
            </a:extLst>
          </p:cNvPr>
          <p:cNvSpPr txBox="1"/>
          <p:nvPr/>
        </p:nvSpPr>
        <p:spPr>
          <a:xfrm>
            <a:off x="7154856" y="2389494"/>
            <a:ext cx="227627" cy="258532"/>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9" action="ppaction://hlinksldjump"/>
              </a:rPr>
              <a:t>LCI</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37" name="Straight Connector 36">
            <a:extLst>
              <a:ext uri="{FF2B5EF4-FFF2-40B4-BE49-F238E27FC236}">
                <a16:creationId xmlns:a16="http://schemas.microsoft.com/office/drawing/2014/main" id="{C68090EA-4778-43BB-9474-0580306C47F2}"/>
              </a:ext>
              <a:ext uri="{C183D7F6-B498-43B3-948B-1728B52AA6E4}">
                <adec:decorative xmlns:adec="http://schemas.microsoft.com/office/drawing/2017/decorative" val="1"/>
              </a:ext>
            </a:extLst>
          </p:cNvPr>
          <p:cNvCxnSpPr>
            <a:cxnSpLocks/>
            <a:stCxn id="38" idx="2"/>
          </p:cNvCxnSpPr>
          <p:nvPr/>
        </p:nvCxnSpPr>
        <p:spPr>
          <a:xfrm>
            <a:off x="9067922" y="2611733"/>
            <a:ext cx="0" cy="693341"/>
          </a:xfrm>
          <a:prstGeom prst="line">
            <a:avLst/>
          </a:prstGeom>
          <a:noFill/>
          <a:ln w="25400" cap="flat" cmpd="sng" algn="ctr">
            <a:solidFill>
              <a:sysClr val="windowText" lastClr="000000"/>
            </a:solidFill>
            <a:prstDash val="solid"/>
            <a:miter lim="800000"/>
            <a:headEnd type="oval"/>
            <a:tailEnd type="oval"/>
          </a:ln>
          <a:effectLst/>
        </p:spPr>
      </p:cxnSp>
      <p:sp>
        <p:nvSpPr>
          <p:cNvPr id="38" name="TextBox 37">
            <a:extLst>
              <a:ext uri="{FF2B5EF4-FFF2-40B4-BE49-F238E27FC236}">
                <a16:creationId xmlns:a16="http://schemas.microsoft.com/office/drawing/2014/main" id="{97967381-3CF9-4034-87A5-57506A50ED52}"/>
              </a:ext>
            </a:extLst>
          </p:cNvPr>
          <p:cNvSpPr txBox="1"/>
          <p:nvPr/>
        </p:nvSpPr>
        <p:spPr>
          <a:xfrm>
            <a:off x="8812243" y="1799203"/>
            <a:ext cx="511358" cy="812530"/>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0" action="ppaction://hlinksldjump"/>
              </a:rPr>
              <a:t>IDAA</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0" action="ppaction://hlinksldjump"/>
              </a:rPr>
              <a:t>ELA/L,</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0" action="ppaction://hlinksldjump"/>
              </a:rPr>
              <a:t>Math,</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0" action="ppaction://hlinksldjump"/>
              </a:rPr>
              <a:t>Science</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39" name="Straight Connector 38">
            <a:extLst>
              <a:ext uri="{FF2B5EF4-FFF2-40B4-BE49-F238E27FC236}">
                <a16:creationId xmlns:a16="http://schemas.microsoft.com/office/drawing/2014/main" id="{988A96B4-1A15-45FE-B145-21AB608896B7}"/>
              </a:ext>
              <a:ext uri="{C183D7F6-B498-43B3-948B-1728B52AA6E4}">
                <adec:decorative xmlns:adec="http://schemas.microsoft.com/office/drawing/2017/decorative" val="1"/>
              </a:ext>
            </a:extLst>
          </p:cNvPr>
          <p:cNvCxnSpPr>
            <a:cxnSpLocks/>
          </p:cNvCxnSpPr>
          <p:nvPr/>
        </p:nvCxnSpPr>
        <p:spPr>
          <a:xfrm>
            <a:off x="9075618" y="3563606"/>
            <a:ext cx="13440" cy="787378"/>
          </a:xfrm>
          <a:prstGeom prst="line">
            <a:avLst/>
          </a:prstGeom>
          <a:noFill/>
          <a:ln w="25400" cap="flat" cmpd="sng" algn="ctr">
            <a:solidFill>
              <a:sysClr val="windowText" lastClr="000000"/>
            </a:solidFill>
            <a:prstDash val="solid"/>
            <a:miter lim="800000"/>
            <a:headEnd type="oval"/>
            <a:tailEnd type="oval"/>
          </a:ln>
          <a:effectLst/>
        </p:spPr>
      </p:cxnSp>
      <p:sp>
        <p:nvSpPr>
          <p:cNvPr id="40" name="TextBox 39">
            <a:extLst>
              <a:ext uri="{FF2B5EF4-FFF2-40B4-BE49-F238E27FC236}">
                <a16:creationId xmlns:a16="http://schemas.microsoft.com/office/drawing/2014/main" id="{0645D968-9A20-4B61-B396-5FF3D3A92058}"/>
              </a:ext>
            </a:extLst>
          </p:cNvPr>
          <p:cNvSpPr txBox="1"/>
          <p:nvPr/>
        </p:nvSpPr>
        <p:spPr>
          <a:xfrm>
            <a:off x="8677325" y="4407090"/>
            <a:ext cx="825547" cy="997196"/>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ISAT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Summatives</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1" action="ppaction://hlinksldjump"/>
              </a:rPr>
              <a:t>ELA/L</a:t>
            </a: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2" action="ppaction://hlinksldjump"/>
              </a:rPr>
              <a:t>Math</a:t>
            </a: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3" action="ppaction://hlinksldjump"/>
              </a:rPr>
              <a:t>Science</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41" name="Straight Connector 40">
            <a:extLst>
              <a:ext uri="{FF2B5EF4-FFF2-40B4-BE49-F238E27FC236}">
                <a16:creationId xmlns:a16="http://schemas.microsoft.com/office/drawing/2014/main" id="{643D0F3A-C421-449E-A509-ABAD200D33DB}"/>
              </a:ext>
              <a:ext uri="{C183D7F6-B498-43B3-948B-1728B52AA6E4}">
                <adec:decorative xmlns:adec="http://schemas.microsoft.com/office/drawing/2017/decorative" val="1"/>
              </a:ext>
            </a:extLst>
          </p:cNvPr>
          <p:cNvCxnSpPr>
            <a:cxnSpLocks/>
            <a:stCxn id="42" idx="2"/>
          </p:cNvCxnSpPr>
          <p:nvPr/>
        </p:nvCxnSpPr>
        <p:spPr>
          <a:xfrm>
            <a:off x="10207543" y="2044307"/>
            <a:ext cx="1" cy="1247339"/>
          </a:xfrm>
          <a:prstGeom prst="line">
            <a:avLst/>
          </a:prstGeom>
          <a:noFill/>
          <a:ln w="25400" cap="flat" cmpd="sng" algn="ctr">
            <a:solidFill>
              <a:sysClr val="windowText" lastClr="000000"/>
            </a:solidFill>
            <a:prstDash val="solid"/>
            <a:miter lim="800000"/>
            <a:headEnd type="oval"/>
            <a:tailEnd type="oval"/>
          </a:ln>
          <a:effectLst/>
        </p:spPr>
      </p:cxnSp>
      <p:sp>
        <p:nvSpPr>
          <p:cNvPr id="42" name="TextBox 41">
            <a:extLst>
              <a:ext uri="{FF2B5EF4-FFF2-40B4-BE49-F238E27FC236}">
                <a16:creationId xmlns:a16="http://schemas.microsoft.com/office/drawing/2014/main" id="{616F4075-301F-4008-A47B-C700A4DE121F}"/>
              </a:ext>
            </a:extLst>
          </p:cNvPr>
          <p:cNvSpPr txBox="1"/>
          <p:nvPr/>
        </p:nvSpPr>
        <p:spPr>
          <a:xfrm>
            <a:off x="10073692" y="1785775"/>
            <a:ext cx="267702" cy="258532"/>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4" action="ppaction://hlinksldjump"/>
              </a:rPr>
              <a:t>SAT</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43" name="Straight Connector 42">
            <a:extLst>
              <a:ext uri="{FF2B5EF4-FFF2-40B4-BE49-F238E27FC236}">
                <a16:creationId xmlns:a16="http://schemas.microsoft.com/office/drawing/2014/main" id="{A64E65F3-3BF5-45B2-B095-4E4E449BDAF0}"/>
              </a:ext>
              <a:ext uri="{C183D7F6-B498-43B3-948B-1728B52AA6E4}">
                <adec:decorative xmlns:adec="http://schemas.microsoft.com/office/drawing/2017/decorative" val="1"/>
              </a:ext>
            </a:extLst>
          </p:cNvPr>
          <p:cNvCxnSpPr>
            <a:cxnSpLocks/>
          </p:cNvCxnSpPr>
          <p:nvPr/>
        </p:nvCxnSpPr>
        <p:spPr>
          <a:xfrm>
            <a:off x="10700091" y="2662611"/>
            <a:ext cx="0" cy="626844"/>
          </a:xfrm>
          <a:prstGeom prst="line">
            <a:avLst/>
          </a:prstGeom>
          <a:noFill/>
          <a:ln w="25400" cap="flat" cmpd="sng" algn="ctr">
            <a:solidFill>
              <a:sysClr val="windowText" lastClr="000000"/>
            </a:solidFill>
            <a:prstDash val="solid"/>
            <a:miter lim="800000"/>
            <a:headEnd type="none"/>
            <a:tailEnd type="oval"/>
          </a:ln>
          <a:effectLst/>
        </p:spPr>
      </p:cxnSp>
      <p:cxnSp>
        <p:nvCxnSpPr>
          <p:cNvPr id="45" name="Straight Connector 44">
            <a:extLst>
              <a:ext uri="{FF2B5EF4-FFF2-40B4-BE49-F238E27FC236}">
                <a16:creationId xmlns:a16="http://schemas.microsoft.com/office/drawing/2014/main" id="{91968F90-724C-4EFC-BA52-83FB31A539C4}"/>
              </a:ext>
              <a:ext uri="{C183D7F6-B498-43B3-948B-1728B52AA6E4}">
                <adec:decorative xmlns:adec="http://schemas.microsoft.com/office/drawing/2017/decorative" val="1"/>
              </a:ext>
            </a:extLst>
          </p:cNvPr>
          <p:cNvCxnSpPr>
            <a:cxnSpLocks/>
            <a:endCxn id="46" idx="0"/>
          </p:cNvCxnSpPr>
          <p:nvPr/>
        </p:nvCxnSpPr>
        <p:spPr>
          <a:xfrm>
            <a:off x="10850880" y="3563606"/>
            <a:ext cx="33696" cy="1045137"/>
          </a:xfrm>
          <a:prstGeom prst="line">
            <a:avLst/>
          </a:prstGeom>
          <a:noFill/>
          <a:ln w="25400" cap="flat" cmpd="sng" algn="ctr">
            <a:solidFill>
              <a:sysClr val="windowText" lastClr="000000"/>
            </a:solidFill>
            <a:prstDash val="solid"/>
            <a:miter lim="800000"/>
            <a:headEnd type="oval"/>
            <a:tailEnd type="oval"/>
          </a:ln>
          <a:effectLst/>
        </p:spPr>
      </p:cxnSp>
      <p:sp>
        <p:nvSpPr>
          <p:cNvPr id="46" name="TextBox 45">
            <a:extLst>
              <a:ext uri="{FF2B5EF4-FFF2-40B4-BE49-F238E27FC236}">
                <a16:creationId xmlns:a16="http://schemas.microsoft.com/office/drawing/2014/main" id="{AAB04683-47CA-4B1F-93A7-E458E2A28D37}"/>
              </a:ext>
            </a:extLst>
          </p:cNvPr>
          <p:cNvSpPr txBox="1"/>
          <p:nvPr/>
        </p:nvSpPr>
        <p:spPr>
          <a:xfrm>
            <a:off x="10778778" y="4608743"/>
            <a:ext cx="211596" cy="258532"/>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3" action="ppaction://hlinksldjump"/>
              </a:rPr>
              <a:t>IRI</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47" name="Straight Connector 46">
            <a:extLst>
              <a:ext uri="{FF2B5EF4-FFF2-40B4-BE49-F238E27FC236}">
                <a16:creationId xmlns:a16="http://schemas.microsoft.com/office/drawing/2014/main" id="{46B1C55C-37CB-4173-9F84-7E0A249D0558}"/>
              </a:ext>
              <a:ext uri="{C183D7F6-B498-43B3-948B-1728B52AA6E4}">
                <adec:decorative xmlns:adec="http://schemas.microsoft.com/office/drawing/2017/decorative" val="1"/>
              </a:ext>
            </a:extLst>
          </p:cNvPr>
          <p:cNvCxnSpPr>
            <a:cxnSpLocks/>
            <a:stCxn id="48" idx="2"/>
          </p:cNvCxnSpPr>
          <p:nvPr/>
        </p:nvCxnSpPr>
        <p:spPr>
          <a:xfrm>
            <a:off x="11616691" y="2615665"/>
            <a:ext cx="13550" cy="687218"/>
          </a:xfrm>
          <a:prstGeom prst="line">
            <a:avLst/>
          </a:prstGeom>
          <a:noFill/>
          <a:ln w="25400" cap="flat" cmpd="sng" algn="ctr">
            <a:solidFill>
              <a:sysClr val="windowText" lastClr="000000"/>
            </a:solidFill>
            <a:prstDash val="solid"/>
            <a:miter lim="800000"/>
            <a:headEnd type="oval"/>
            <a:tailEnd type="oval"/>
          </a:ln>
          <a:effectLst/>
        </p:spPr>
      </p:cxnSp>
      <p:sp>
        <p:nvSpPr>
          <p:cNvPr id="48" name="TextBox 47">
            <a:extLst>
              <a:ext uri="{FF2B5EF4-FFF2-40B4-BE49-F238E27FC236}">
                <a16:creationId xmlns:a16="http://schemas.microsoft.com/office/drawing/2014/main" id="{2DFA6036-BCBE-4078-8476-4775954EF925}"/>
              </a:ext>
            </a:extLst>
          </p:cNvPr>
          <p:cNvSpPr txBox="1"/>
          <p:nvPr/>
        </p:nvSpPr>
        <p:spPr>
          <a:xfrm>
            <a:off x="11333344" y="1618469"/>
            <a:ext cx="566694" cy="997196"/>
          </a:xfrm>
          <a:prstGeom prst="rect">
            <a:avLst/>
          </a:prstGeom>
          <a:noFill/>
        </p:spPr>
        <p:txBody>
          <a:bodyPr wrap="squar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ISAT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Interims</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4" action="ppaction://hlinksldjump"/>
              </a:rPr>
              <a:t>ELA/L</a:t>
            </a: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5" action="ppaction://hlinksldjump"/>
              </a:rPr>
              <a:t>Math</a:t>
            </a: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rPr>
              <a:t>,</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6" action="ppaction://hlinksldjump"/>
              </a:rPr>
              <a:t>Science</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76" name="Group 75">
            <a:extLst>
              <a:ext uri="{FF2B5EF4-FFF2-40B4-BE49-F238E27FC236}">
                <a16:creationId xmlns:a16="http://schemas.microsoft.com/office/drawing/2014/main" id="{5A49DF7C-1FB6-453F-B365-7AE05AE71215}"/>
              </a:ext>
              <a:ext uri="{C183D7F6-B498-43B3-948B-1728B52AA6E4}">
                <adec:decorative xmlns:adec="http://schemas.microsoft.com/office/drawing/2017/decorative" val="1"/>
              </a:ext>
            </a:extLst>
          </p:cNvPr>
          <p:cNvGrpSpPr/>
          <p:nvPr/>
        </p:nvGrpSpPr>
        <p:grpSpPr>
          <a:xfrm>
            <a:off x="2917234" y="3514923"/>
            <a:ext cx="684340" cy="522049"/>
            <a:chOff x="2917234" y="3514923"/>
            <a:chExt cx="684340" cy="522049"/>
          </a:xfrm>
        </p:grpSpPr>
        <p:sp>
          <p:nvSpPr>
            <p:cNvPr id="53" name="Oval 52">
              <a:extLst>
                <a:ext uri="{FF2B5EF4-FFF2-40B4-BE49-F238E27FC236}">
                  <a16:creationId xmlns:a16="http://schemas.microsoft.com/office/drawing/2014/main" id="{91852DA9-A1B1-4A37-B1CE-84A6D671C65E}"/>
                </a:ext>
              </a:extLst>
            </p:cNvPr>
            <p:cNvSpPr/>
            <p:nvPr/>
          </p:nvSpPr>
          <p:spPr>
            <a:xfrm>
              <a:off x="3533215" y="3514923"/>
              <a:ext cx="68359" cy="642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C8720327-3F3E-41CC-BB91-6E2A18EF6C4B}"/>
                </a:ext>
              </a:extLst>
            </p:cNvPr>
            <p:cNvCxnSpPr>
              <a:cxnSpLocks/>
            </p:cNvCxnSpPr>
            <p:nvPr/>
          </p:nvCxnSpPr>
          <p:spPr>
            <a:xfrm>
              <a:off x="2917234" y="4027448"/>
              <a:ext cx="6501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16C42A1-A5C5-436D-ADB2-BEC456CEF486}"/>
                </a:ext>
              </a:extLst>
            </p:cNvPr>
            <p:cNvCxnSpPr>
              <a:cxnSpLocks/>
            </p:cNvCxnSpPr>
            <p:nvPr/>
          </p:nvCxnSpPr>
          <p:spPr>
            <a:xfrm flipH="1">
              <a:off x="3567395" y="3579772"/>
              <a:ext cx="1"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67E7018A-4D92-4271-916A-5B6320A77ADF}"/>
              </a:ext>
              <a:ext uri="{C183D7F6-B498-43B3-948B-1728B52AA6E4}">
                <adec:decorative xmlns:adec="http://schemas.microsoft.com/office/drawing/2017/decorative" val="1"/>
              </a:ext>
            </a:extLst>
          </p:cNvPr>
          <p:cNvCxnSpPr>
            <a:cxnSpLocks/>
          </p:cNvCxnSpPr>
          <p:nvPr/>
        </p:nvCxnSpPr>
        <p:spPr>
          <a:xfrm>
            <a:off x="152400" y="2035767"/>
            <a:ext cx="0" cy="1253688"/>
          </a:xfrm>
          <a:prstGeom prst="line">
            <a:avLst/>
          </a:prstGeom>
          <a:noFill/>
          <a:ln w="25400" cap="flat" cmpd="sng" algn="ctr">
            <a:solidFill>
              <a:sysClr val="windowText" lastClr="000000"/>
            </a:solidFill>
            <a:prstDash val="solid"/>
            <a:miter lim="800000"/>
            <a:headEnd type="oval"/>
            <a:tailEnd type="oval"/>
          </a:ln>
          <a:effectLst/>
        </p:spPr>
      </p:cxnSp>
      <p:sp>
        <p:nvSpPr>
          <p:cNvPr id="61" name="TextBox 60">
            <a:extLst>
              <a:ext uri="{FF2B5EF4-FFF2-40B4-BE49-F238E27FC236}">
                <a16:creationId xmlns:a16="http://schemas.microsoft.com/office/drawing/2014/main" id="{F610D3AB-5124-44D0-9A6B-777E32E3E4FF}"/>
              </a:ext>
            </a:extLst>
          </p:cNvPr>
          <p:cNvSpPr txBox="1"/>
          <p:nvPr/>
        </p:nvSpPr>
        <p:spPr>
          <a:xfrm>
            <a:off x="-60595" y="1606660"/>
            <a:ext cx="827738" cy="443198"/>
          </a:xfrm>
          <a:prstGeom prst="rect">
            <a:avLst/>
          </a:prstGeom>
          <a:noFill/>
        </p:spPr>
        <p:txBody>
          <a:bodyPr wrap="squar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5" action="ppaction://hlinksldjump"/>
              </a:rPr>
              <a:t>WIDA </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5" action="ppaction://hlinksldjump"/>
              </a:rPr>
              <a:t>Screeners</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2 assessment windows">
            <a:extLst>
              <a:ext uri="{FF2B5EF4-FFF2-40B4-BE49-F238E27FC236}">
                <a16:creationId xmlns:a16="http://schemas.microsoft.com/office/drawing/2014/main" id="{D05AE6EE-99F5-4F2F-961B-87EF4E7ED5E5}"/>
              </a:ext>
            </a:extLst>
          </p:cNvPr>
          <p:cNvPicPr>
            <a:picLocks noChangeAspect="1"/>
          </p:cNvPicPr>
          <p:nvPr/>
        </p:nvPicPr>
        <p:blipFill>
          <a:blip r:embed="rId16"/>
          <a:stretch>
            <a:fillRect/>
          </a:stretch>
        </p:blipFill>
        <p:spPr>
          <a:xfrm>
            <a:off x="384301" y="5400870"/>
            <a:ext cx="2913249" cy="1290601"/>
          </a:xfrm>
          <a:prstGeom prst="rect">
            <a:avLst/>
          </a:prstGeom>
          <a:ln w="57150">
            <a:solidFill>
              <a:srgbClr val="0070C0"/>
            </a:solidFill>
          </a:ln>
        </p:spPr>
      </p:pic>
      <p:sp>
        <p:nvSpPr>
          <p:cNvPr id="54" name="TextBox 53">
            <a:extLst>
              <a:ext uri="{FF2B5EF4-FFF2-40B4-BE49-F238E27FC236}">
                <a16:creationId xmlns:a16="http://schemas.microsoft.com/office/drawing/2014/main" id="{254088A5-629A-4039-A245-EA0ED6194B72}"/>
              </a:ext>
            </a:extLst>
          </p:cNvPr>
          <p:cNvSpPr txBox="1"/>
          <p:nvPr/>
        </p:nvSpPr>
        <p:spPr>
          <a:xfrm>
            <a:off x="6623975" y="1702673"/>
            <a:ext cx="881652" cy="443198"/>
          </a:xfrm>
          <a:prstGeom prst="rect">
            <a:avLst/>
          </a:prstGeom>
          <a:noFill/>
        </p:spPr>
        <p:txBody>
          <a:bodyPr wrap="non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7" action="ppaction://hlinksldjump"/>
              </a:rPr>
              <a:t>NAEP LLT-13</a:t>
            </a:r>
          </a:p>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7" action="ppaction://hlinksldjump"/>
              </a:rPr>
              <a:t>&amp; Field Test</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56" name="Straight Connector 55">
            <a:extLst>
              <a:ext uri="{FF2B5EF4-FFF2-40B4-BE49-F238E27FC236}">
                <a16:creationId xmlns:a16="http://schemas.microsoft.com/office/drawing/2014/main" id="{C59E8625-4ECF-428F-8FC6-6E03186D06A2}"/>
              </a:ext>
              <a:ext uri="{C183D7F6-B498-43B3-948B-1728B52AA6E4}">
                <adec:decorative xmlns:adec="http://schemas.microsoft.com/office/drawing/2017/decorative" val="1"/>
              </a:ext>
            </a:extLst>
          </p:cNvPr>
          <p:cNvCxnSpPr>
            <a:cxnSpLocks/>
            <a:stCxn id="54" idx="2"/>
          </p:cNvCxnSpPr>
          <p:nvPr/>
        </p:nvCxnSpPr>
        <p:spPr>
          <a:xfrm>
            <a:off x="7064801" y="2145871"/>
            <a:ext cx="8859" cy="1166672"/>
          </a:xfrm>
          <a:prstGeom prst="line">
            <a:avLst/>
          </a:prstGeom>
          <a:noFill/>
          <a:ln w="25400" cap="flat" cmpd="sng" algn="ctr">
            <a:solidFill>
              <a:sysClr val="windowText" lastClr="000000"/>
            </a:solidFill>
            <a:prstDash val="solid"/>
            <a:miter lim="800000"/>
            <a:headEnd type="oval"/>
            <a:tailEnd type="oval"/>
          </a:ln>
          <a:effectLst/>
        </p:spPr>
      </p:cxnSp>
      <p:cxnSp>
        <p:nvCxnSpPr>
          <p:cNvPr id="62" name="Straight Connector 61">
            <a:extLst>
              <a:ext uri="{FF2B5EF4-FFF2-40B4-BE49-F238E27FC236}">
                <a16:creationId xmlns:a16="http://schemas.microsoft.com/office/drawing/2014/main" id="{1C7314DC-6798-42C6-8CC1-71F47B75F598}"/>
              </a:ext>
              <a:ext uri="{C183D7F6-B498-43B3-948B-1728B52AA6E4}">
                <adec:decorative xmlns:adec="http://schemas.microsoft.com/office/drawing/2017/decorative" val="1"/>
              </a:ext>
            </a:extLst>
          </p:cNvPr>
          <p:cNvCxnSpPr>
            <a:cxnSpLocks/>
            <a:endCxn id="63" idx="0"/>
          </p:cNvCxnSpPr>
          <p:nvPr/>
        </p:nvCxnSpPr>
        <p:spPr>
          <a:xfrm>
            <a:off x="7912198" y="3579217"/>
            <a:ext cx="0" cy="1261425"/>
          </a:xfrm>
          <a:prstGeom prst="line">
            <a:avLst/>
          </a:prstGeom>
          <a:noFill/>
          <a:ln w="25400" cap="flat" cmpd="sng" algn="ctr">
            <a:solidFill>
              <a:sysClr val="windowText" lastClr="000000"/>
            </a:solidFill>
            <a:prstDash val="solid"/>
            <a:miter lim="800000"/>
            <a:headEnd type="oval"/>
            <a:tailEnd type="oval"/>
          </a:ln>
          <a:effectLst/>
        </p:spPr>
      </p:cxnSp>
      <p:sp>
        <p:nvSpPr>
          <p:cNvPr id="63" name="TextBox 62">
            <a:extLst>
              <a:ext uri="{FF2B5EF4-FFF2-40B4-BE49-F238E27FC236}">
                <a16:creationId xmlns:a16="http://schemas.microsoft.com/office/drawing/2014/main" id="{A02762D3-5089-4AA5-9DE3-711FEFB216B3}"/>
              </a:ext>
            </a:extLst>
          </p:cNvPr>
          <p:cNvSpPr txBox="1"/>
          <p:nvPr/>
        </p:nvSpPr>
        <p:spPr>
          <a:xfrm>
            <a:off x="7465091" y="4840642"/>
            <a:ext cx="894214" cy="1181862"/>
          </a:xfrm>
          <a:prstGeom prst="rect">
            <a:avLst/>
          </a:prstGeom>
          <a:noFill/>
        </p:spPr>
        <p:txBody>
          <a:bodyPr wrap="square" lIns="0" tIns="36576" rIns="0" bIns="36576" rtlCol="0">
            <a:spAutoFit/>
          </a:bodyPr>
          <a:lstStyle/>
          <a:p>
            <a:pPr algn="ctr" defTabSz="914392">
              <a:defRPr/>
            </a:pPr>
            <a:r>
              <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hlinkClick r:id="rId18" action="ppaction://hlinksldjump"/>
              </a:rPr>
              <a:t>Alternate ACCESS &amp; Kindergarten Alternate ACCESS Field Test</a:t>
            </a:r>
            <a:endParaRPr lang="en-US" sz="1200" kern="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79" name="Straight Connector 78">
            <a:extLst>
              <a:ext uri="{FF2B5EF4-FFF2-40B4-BE49-F238E27FC236}">
                <a16:creationId xmlns:a16="http://schemas.microsoft.com/office/drawing/2014/main" id="{E0DA0A0E-A36E-477B-AA29-C7ED320A43A4}"/>
              </a:ext>
              <a:ext uri="{C183D7F6-B498-43B3-948B-1728B52AA6E4}">
                <adec:decorative xmlns:adec="http://schemas.microsoft.com/office/drawing/2017/decorative" val="1"/>
              </a:ext>
            </a:extLst>
          </p:cNvPr>
          <p:cNvCxnSpPr>
            <a:cxnSpLocks/>
          </p:cNvCxnSpPr>
          <p:nvPr/>
        </p:nvCxnSpPr>
        <p:spPr>
          <a:xfrm>
            <a:off x="10207543" y="2677400"/>
            <a:ext cx="49254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Slide Number Placeholder 1">
            <a:extLst>
              <a:ext uri="{FF2B5EF4-FFF2-40B4-BE49-F238E27FC236}">
                <a16:creationId xmlns:a16="http://schemas.microsoft.com/office/drawing/2014/main" id="{4E3361DD-8B1F-4DAB-88B5-CC4B810F9DC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a:t>
            </a:fld>
            <a:endParaRPr lang="en-US" dirty="0"/>
          </a:p>
        </p:txBody>
      </p:sp>
    </p:spTree>
    <p:extLst>
      <p:ext uri="{BB962C8B-B14F-4D97-AF65-F5344CB8AC3E}">
        <p14:creationId xmlns:p14="http://schemas.microsoft.com/office/powerpoint/2010/main" val="3501156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764612" cy="988601"/>
          </a:xfrm>
        </p:spPr>
        <p:txBody>
          <a:bodyPr>
            <a:normAutofit/>
          </a:bodyPr>
          <a:lstStyle/>
          <a:p>
            <a:r>
              <a:rPr lang="en-US" sz="3400" dirty="0"/>
              <a:t>Title I-D Neglected, Delinquent, or At-Risk Program</a:t>
            </a:r>
          </a:p>
        </p:txBody>
      </p:sp>
      <p:sp>
        <p:nvSpPr>
          <p:cNvPr id="3" name="Content Placeholder 2"/>
          <p:cNvSpPr>
            <a:spLocks noGrp="1"/>
          </p:cNvSpPr>
          <p:nvPr>
            <p:ph idx="13"/>
          </p:nvPr>
        </p:nvSpPr>
        <p:spPr>
          <a:xfrm>
            <a:off x="295834" y="1339403"/>
            <a:ext cx="11537578" cy="4913478"/>
          </a:xfrm>
        </p:spPr>
        <p:txBody>
          <a:bodyPr>
            <a:normAutofit fontScale="70000" lnSpcReduction="20000"/>
          </a:bodyPr>
          <a:lstStyle/>
          <a:p>
            <a:pPr marL="0" indent="0">
              <a:lnSpc>
                <a:spcPct val="120000"/>
              </a:lnSpc>
              <a:spcBef>
                <a:spcPts val="0"/>
              </a:spcBef>
              <a:buNone/>
            </a:pPr>
            <a:r>
              <a:rPr lang="en-US" dirty="0"/>
              <a:t>Supports the education, drop-out prevention and transition of students</a:t>
            </a:r>
          </a:p>
          <a:p>
            <a:pPr>
              <a:lnSpc>
                <a:spcPct val="120000"/>
              </a:lnSpc>
              <a:spcBef>
                <a:spcPts val="0"/>
              </a:spcBef>
            </a:pPr>
            <a:r>
              <a:rPr lang="en-US" dirty="0"/>
              <a:t>Idaho Department of Corrections</a:t>
            </a:r>
          </a:p>
          <a:p>
            <a:pPr lvl="2">
              <a:lnSpc>
                <a:spcPct val="120000"/>
              </a:lnSpc>
              <a:spcBef>
                <a:spcPts val="0"/>
              </a:spcBef>
            </a:pPr>
            <a:r>
              <a:rPr lang="en-US" sz="4000" dirty="0"/>
              <a:t>Robert Janss School (9 locations)</a:t>
            </a:r>
          </a:p>
          <a:p>
            <a:pPr>
              <a:lnSpc>
                <a:spcPct val="120000"/>
              </a:lnSpc>
              <a:spcBef>
                <a:spcPts val="0"/>
              </a:spcBef>
            </a:pPr>
            <a:r>
              <a:rPr lang="en-US" dirty="0"/>
              <a:t>Idaho Department of Juvenile Corrections</a:t>
            </a:r>
          </a:p>
          <a:p>
            <a:pPr lvl="2">
              <a:lnSpc>
                <a:spcPct val="120000"/>
              </a:lnSpc>
              <a:spcBef>
                <a:spcPts val="0"/>
              </a:spcBef>
            </a:pPr>
            <a:r>
              <a:rPr lang="en-US" sz="4000" dirty="0"/>
              <a:t>Juniper Hills School (3 locations) </a:t>
            </a:r>
          </a:p>
          <a:p>
            <a:pPr>
              <a:lnSpc>
                <a:spcPct val="120000"/>
              </a:lnSpc>
              <a:spcBef>
                <a:spcPts val="0"/>
              </a:spcBef>
            </a:pPr>
            <a:r>
              <a:rPr lang="en-US" dirty="0"/>
              <a:t>County Juvenile Detention Centers</a:t>
            </a:r>
          </a:p>
          <a:p>
            <a:pPr lvl="2">
              <a:lnSpc>
                <a:spcPct val="120000"/>
              </a:lnSpc>
              <a:spcBef>
                <a:spcPts val="0"/>
              </a:spcBef>
            </a:pPr>
            <a:r>
              <a:rPr lang="en-US" sz="4000" dirty="0"/>
              <a:t>11 locations</a:t>
            </a:r>
          </a:p>
          <a:p>
            <a:pPr>
              <a:lnSpc>
                <a:spcPct val="120000"/>
              </a:lnSpc>
              <a:spcBef>
                <a:spcPts val="0"/>
              </a:spcBef>
            </a:pPr>
            <a:r>
              <a:rPr lang="en-US" dirty="0"/>
              <a:t>Other LEA At-Risk/Drop Out Prevention Programs</a:t>
            </a:r>
          </a:p>
          <a:p>
            <a:pPr marL="457200" lvl="1" indent="0">
              <a:lnSpc>
                <a:spcPct val="120000"/>
              </a:lnSpc>
              <a:spcBef>
                <a:spcPts val="0"/>
              </a:spcBef>
              <a:buNone/>
            </a:pPr>
            <a:endParaRPr lang="en-US" sz="3000" dirty="0"/>
          </a:p>
          <a:p>
            <a:pPr marL="457200" lvl="1" indent="0">
              <a:lnSpc>
                <a:spcPct val="120000"/>
              </a:lnSpc>
              <a:spcBef>
                <a:spcPts val="0"/>
              </a:spcBef>
              <a:buNone/>
            </a:pPr>
            <a:endParaRPr lang="en-US" sz="3000" dirty="0"/>
          </a:p>
          <a:p>
            <a:pPr marL="457200" lvl="1" indent="-457200" algn="r">
              <a:buNone/>
            </a:pPr>
            <a:r>
              <a:rPr lang="en-US" sz="3400" dirty="0"/>
              <a:t>				Emily Sommer </a:t>
            </a:r>
            <a:r>
              <a:rPr lang="en-US" sz="3400" dirty="0">
                <a:hlinkClick r:id="rId3"/>
              </a:rPr>
              <a:t>esommer@sde.Idaho.gov</a:t>
            </a:r>
            <a:r>
              <a:rPr lang="en-US" sz="3400" dirty="0"/>
              <a:t> </a:t>
            </a:r>
          </a:p>
          <a:p>
            <a:pPr marL="457200" lvl="1" indent="-457200" algn="r">
              <a:buNone/>
            </a:pPr>
            <a:r>
              <a:rPr lang="en-US" sz="3400" dirty="0"/>
              <a:t>				</a:t>
            </a:r>
            <a:r>
              <a:rPr lang="en-US" sz="3400" dirty="0">
                <a:hlinkClick r:id="rId4"/>
              </a:rPr>
              <a:t>http://www.sde.idaho.gov/federal-programs/homeless/index.html</a:t>
            </a:r>
            <a:endParaRPr lang="en-US" sz="3400" dirty="0"/>
          </a:p>
        </p:txBody>
      </p:sp>
      <p:pic>
        <p:nvPicPr>
          <p:cNvPr id="6" name="Picture 5" descr="Emily Sommer headshot">
            <a:extLst>
              <a:ext uri="{FF2B5EF4-FFF2-40B4-BE49-F238E27FC236}">
                <a16:creationId xmlns:a16="http://schemas.microsoft.com/office/drawing/2014/main" id="{C9E46C14-81D3-4005-8B94-50889ED8F9F6}"/>
              </a:ext>
            </a:extLst>
          </p:cNvPr>
          <p:cNvPicPr>
            <a:picLocks noChangeAspect="1"/>
          </p:cNvPicPr>
          <p:nvPr/>
        </p:nvPicPr>
        <p:blipFill>
          <a:blip r:embed="rId5"/>
          <a:stretch>
            <a:fillRect/>
          </a:stretch>
        </p:blipFill>
        <p:spPr>
          <a:xfrm>
            <a:off x="8564277" y="2394463"/>
            <a:ext cx="2037985" cy="2069073"/>
          </a:xfrm>
          <a:prstGeom prst="rect">
            <a:avLst/>
          </a:prstGeom>
        </p:spPr>
      </p:pic>
      <p:sp>
        <p:nvSpPr>
          <p:cNvPr id="5" name="Slide Number Placeholder 1">
            <a:extLst>
              <a:ext uri="{FF2B5EF4-FFF2-40B4-BE49-F238E27FC236}">
                <a16:creationId xmlns:a16="http://schemas.microsoft.com/office/drawing/2014/main" id="{CB26C64C-BD96-4152-9107-A63D964785CE}"/>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40</a:t>
            </a:fld>
            <a:endParaRPr lang="en-US" dirty="0"/>
          </a:p>
        </p:txBody>
      </p:sp>
    </p:spTree>
    <p:extLst>
      <p:ext uri="{BB962C8B-B14F-4D97-AF65-F5344CB8AC3E}">
        <p14:creationId xmlns:p14="http://schemas.microsoft.com/office/powerpoint/2010/main" val="1283438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II-A Supporting Effective Instruction</a:t>
            </a:r>
          </a:p>
        </p:txBody>
      </p:sp>
      <p:sp>
        <p:nvSpPr>
          <p:cNvPr id="3" name="Content Placeholder 2"/>
          <p:cNvSpPr>
            <a:spLocks noGrp="1"/>
          </p:cNvSpPr>
          <p:nvPr>
            <p:ph idx="13"/>
          </p:nvPr>
        </p:nvSpPr>
        <p:spPr>
          <a:xfrm>
            <a:off x="434304" y="1107583"/>
            <a:ext cx="11539558" cy="5409127"/>
          </a:xfrm>
        </p:spPr>
        <p:txBody>
          <a:bodyPr>
            <a:noAutofit/>
          </a:bodyPr>
          <a:lstStyle/>
          <a:p>
            <a:pPr>
              <a:lnSpc>
                <a:spcPct val="100000"/>
              </a:lnSpc>
              <a:spcBef>
                <a:spcPts val="0"/>
              </a:spcBef>
            </a:pPr>
            <a:r>
              <a:rPr lang="en-US" sz="3100" dirty="0"/>
              <a:t>Danielson Workshop/Administrator Renewal Questions </a:t>
            </a:r>
            <a:endParaRPr lang="en-US" sz="3100" u="sng" dirty="0"/>
          </a:p>
          <a:p>
            <a:pPr>
              <a:lnSpc>
                <a:spcPct val="100000"/>
              </a:lnSpc>
              <a:spcBef>
                <a:spcPts val="0"/>
              </a:spcBef>
            </a:pPr>
            <a:r>
              <a:rPr lang="en-US" sz="3100" dirty="0"/>
              <a:t>Consolidated Federal and State Grant Application (CFSGA)/Title II-A Allowable Activities </a:t>
            </a:r>
            <a:endParaRPr lang="en-US" sz="3100" u="sng" dirty="0"/>
          </a:p>
          <a:p>
            <a:pPr>
              <a:lnSpc>
                <a:spcPct val="100000"/>
              </a:lnSpc>
              <a:spcBef>
                <a:spcPts val="0"/>
              </a:spcBef>
            </a:pPr>
            <a:r>
              <a:rPr lang="en-US" sz="3100" dirty="0"/>
              <a:t>Career Ladder Data System (CLDS) </a:t>
            </a:r>
          </a:p>
          <a:p>
            <a:pPr>
              <a:lnSpc>
                <a:spcPct val="100000"/>
              </a:lnSpc>
              <a:spcBef>
                <a:spcPts val="0"/>
              </a:spcBef>
            </a:pPr>
            <a:r>
              <a:rPr lang="en-US" sz="3100" dirty="0"/>
              <a:t>Instructional support services for schools in improvement</a:t>
            </a:r>
          </a:p>
          <a:p>
            <a:pPr marL="0" indent="0">
              <a:lnSpc>
                <a:spcPct val="100000"/>
              </a:lnSpc>
              <a:spcBef>
                <a:spcPts val="0"/>
              </a:spcBef>
              <a:buNone/>
            </a:pPr>
            <a:endParaRPr lang="en-US" sz="3400" dirty="0"/>
          </a:p>
          <a:p>
            <a:pPr marL="0" indent="0" algn="r">
              <a:lnSpc>
                <a:spcPct val="100000"/>
              </a:lnSpc>
              <a:spcBef>
                <a:spcPts val="0"/>
              </a:spcBef>
              <a:buNone/>
            </a:pPr>
            <a:endParaRPr lang="en-US" sz="2800" dirty="0"/>
          </a:p>
          <a:p>
            <a:pPr marL="0" indent="0" algn="r">
              <a:lnSpc>
                <a:spcPct val="100000"/>
              </a:lnSpc>
              <a:spcBef>
                <a:spcPts val="0"/>
              </a:spcBef>
              <a:buNone/>
            </a:pPr>
            <a:endParaRPr lang="en-US" sz="2800" dirty="0"/>
          </a:p>
          <a:p>
            <a:pPr marL="0" indent="0" algn="r">
              <a:lnSpc>
                <a:spcPct val="100000"/>
              </a:lnSpc>
              <a:spcBef>
                <a:spcPts val="0"/>
              </a:spcBef>
              <a:buNone/>
            </a:pPr>
            <a:r>
              <a:rPr lang="en-US" sz="2400" dirty="0"/>
              <a:t>		Kathy Gauby </a:t>
            </a:r>
            <a:r>
              <a:rPr lang="en-US" sz="2400" dirty="0">
                <a:hlinkClick r:id="rId3"/>
              </a:rPr>
              <a:t>kgauby@sde.idaho.gov</a:t>
            </a:r>
            <a:r>
              <a:rPr lang="en-US" sz="2400" dirty="0"/>
              <a:t> </a:t>
            </a:r>
          </a:p>
          <a:p>
            <a:pPr marL="0" indent="0" algn="r">
              <a:lnSpc>
                <a:spcPct val="100000"/>
              </a:lnSpc>
              <a:spcBef>
                <a:spcPts val="0"/>
              </a:spcBef>
              <a:buNone/>
            </a:pPr>
            <a:r>
              <a:rPr lang="en-US" sz="2400" u="sng" dirty="0">
                <a:hlinkClick r:id="rId4"/>
              </a:rPr>
              <a:t>http://www.sde.idaho.gov/federal-programs/teacher/index.html</a:t>
            </a:r>
            <a:endParaRPr lang="en-US" sz="2400" u="sng" dirty="0"/>
          </a:p>
          <a:p>
            <a:pPr marL="0" indent="0" algn="r">
              <a:lnSpc>
                <a:spcPct val="100000"/>
              </a:lnSpc>
              <a:spcBef>
                <a:spcPts val="0"/>
              </a:spcBef>
              <a:buNone/>
            </a:pPr>
            <a:r>
              <a:rPr lang="en-US" sz="2400" u="sng" dirty="0">
                <a:hlinkClick r:id="rId5"/>
              </a:rPr>
              <a:t>http://www.sde.idaho.gov/federal-programs/ed-effectiveness/index.html</a:t>
            </a:r>
            <a:r>
              <a:rPr lang="en-US" sz="2400" u="sng" dirty="0"/>
              <a:t> </a:t>
            </a:r>
          </a:p>
          <a:p>
            <a:pPr marL="0" indent="0" algn="ctr">
              <a:lnSpc>
                <a:spcPct val="100000"/>
              </a:lnSpc>
              <a:spcBef>
                <a:spcPts val="0"/>
              </a:spcBef>
              <a:buNone/>
            </a:pPr>
            <a:endParaRPr lang="en-US" sz="2800" dirty="0"/>
          </a:p>
        </p:txBody>
      </p:sp>
      <p:pic>
        <p:nvPicPr>
          <p:cNvPr id="5" name="Picture 4" descr="Kathy Gauby headsh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548" y="3812146"/>
            <a:ext cx="1777776" cy="1777776"/>
          </a:xfrm>
          <a:prstGeom prst="rect">
            <a:avLst/>
          </a:prstGeom>
        </p:spPr>
      </p:pic>
      <p:sp>
        <p:nvSpPr>
          <p:cNvPr id="6" name="Slide Number Placeholder 1">
            <a:extLst>
              <a:ext uri="{FF2B5EF4-FFF2-40B4-BE49-F238E27FC236}">
                <a16:creationId xmlns:a16="http://schemas.microsoft.com/office/drawing/2014/main" id="{3FC4A548-0978-41CE-BC16-D8C46834556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41</a:t>
            </a:fld>
            <a:endParaRPr lang="en-US" dirty="0"/>
          </a:p>
        </p:txBody>
      </p:sp>
    </p:spTree>
    <p:extLst>
      <p:ext uri="{BB962C8B-B14F-4D97-AF65-F5344CB8AC3E}">
        <p14:creationId xmlns:p14="http://schemas.microsoft.com/office/powerpoint/2010/main" val="1761524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III-A English Learner Program</a:t>
            </a:r>
          </a:p>
        </p:txBody>
      </p:sp>
      <p:sp>
        <p:nvSpPr>
          <p:cNvPr id="3" name="Content Placeholder 2"/>
          <p:cNvSpPr>
            <a:spLocks noGrp="1"/>
          </p:cNvSpPr>
          <p:nvPr>
            <p:ph idx="13"/>
          </p:nvPr>
        </p:nvSpPr>
        <p:spPr>
          <a:xfrm>
            <a:off x="434304" y="1275008"/>
            <a:ext cx="11179957" cy="5009882"/>
          </a:xfrm>
        </p:spPr>
        <p:txBody>
          <a:bodyPr>
            <a:normAutofit fontScale="62500" lnSpcReduction="20000"/>
          </a:bodyPr>
          <a:lstStyle/>
          <a:p>
            <a:r>
              <a:rPr lang="en-US" sz="4500" dirty="0"/>
              <a:t>English Learner Program Technical Assistance</a:t>
            </a:r>
          </a:p>
          <a:p>
            <a:r>
              <a:rPr lang="en-US" sz="4500" dirty="0"/>
              <a:t>English Learner Management System (ELMS)</a:t>
            </a:r>
          </a:p>
          <a:p>
            <a:pPr lvl="0"/>
            <a:r>
              <a:rPr lang="en-US" sz="4500" dirty="0"/>
              <a:t>Go to Strategies – professional development</a:t>
            </a:r>
          </a:p>
          <a:p>
            <a:pPr marL="0" lvl="0" indent="0">
              <a:buNone/>
            </a:pPr>
            <a:endParaRPr lang="en-US" sz="3800" dirty="0"/>
          </a:p>
          <a:p>
            <a:pPr marL="0" lvl="0" indent="0">
              <a:buNone/>
            </a:pPr>
            <a:endParaRPr lang="en-US" sz="3800" dirty="0"/>
          </a:p>
          <a:p>
            <a:pPr marL="0" indent="0" algn="r">
              <a:buNone/>
            </a:pPr>
            <a:endParaRPr lang="en-US" sz="3600" dirty="0"/>
          </a:p>
          <a:p>
            <a:pPr marL="0" indent="0" algn="r">
              <a:buNone/>
            </a:pPr>
            <a:endParaRPr lang="en-US" sz="3600" dirty="0"/>
          </a:p>
          <a:p>
            <a:pPr marL="0" indent="0" algn="r">
              <a:buNone/>
            </a:pPr>
            <a:endParaRPr lang="en-US" sz="3600" dirty="0"/>
          </a:p>
          <a:p>
            <a:pPr marL="0" indent="0" algn="r">
              <a:buNone/>
            </a:pPr>
            <a:endParaRPr lang="en-US" sz="3600" dirty="0"/>
          </a:p>
          <a:p>
            <a:pPr marL="0" indent="0" algn="r">
              <a:buNone/>
            </a:pPr>
            <a:r>
              <a:rPr lang="en-US" sz="3800" dirty="0"/>
              <a:t>Maria Puga </a:t>
            </a:r>
            <a:r>
              <a:rPr lang="en-US" sz="3800" dirty="0">
                <a:hlinkClick r:id="rId3"/>
              </a:rPr>
              <a:t>mpuga@sde.idaho.gov</a:t>
            </a:r>
            <a:r>
              <a:rPr lang="en-US" sz="3800" dirty="0"/>
              <a:t> </a:t>
            </a:r>
            <a:endParaRPr lang="en-US" sz="3800" dirty="0">
              <a:hlinkClick r:id="rId4"/>
            </a:endParaRPr>
          </a:p>
          <a:p>
            <a:pPr marL="0" indent="0" algn="r">
              <a:buNone/>
            </a:pPr>
            <a:r>
              <a:rPr lang="en-US" sz="3800" dirty="0"/>
              <a:t>Julissa Lara </a:t>
            </a:r>
            <a:r>
              <a:rPr lang="en-US" sz="3800" dirty="0">
                <a:hlinkClick r:id="rId5"/>
              </a:rPr>
              <a:t>jlara@sde.Idaho.gov</a:t>
            </a:r>
            <a:endParaRPr lang="en-US" sz="3800" dirty="0"/>
          </a:p>
          <a:p>
            <a:pPr marL="0" indent="0" algn="r">
              <a:buNone/>
            </a:pPr>
            <a:r>
              <a:rPr lang="en-US" sz="3800" dirty="0">
                <a:hlinkClick r:id="rId4"/>
              </a:rPr>
              <a:t>http://www.sde.idaho.gov/el-migrant/el/index.html</a:t>
            </a:r>
            <a:endParaRPr lang="en-US" sz="3800" dirty="0"/>
          </a:p>
          <a:p>
            <a:pPr marL="0" indent="0" algn="r">
              <a:buNone/>
            </a:pPr>
            <a:r>
              <a:rPr lang="en-US" sz="2800" dirty="0"/>
              <a:t>  </a:t>
            </a:r>
          </a:p>
          <a:p>
            <a:pPr marL="0" indent="0" algn="r">
              <a:buNone/>
            </a:pPr>
            <a:endParaRPr lang="en-US" sz="3600" dirty="0"/>
          </a:p>
        </p:txBody>
      </p:sp>
      <p:pic>
        <p:nvPicPr>
          <p:cNvPr id="6" name="Picture 5" descr="Maria Puga headshot">
            <a:extLst>
              <a:ext uri="{FF2B5EF4-FFF2-40B4-BE49-F238E27FC236}">
                <a16:creationId xmlns:a16="http://schemas.microsoft.com/office/drawing/2014/main" id="{41BA3C94-5E82-4996-8384-CD81A2DFD2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969" y="2952852"/>
            <a:ext cx="1835035" cy="1835035"/>
          </a:xfrm>
          <a:prstGeom prst="rect">
            <a:avLst/>
          </a:prstGeom>
        </p:spPr>
      </p:pic>
      <p:pic>
        <p:nvPicPr>
          <p:cNvPr id="7" name="Picture 6" descr="Julissa Lara headshot">
            <a:extLst>
              <a:ext uri="{FF2B5EF4-FFF2-40B4-BE49-F238E27FC236}">
                <a16:creationId xmlns:a16="http://schemas.microsoft.com/office/drawing/2014/main" id="{6F0647AA-7313-4EDC-9A34-B75FB1B4145F}"/>
              </a:ext>
            </a:extLst>
          </p:cNvPr>
          <p:cNvPicPr>
            <a:picLocks noChangeAspect="1"/>
          </p:cNvPicPr>
          <p:nvPr/>
        </p:nvPicPr>
        <p:blipFill>
          <a:blip r:embed="rId7"/>
          <a:stretch>
            <a:fillRect/>
          </a:stretch>
        </p:blipFill>
        <p:spPr>
          <a:xfrm>
            <a:off x="3088761" y="3837712"/>
            <a:ext cx="1835035" cy="1900350"/>
          </a:xfrm>
          <a:prstGeom prst="rect">
            <a:avLst/>
          </a:prstGeom>
        </p:spPr>
      </p:pic>
      <p:sp>
        <p:nvSpPr>
          <p:cNvPr id="8" name="Slide Number Placeholder 1">
            <a:extLst>
              <a:ext uri="{FF2B5EF4-FFF2-40B4-BE49-F238E27FC236}">
                <a16:creationId xmlns:a16="http://schemas.microsoft.com/office/drawing/2014/main" id="{2281D6AE-088F-43C8-819C-4BBB017BE906}"/>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42</a:t>
            </a:fld>
            <a:endParaRPr lang="en-US" dirty="0"/>
          </a:p>
        </p:txBody>
      </p:sp>
    </p:spTree>
    <p:extLst>
      <p:ext uri="{BB962C8B-B14F-4D97-AF65-F5344CB8AC3E}">
        <p14:creationId xmlns:p14="http://schemas.microsoft.com/office/powerpoint/2010/main" val="401369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0" y="0"/>
            <a:ext cx="10786464" cy="988601"/>
          </a:xfrm>
        </p:spPr>
        <p:txBody>
          <a:bodyPr>
            <a:normAutofit/>
          </a:bodyPr>
          <a:lstStyle/>
          <a:p>
            <a:r>
              <a:rPr lang="en-US" sz="3200" dirty="0"/>
              <a:t>Title IV-A Student Support &amp; Academic Achievement </a:t>
            </a:r>
          </a:p>
        </p:txBody>
      </p:sp>
      <p:sp>
        <p:nvSpPr>
          <p:cNvPr id="3" name="Content Placeholder 2"/>
          <p:cNvSpPr>
            <a:spLocks noGrp="1"/>
          </p:cNvSpPr>
          <p:nvPr>
            <p:ph idx="13"/>
          </p:nvPr>
        </p:nvSpPr>
        <p:spPr>
          <a:xfrm>
            <a:off x="702768" y="1711616"/>
            <a:ext cx="10786464" cy="4684158"/>
          </a:xfrm>
        </p:spPr>
        <p:txBody>
          <a:bodyPr>
            <a:normAutofit/>
          </a:bodyPr>
          <a:lstStyle/>
          <a:p>
            <a:pPr lvl="0"/>
            <a:r>
              <a:rPr lang="en-US" sz="3100" dirty="0"/>
              <a:t>CFSGA –Consolidated Federal &amp; State Grant Application</a:t>
            </a:r>
          </a:p>
          <a:p>
            <a:pPr lvl="0"/>
            <a:r>
              <a:rPr lang="en-US" sz="3100" dirty="0"/>
              <a:t>Title IV-A Grants Overview </a:t>
            </a:r>
          </a:p>
          <a:p>
            <a:pPr lvl="0"/>
            <a:r>
              <a:rPr lang="en-US" sz="3100" dirty="0"/>
              <a:t>Title IV-A Non-Regulatory Guidance</a:t>
            </a:r>
          </a:p>
          <a:p>
            <a:pPr marL="0" indent="0" algn="r">
              <a:buNone/>
            </a:pPr>
            <a:endParaRPr lang="en-US" dirty="0"/>
          </a:p>
          <a:p>
            <a:pPr marL="0" indent="0" algn="r">
              <a:buNone/>
            </a:pPr>
            <a:endParaRPr lang="en-US" sz="2800" dirty="0"/>
          </a:p>
          <a:p>
            <a:pPr marL="0" indent="0" algn="r">
              <a:buNone/>
            </a:pPr>
            <a:endParaRPr lang="en-US" sz="2800" dirty="0"/>
          </a:p>
          <a:p>
            <a:pPr marL="0" indent="0" algn="r">
              <a:buNone/>
            </a:pPr>
            <a:r>
              <a:rPr lang="en-US" sz="2400" dirty="0"/>
              <a:t>Stacie Rekow </a:t>
            </a:r>
            <a:r>
              <a:rPr lang="en-US" sz="2400" dirty="0">
                <a:hlinkClick r:id="rId3"/>
              </a:rPr>
              <a:t>srekow@sde.Idaho.gov</a:t>
            </a:r>
            <a:r>
              <a:rPr lang="en-US" sz="2400" dirty="0"/>
              <a:t> </a:t>
            </a:r>
          </a:p>
          <a:p>
            <a:pPr marL="0" indent="0" algn="r">
              <a:buNone/>
            </a:pPr>
            <a:r>
              <a:rPr lang="en-US" sz="2400" dirty="0">
                <a:hlinkClick r:id="rId4"/>
              </a:rPr>
              <a:t>http://www.sde.idaho.gov/federal-programs/ssae/</a:t>
            </a:r>
            <a:r>
              <a:rPr lang="en-US" sz="2400" dirty="0"/>
              <a:t>   </a:t>
            </a:r>
          </a:p>
        </p:txBody>
      </p:sp>
      <p:pic>
        <p:nvPicPr>
          <p:cNvPr id="5" name="Picture 4" descr="Stacie Rekow headshot">
            <a:extLst>
              <a:ext uri="{FF2B5EF4-FFF2-40B4-BE49-F238E27FC236}">
                <a16:creationId xmlns:a16="http://schemas.microsoft.com/office/drawing/2014/main" id="{CD263D19-005E-4DDE-83F9-54E1137856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842" y="4038049"/>
            <a:ext cx="1828800" cy="1828800"/>
          </a:xfrm>
          <a:prstGeom prst="rect">
            <a:avLst/>
          </a:prstGeom>
        </p:spPr>
      </p:pic>
      <p:sp>
        <p:nvSpPr>
          <p:cNvPr id="6" name="Slide Number Placeholder 1">
            <a:extLst>
              <a:ext uri="{FF2B5EF4-FFF2-40B4-BE49-F238E27FC236}">
                <a16:creationId xmlns:a16="http://schemas.microsoft.com/office/drawing/2014/main" id="{F50663BA-1F1C-424D-99A9-C08BC1103D8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43</a:t>
            </a:fld>
            <a:endParaRPr lang="en-US" dirty="0"/>
          </a:p>
        </p:txBody>
      </p:sp>
    </p:spTree>
    <p:extLst>
      <p:ext uri="{BB962C8B-B14F-4D97-AF65-F5344CB8AC3E}">
        <p14:creationId xmlns:p14="http://schemas.microsoft.com/office/powerpoint/2010/main" val="871493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V-B Rural Education</a:t>
            </a:r>
          </a:p>
        </p:txBody>
      </p:sp>
      <p:sp>
        <p:nvSpPr>
          <p:cNvPr id="3" name="Content Placeholder 2"/>
          <p:cNvSpPr>
            <a:spLocks noGrp="1"/>
          </p:cNvSpPr>
          <p:nvPr>
            <p:ph idx="13"/>
          </p:nvPr>
        </p:nvSpPr>
        <p:spPr>
          <a:xfrm>
            <a:off x="434304" y="1340123"/>
            <a:ext cx="11238583" cy="4816499"/>
          </a:xfrm>
        </p:spPr>
        <p:txBody>
          <a:bodyPr>
            <a:noAutofit/>
          </a:bodyPr>
          <a:lstStyle/>
          <a:p>
            <a:pPr>
              <a:lnSpc>
                <a:spcPct val="100000"/>
              </a:lnSpc>
              <a:spcBef>
                <a:spcPts val="0"/>
              </a:spcBef>
            </a:pPr>
            <a:r>
              <a:rPr lang="en-US" sz="3100" dirty="0"/>
              <a:t>Small Rural School Achievement (SRSA) Program – operated by the U.S. Department of Education 	</a:t>
            </a:r>
            <a:r>
              <a:rPr lang="en-US" sz="3100" u="sng" dirty="0">
                <a:hlinkClick r:id="rId3"/>
              </a:rPr>
              <a:t>https://www2.ed.gov/programs/reapsrsa/index.html</a:t>
            </a:r>
            <a:endParaRPr lang="en-US" sz="3100" u="sng" dirty="0"/>
          </a:p>
          <a:p>
            <a:pPr>
              <a:lnSpc>
                <a:spcPct val="100000"/>
              </a:lnSpc>
              <a:spcBef>
                <a:spcPts val="0"/>
              </a:spcBef>
            </a:pPr>
            <a:r>
              <a:rPr lang="en-US" sz="3100" dirty="0"/>
              <a:t>Rural and Low-Income School (RLIS) Program</a:t>
            </a:r>
          </a:p>
          <a:p>
            <a:pPr marL="0" indent="0">
              <a:lnSpc>
                <a:spcPct val="100000"/>
              </a:lnSpc>
              <a:spcBef>
                <a:spcPts val="0"/>
              </a:spcBef>
              <a:buNone/>
            </a:pPr>
            <a:r>
              <a:rPr lang="en-US" sz="3100" dirty="0"/>
              <a:t>	</a:t>
            </a:r>
            <a:r>
              <a:rPr lang="en-US" sz="3100" dirty="0">
                <a:hlinkClick r:id="rId4"/>
              </a:rPr>
              <a:t>http://www.sde.idaho.gov/federal-programs/rural/index.html </a:t>
            </a:r>
            <a:endParaRPr lang="en-US" sz="3100" dirty="0"/>
          </a:p>
          <a:p>
            <a:pPr marL="0" indent="0">
              <a:lnSpc>
                <a:spcPct val="100000"/>
              </a:lnSpc>
              <a:spcBef>
                <a:spcPts val="0"/>
              </a:spcBef>
              <a:buNone/>
            </a:pPr>
            <a:r>
              <a:rPr lang="en-US" sz="2000" dirty="0">
                <a:latin typeface="+mn-lt"/>
              </a:rPr>
              <a:t>			</a:t>
            </a:r>
          </a:p>
          <a:p>
            <a:pPr marL="0" indent="0">
              <a:lnSpc>
                <a:spcPct val="100000"/>
              </a:lnSpc>
              <a:spcBef>
                <a:spcPts val="0"/>
              </a:spcBef>
              <a:buNone/>
            </a:pPr>
            <a:r>
              <a:rPr lang="en-US" sz="2000" dirty="0">
                <a:latin typeface="+mn-lt"/>
              </a:rPr>
              <a:t>		</a:t>
            </a:r>
          </a:p>
          <a:p>
            <a:pPr marL="0" indent="0" algn="r">
              <a:lnSpc>
                <a:spcPct val="100000"/>
              </a:lnSpc>
              <a:spcBef>
                <a:spcPts val="0"/>
              </a:spcBef>
              <a:buNone/>
            </a:pPr>
            <a:endParaRPr lang="en-US" sz="2800" dirty="0">
              <a:latin typeface="+mn-lt"/>
            </a:endParaRPr>
          </a:p>
          <a:p>
            <a:pPr marL="0" indent="0" algn="r">
              <a:lnSpc>
                <a:spcPct val="100000"/>
              </a:lnSpc>
              <a:spcBef>
                <a:spcPts val="0"/>
              </a:spcBef>
              <a:buNone/>
            </a:pPr>
            <a:endParaRPr lang="en-US" sz="2800" dirty="0"/>
          </a:p>
          <a:p>
            <a:pPr marL="0" indent="0" algn="r">
              <a:lnSpc>
                <a:spcPct val="100000"/>
              </a:lnSpc>
              <a:spcBef>
                <a:spcPts val="0"/>
              </a:spcBef>
              <a:buNone/>
            </a:pPr>
            <a:endParaRPr lang="en-US" sz="2800" dirty="0"/>
          </a:p>
          <a:p>
            <a:pPr marL="0" indent="0" algn="r">
              <a:lnSpc>
                <a:spcPct val="100000"/>
              </a:lnSpc>
              <a:spcBef>
                <a:spcPts val="0"/>
              </a:spcBef>
              <a:buNone/>
            </a:pPr>
            <a:r>
              <a:rPr lang="en-US" sz="2400" dirty="0"/>
              <a:t>Kathy Gauby  </a:t>
            </a:r>
            <a:r>
              <a:rPr lang="en-US" sz="2400" dirty="0">
                <a:hlinkClick r:id="rId5"/>
              </a:rPr>
              <a:t>kgauby@sde.idaho.gov</a:t>
            </a:r>
            <a:endParaRPr lang="en-US" sz="2400" dirty="0"/>
          </a:p>
          <a:p>
            <a:pPr marL="0" indent="0" algn="r">
              <a:lnSpc>
                <a:spcPct val="100000"/>
              </a:lnSpc>
              <a:spcBef>
                <a:spcPts val="0"/>
              </a:spcBef>
              <a:buNone/>
            </a:pPr>
            <a:endParaRPr lang="en-US" sz="3100" dirty="0"/>
          </a:p>
        </p:txBody>
      </p:sp>
      <p:pic>
        <p:nvPicPr>
          <p:cNvPr id="6" name="Picture 5" descr="Kathy Gauby headshot">
            <a:extLst>
              <a:ext uri="{FF2B5EF4-FFF2-40B4-BE49-F238E27FC236}">
                <a16:creationId xmlns:a16="http://schemas.microsoft.com/office/drawing/2014/main" id="{30A12D9D-FDA8-44CF-9CDF-C01644576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7516" y="4102110"/>
            <a:ext cx="1886084" cy="1886084"/>
          </a:xfrm>
          <a:prstGeom prst="rect">
            <a:avLst/>
          </a:prstGeom>
        </p:spPr>
      </p:pic>
      <p:sp>
        <p:nvSpPr>
          <p:cNvPr id="5" name="Slide Number Placeholder 1">
            <a:extLst>
              <a:ext uri="{FF2B5EF4-FFF2-40B4-BE49-F238E27FC236}">
                <a16:creationId xmlns:a16="http://schemas.microsoft.com/office/drawing/2014/main" id="{B174C79B-FD45-4392-9E45-8C2393AAF733}"/>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44</a:t>
            </a:fld>
            <a:endParaRPr lang="en-US" dirty="0"/>
          </a:p>
        </p:txBody>
      </p:sp>
    </p:spTree>
    <p:extLst>
      <p:ext uri="{BB962C8B-B14F-4D97-AF65-F5344CB8AC3E}">
        <p14:creationId xmlns:p14="http://schemas.microsoft.com/office/powerpoint/2010/main" val="18388492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IX-A Homeless Education Program</a:t>
            </a:r>
          </a:p>
        </p:txBody>
      </p:sp>
      <p:sp>
        <p:nvSpPr>
          <p:cNvPr id="3" name="Content Placeholder 2"/>
          <p:cNvSpPr>
            <a:spLocks noGrp="1"/>
          </p:cNvSpPr>
          <p:nvPr>
            <p:ph idx="13"/>
          </p:nvPr>
        </p:nvSpPr>
        <p:spPr>
          <a:xfrm>
            <a:off x="610401" y="1286059"/>
            <a:ext cx="10971197" cy="5292277"/>
          </a:xfrm>
        </p:spPr>
        <p:txBody>
          <a:bodyPr>
            <a:normAutofit fontScale="25000" lnSpcReduction="20000"/>
          </a:bodyPr>
          <a:lstStyle/>
          <a:p>
            <a:pPr lvl="0">
              <a:lnSpc>
                <a:spcPct val="120000"/>
              </a:lnSpc>
              <a:spcBef>
                <a:spcPts val="0"/>
              </a:spcBef>
            </a:pPr>
            <a:r>
              <a:rPr lang="en-US" sz="10400" dirty="0"/>
              <a:t>LEA Homeless Education Liaison </a:t>
            </a:r>
          </a:p>
          <a:p>
            <a:pPr lvl="1">
              <a:lnSpc>
                <a:spcPct val="120000"/>
              </a:lnSpc>
              <a:spcBef>
                <a:spcPts val="0"/>
              </a:spcBef>
            </a:pPr>
            <a:r>
              <a:rPr lang="en-US" sz="10400" dirty="0"/>
              <a:t>10 specific duties</a:t>
            </a:r>
          </a:p>
          <a:p>
            <a:pPr lvl="2">
              <a:lnSpc>
                <a:spcPct val="120000"/>
              </a:lnSpc>
              <a:spcBef>
                <a:spcPts val="0"/>
              </a:spcBef>
            </a:pPr>
            <a:r>
              <a:rPr lang="en-US" sz="10400" dirty="0"/>
              <a:t>Identification and Support</a:t>
            </a:r>
          </a:p>
          <a:p>
            <a:pPr lvl="2">
              <a:lnSpc>
                <a:spcPct val="120000"/>
              </a:lnSpc>
              <a:spcBef>
                <a:spcPts val="0"/>
              </a:spcBef>
            </a:pPr>
            <a:r>
              <a:rPr lang="en-US" sz="10400" dirty="0"/>
              <a:t>Community partners</a:t>
            </a:r>
          </a:p>
          <a:p>
            <a:pPr lvl="2">
              <a:lnSpc>
                <a:spcPct val="120000"/>
              </a:lnSpc>
              <a:spcBef>
                <a:spcPts val="0"/>
              </a:spcBef>
            </a:pPr>
            <a:r>
              <a:rPr lang="en-US" sz="10400" dirty="0"/>
              <a:t>Training ALL staff</a:t>
            </a:r>
          </a:p>
          <a:p>
            <a:pPr lvl="0">
              <a:lnSpc>
                <a:spcPct val="120000"/>
              </a:lnSpc>
              <a:spcBef>
                <a:spcPts val="0"/>
              </a:spcBef>
            </a:pPr>
            <a:r>
              <a:rPr lang="en-US" sz="10400" dirty="0"/>
              <a:t>Homeless Ed. training &amp; website resources</a:t>
            </a:r>
          </a:p>
          <a:p>
            <a:pPr lvl="1">
              <a:lnSpc>
                <a:spcPct val="120000"/>
              </a:lnSpc>
              <a:spcBef>
                <a:spcPts val="0"/>
              </a:spcBef>
            </a:pPr>
            <a:r>
              <a:rPr lang="en-US" sz="10400" dirty="0"/>
              <a:t>Idaho MV/Homeless Education Mini-Manual</a:t>
            </a:r>
          </a:p>
          <a:p>
            <a:pPr lvl="1">
              <a:lnSpc>
                <a:spcPct val="120000"/>
              </a:lnSpc>
              <a:spcBef>
                <a:spcPts val="0"/>
              </a:spcBef>
            </a:pPr>
            <a:r>
              <a:rPr lang="en-US" sz="10400" dirty="0"/>
              <a:t>Annual Liaison Training </a:t>
            </a:r>
          </a:p>
          <a:p>
            <a:pPr>
              <a:lnSpc>
                <a:spcPct val="120000"/>
              </a:lnSpc>
              <a:spcBef>
                <a:spcPts val="0"/>
              </a:spcBef>
            </a:pPr>
            <a:r>
              <a:rPr lang="en-US" sz="11600" dirty="0"/>
              <a:t>ARP-Homeless 1 (competitive) and ARP-Homeless 2 (formula)</a:t>
            </a:r>
          </a:p>
          <a:p>
            <a:pPr marL="457200" lvl="1" indent="0">
              <a:lnSpc>
                <a:spcPct val="120000"/>
              </a:lnSpc>
              <a:spcBef>
                <a:spcPts val="0"/>
              </a:spcBef>
              <a:buNone/>
            </a:pPr>
            <a:r>
              <a:rPr lang="en-US" sz="11200" dirty="0"/>
              <a:t>	</a:t>
            </a:r>
          </a:p>
          <a:p>
            <a:pPr marL="457200" lvl="1" indent="0" algn="r">
              <a:lnSpc>
                <a:spcPct val="120000"/>
              </a:lnSpc>
              <a:spcBef>
                <a:spcPts val="0"/>
              </a:spcBef>
              <a:buNone/>
            </a:pPr>
            <a:endParaRPr lang="en-US" sz="9600" dirty="0"/>
          </a:p>
          <a:p>
            <a:pPr marL="457200" lvl="1" indent="0" algn="r">
              <a:lnSpc>
                <a:spcPct val="120000"/>
              </a:lnSpc>
              <a:spcBef>
                <a:spcPts val="0"/>
              </a:spcBef>
              <a:buNone/>
            </a:pPr>
            <a:r>
              <a:rPr lang="en-US" sz="9600" dirty="0"/>
              <a:t>Emily Sommer  </a:t>
            </a:r>
            <a:r>
              <a:rPr lang="en-US" sz="9600" dirty="0">
                <a:hlinkClick r:id="rId3"/>
              </a:rPr>
              <a:t>esommer@sde.Idaho.gov</a:t>
            </a:r>
            <a:r>
              <a:rPr lang="en-US" sz="9600" dirty="0"/>
              <a:t> </a:t>
            </a:r>
          </a:p>
          <a:p>
            <a:pPr marL="457200" lvl="1" indent="0" algn="r">
              <a:lnSpc>
                <a:spcPct val="120000"/>
              </a:lnSpc>
              <a:spcBef>
                <a:spcPts val="0"/>
              </a:spcBef>
              <a:buNone/>
            </a:pPr>
            <a:r>
              <a:rPr lang="en-US" sz="9600" dirty="0">
                <a:hlinkClick r:id="rId4"/>
              </a:rPr>
              <a:t>http://www.sde.idaho.gov/federal-programs/homeless/index.html</a:t>
            </a:r>
            <a:endParaRPr lang="en-US" sz="9600" dirty="0"/>
          </a:p>
        </p:txBody>
      </p:sp>
      <p:pic>
        <p:nvPicPr>
          <p:cNvPr id="5" name="Picture 4" descr="Emily Sommer headshot">
            <a:extLst>
              <a:ext uri="{FF2B5EF4-FFF2-40B4-BE49-F238E27FC236}">
                <a16:creationId xmlns:a16="http://schemas.microsoft.com/office/drawing/2014/main" id="{1DB9B339-FDB9-460A-A337-9584C986B4BA}"/>
              </a:ext>
            </a:extLst>
          </p:cNvPr>
          <p:cNvPicPr>
            <a:picLocks noChangeAspect="1"/>
          </p:cNvPicPr>
          <p:nvPr/>
        </p:nvPicPr>
        <p:blipFill>
          <a:blip r:embed="rId5"/>
          <a:stretch>
            <a:fillRect/>
          </a:stretch>
        </p:blipFill>
        <p:spPr>
          <a:xfrm>
            <a:off x="8211669" y="1565666"/>
            <a:ext cx="2037985" cy="2069073"/>
          </a:xfrm>
          <a:prstGeom prst="rect">
            <a:avLst/>
          </a:prstGeom>
        </p:spPr>
      </p:pic>
      <p:sp>
        <p:nvSpPr>
          <p:cNvPr id="6" name="Slide Number Placeholder 1">
            <a:extLst>
              <a:ext uri="{FF2B5EF4-FFF2-40B4-BE49-F238E27FC236}">
                <a16:creationId xmlns:a16="http://schemas.microsoft.com/office/drawing/2014/main" id="{F3E8FBDA-927A-4C78-BD5B-11BC340750B7}"/>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45</a:t>
            </a:fld>
            <a:endParaRPr lang="en-US" dirty="0"/>
          </a:p>
        </p:txBody>
      </p:sp>
    </p:spTree>
    <p:extLst>
      <p:ext uri="{BB962C8B-B14F-4D97-AF65-F5344CB8AC3E}">
        <p14:creationId xmlns:p14="http://schemas.microsoft.com/office/powerpoint/2010/main" val="1290707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Equitable Services to Private Schools</a:t>
            </a:r>
          </a:p>
        </p:txBody>
      </p:sp>
      <p:sp>
        <p:nvSpPr>
          <p:cNvPr id="3" name="Content Placeholder 2"/>
          <p:cNvSpPr>
            <a:spLocks noGrp="1"/>
          </p:cNvSpPr>
          <p:nvPr>
            <p:ph idx="13"/>
          </p:nvPr>
        </p:nvSpPr>
        <p:spPr>
          <a:xfrm>
            <a:off x="610401" y="1403443"/>
            <a:ext cx="10971197" cy="5074885"/>
          </a:xfrm>
        </p:spPr>
        <p:txBody>
          <a:bodyPr>
            <a:normAutofit fontScale="25000" lnSpcReduction="20000"/>
          </a:bodyPr>
          <a:lstStyle/>
          <a:p>
            <a:pPr>
              <a:lnSpc>
                <a:spcPct val="120000"/>
              </a:lnSpc>
              <a:spcBef>
                <a:spcPts val="0"/>
              </a:spcBef>
            </a:pPr>
            <a:r>
              <a:rPr lang="en-US" sz="12800" dirty="0"/>
              <a:t>Eligibility-</a:t>
            </a:r>
          </a:p>
          <a:p>
            <a:pPr lvl="0"/>
            <a:r>
              <a:rPr lang="en-US" sz="12800" dirty="0"/>
              <a:t>Title I-A for students who live within the district’s attendance area and attend a non-profit private schools located within and outside the district boundaries</a:t>
            </a:r>
          </a:p>
          <a:p>
            <a:pPr lvl="0"/>
            <a:r>
              <a:rPr lang="en-US" sz="12800" dirty="0"/>
              <a:t>Title I-C, II-A, III-A, and IV-A for students who live and attend private schools within the district boundaries</a:t>
            </a:r>
          </a:p>
          <a:p>
            <a:pPr marL="457200" lvl="1" indent="0" algn="r">
              <a:lnSpc>
                <a:spcPct val="120000"/>
              </a:lnSpc>
              <a:spcBef>
                <a:spcPts val="0"/>
              </a:spcBef>
              <a:buNone/>
            </a:pPr>
            <a:endParaRPr lang="en-US" sz="9600" dirty="0"/>
          </a:p>
          <a:p>
            <a:pPr marL="457200" lvl="1" indent="0" algn="r">
              <a:lnSpc>
                <a:spcPct val="120000"/>
              </a:lnSpc>
              <a:spcBef>
                <a:spcPts val="0"/>
              </a:spcBef>
              <a:buNone/>
            </a:pPr>
            <a:endParaRPr lang="en-US" sz="12400" dirty="0"/>
          </a:p>
          <a:p>
            <a:pPr marL="457200" lvl="1" indent="0" algn="r">
              <a:lnSpc>
                <a:spcPct val="120000"/>
              </a:lnSpc>
              <a:spcBef>
                <a:spcPts val="0"/>
              </a:spcBef>
              <a:buNone/>
            </a:pPr>
            <a:endParaRPr lang="en-US" sz="12400" dirty="0"/>
          </a:p>
          <a:p>
            <a:pPr marL="457200" lvl="1" indent="0" algn="r">
              <a:lnSpc>
                <a:spcPct val="120000"/>
              </a:lnSpc>
              <a:spcBef>
                <a:spcPts val="0"/>
              </a:spcBef>
              <a:buNone/>
            </a:pPr>
            <a:r>
              <a:rPr lang="en-US" sz="9600" dirty="0"/>
              <a:t>Michelle Taylor </a:t>
            </a:r>
            <a:r>
              <a:rPr lang="en-US" sz="9600" dirty="0">
                <a:hlinkClick r:id="rId3"/>
              </a:rPr>
              <a:t>mtaylor@sde.Idaho.gov</a:t>
            </a:r>
            <a:r>
              <a:rPr lang="en-US" sz="9600" dirty="0"/>
              <a:t> </a:t>
            </a:r>
          </a:p>
          <a:p>
            <a:pPr marL="457200" lvl="1" indent="0" algn="r">
              <a:lnSpc>
                <a:spcPct val="120000"/>
              </a:lnSpc>
              <a:spcBef>
                <a:spcPts val="0"/>
              </a:spcBef>
              <a:buNone/>
            </a:pPr>
            <a:r>
              <a:rPr lang="en-US" sz="9600" dirty="0">
                <a:hlinkClick r:id="rId4"/>
              </a:rPr>
              <a:t>https://www.sde.idaho.gov/federal-programs/equitable-services/</a:t>
            </a:r>
            <a:r>
              <a:rPr lang="en-US" sz="9600" dirty="0"/>
              <a:t> </a:t>
            </a:r>
          </a:p>
        </p:txBody>
      </p:sp>
      <p:pic>
        <p:nvPicPr>
          <p:cNvPr id="5" name="Picture 4" descr="Michelle Taylor headshot">
            <a:extLst>
              <a:ext uri="{FF2B5EF4-FFF2-40B4-BE49-F238E27FC236}">
                <a16:creationId xmlns:a16="http://schemas.microsoft.com/office/drawing/2014/main" id="{9CC1B5A3-3485-45D8-B0BB-0D5B2E2C1953}"/>
              </a:ext>
            </a:extLst>
          </p:cNvPr>
          <p:cNvPicPr>
            <a:picLocks noChangeAspect="1"/>
          </p:cNvPicPr>
          <p:nvPr/>
        </p:nvPicPr>
        <p:blipFill>
          <a:blip r:embed="rId5"/>
          <a:stretch>
            <a:fillRect/>
          </a:stretch>
        </p:blipFill>
        <p:spPr>
          <a:xfrm>
            <a:off x="1108705" y="4095432"/>
            <a:ext cx="1727315" cy="1808849"/>
          </a:xfrm>
          <a:prstGeom prst="rect">
            <a:avLst/>
          </a:prstGeom>
        </p:spPr>
      </p:pic>
      <p:sp>
        <p:nvSpPr>
          <p:cNvPr id="6" name="Slide Number Placeholder 1">
            <a:extLst>
              <a:ext uri="{FF2B5EF4-FFF2-40B4-BE49-F238E27FC236}">
                <a16:creationId xmlns:a16="http://schemas.microsoft.com/office/drawing/2014/main" id="{7E1DE2C0-CA6A-4CF4-A733-17AEB1217AAE}"/>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46</a:t>
            </a:fld>
            <a:endParaRPr lang="en-US" dirty="0"/>
          </a:p>
        </p:txBody>
      </p:sp>
    </p:spTree>
    <p:extLst>
      <p:ext uri="{BB962C8B-B14F-4D97-AF65-F5344CB8AC3E}">
        <p14:creationId xmlns:p14="http://schemas.microsoft.com/office/powerpoint/2010/main" val="3753906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ESEA Federal Program Monitoring</a:t>
            </a:r>
          </a:p>
        </p:txBody>
      </p:sp>
      <p:sp>
        <p:nvSpPr>
          <p:cNvPr id="3" name="Content Placeholder 2"/>
          <p:cNvSpPr>
            <a:spLocks noGrp="1"/>
          </p:cNvSpPr>
          <p:nvPr>
            <p:ph idx="13"/>
          </p:nvPr>
        </p:nvSpPr>
        <p:spPr>
          <a:xfrm>
            <a:off x="434304" y="1199625"/>
            <a:ext cx="11539558" cy="5271024"/>
          </a:xfrm>
        </p:spPr>
        <p:txBody>
          <a:bodyPr>
            <a:normAutofit/>
          </a:bodyPr>
          <a:lstStyle/>
          <a:p>
            <a:pPr>
              <a:lnSpc>
                <a:spcPct val="80000"/>
              </a:lnSpc>
            </a:pPr>
            <a:r>
              <a:rPr lang="en-US" sz="3200" dirty="0"/>
              <a:t>Federal Programs Monitoring</a:t>
            </a:r>
          </a:p>
          <a:p>
            <a:pPr>
              <a:lnSpc>
                <a:spcPct val="80000"/>
              </a:lnSpc>
            </a:pPr>
            <a:r>
              <a:rPr lang="en-US" sz="3200" dirty="0"/>
              <a:t>Monitoring Tool (onsite, hybrid, desk)</a:t>
            </a:r>
          </a:p>
          <a:p>
            <a:pPr>
              <a:lnSpc>
                <a:spcPct val="80000"/>
              </a:lnSpc>
            </a:pPr>
            <a:r>
              <a:rPr lang="en-US" sz="3200" dirty="0"/>
              <a:t>Monitoring Self-Assessment Tool (annually when not receiving an onsite visit)</a:t>
            </a:r>
          </a:p>
          <a:p>
            <a:pPr marL="0" indent="0">
              <a:buNone/>
            </a:pPr>
            <a:endParaRPr lang="en-US" sz="2400" dirty="0"/>
          </a:p>
          <a:p>
            <a:pPr marL="0" indent="0" algn="r">
              <a:buNone/>
            </a:pPr>
            <a:endParaRPr lang="en-US" sz="2400" u="sng" dirty="0">
              <a:hlinkClick r:id="" action="ppaction://noaction"/>
            </a:endParaRPr>
          </a:p>
          <a:p>
            <a:pPr marL="0" indent="0" algn="r">
              <a:buNone/>
            </a:pPr>
            <a:endParaRPr lang="en-US" sz="2400" u="sng" dirty="0">
              <a:hlinkClick r:id="" action="ppaction://noaction"/>
            </a:endParaRPr>
          </a:p>
          <a:p>
            <a:pPr marL="0" indent="0" algn="r">
              <a:buNone/>
            </a:pPr>
            <a:endParaRPr lang="en-US" sz="2400" u="sng" dirty="0">
              <a:hlinkClick r:id="" action="ppaction://noaction"/>
            </a:endParaRPr>
          </a:p>
          <a:p>
            <a:pPr marL="0" indent="0" algn="r">
              <a:buNone/>
            </a:pPr>
            <a:endParaRPr lang="en-US" sz="2400" u="sng" dirty="0">
              <a:hlinkClick r:id="" action="ppaction://noaction"/>
            </a:endParaRPr>
          </a:p>
          <a:p>
            <a:pPr marL="0" indent="0" algn="r">
              <a:buNone/>
            </a:pPr>
            <a:endParaRPr lang="en-US" sz="2400" u="sng" dirty="0">
              <a:hlinkClick r:id="" action="ppaction://noaction"/>
            </a:endParaRPr>
          </a:p>
          <a:p>
            <a:pPr marL="0" indent="0" algn="r">
              <a:buNone/>
            </a:pPr>
            <a:r>
              <a:rPr lang="en-US" sz="2400" u="sng" dirty="0">
                <a:hlinkClick r:id="" action="ppaction://noaction"/>
              </a:rPr>
              <a:t>http://sde.idaho.gov/federal-programs/program-monitoring/</a:t>
            </a:r>
            <a:r>
              <a:rPr lang="en-US" sz="2400" dirty="0"/>
              <a:t>  </a:t>
            </a:r>
          </a:p>
        </p:txBody>
      </p:sp>
      <p:pic>
        <p:nvPicPr>
          <p:cNvPr id="7" name="Picture 6" descr="Michelle Perreira headshot">
            <a:extLst>
              <a:ext uri="{FF2B5EF4-FFF2-40B4-BE49-F238E27FC236}">
                <a16:creationId xmlns:a16="http://schemas.microsoft.com/office/drawing/2014/main" id="{DB662EF3-D16B-4243-AF04-7D899DA9C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078" y="3835137"/>
            <a:ext cx="1828800" cy="1828800"/>
          </a:xfrm>
          <a:prstGeom prst="rect">
            <a:avLst/>
          </a:prstGeom>
        </p:spPr>
      </p:pic>
      <p:pic>
        <p:nvPicPr>
          <p:cNvPr id="6" name="Picture 5" descr="Stacie Rekow headshot">
            <a:extLst>
              <a:ext uri="{FF2B5EF4-FFF2-40B4-BE49-F238E27FC236}">
                <a16:creationId xmlns:a16="http://schemas.microsoft.com/office/drawing/2014/main" id="{0C938C45-DA01-4030-84FE-8F2CA43B6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913" y="3171422"/>
            <a:ext cx="1828800" cy="1828800"/>
          </a:xfrm>
          <a:prstGeom prst="rect">
            <a:avLst/>
          </a:prstGeom>
        </p:spPr>
      </p:pic>
      <p:sp>
        <p:nvSpPr>
          <p:cNvPr id="8" name="Slide Number Placeholder 1">
            <a:extLst>
              <a:ext uri="{FF2B5EF4-FFF2-40B4-BE49-F238E27FC236}">
                <a16:creationId xmlns:a16="http://schemas.microsoft.com/office/drawing/2014/main" id="{F22D4EB3-2C26-4852-8CA6-716A9AA37D1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47</a:t>
            </a:fld>
            <a:endParaRPr lang="en-US" dirty="0"/>
          </a:p>
        </p:txBody>
      </p:sp>
      <p:sp>
        <p:nvSpPr>
          <p:cNvPr id="4" name="TextBox 3">
            <a:extLst>
              <a:ext uri="{FF2B5EF4-FFF2-40B4-BE49-F238E27FC236}">
                <a16:creationId xmlns:a16="http://schemas.microsoft.com/office/drawing/2014/main" id="{922FE0CB-DE26-4565-88D1-998FD0C534CB}"/>
              </a:ext>
            </a:extLst>
          </p:cNvPr>
          <p:cNvSpPr txBox="1"/>
          <p:nvPr/>
        </p:nvSpPr>
        <p:spPr>
          <a:xfrm>
            <a:off x="6892119" y="5228433"/>
            <a:ext cx="4981433" cy="707886"/>
          </a:xfrm>
          <a:prstGeom prst="rect">
            <a:avLst/>
          </a:prstGeom>
          <a:noFill/>
        </p:spPr>
        <p:txBody>
          <a:bodyPr wrap="square" rtlCol="0">
            <a:spAutoFit/>
          </a:bodyPr>
          <a:lstStyle/>
          <a:p>
            <a:pPr algn="r"/>
            <a:r>
              <a:rPr lang="en-US" sz="2000" dirty="0"/>
              <a:t>Michelle Perreira </a:t>
            </a:r>
            <a:r>
              <a:rPr lang="en-US" sz="2000" dirty="0">
                <a:hlinkClick r:id="rId5"/>
              </a:rPr>
              <a:t>mperreira@sde.Idaho.gov</a:t>
            </a:r>
            <a:r>
              <a:rPr lang="en-US" sz="2000" dirty="0"/>
              <a:t> </a:t>
            </a:r>
          </a:p>
          <a:p>
            <a:pPr algn="r"/>
            <a:r>
              <a:rPr lang="en-US" sz="2000" dirty="0"/>
              <a:t>Stacie </a:t>
            </a:r>
            <a:r>
              <a:rPr lang="en-US" sz="2000" dirty="0" err="1"/>
              <a:t>Rekow</a:t>
            </a:r>
            <a:r>
              <a:rPr lang="en-US" sz="2000" dirty="0"/>
              <a:t> </a:t>
            </a:r>
            <a:r>
              <a:rPr lang="en-US" sz="2000" dirty="0">
                <a:hlinkClick r:id="rId6"/>
              </a:rPr>
              <a:t>srekow@sde.Idaho.gov</a:t>
            </a:r>
            <a:endParaRPr lang="en-US" sz="2000" dirty="0"/>
          </a:p>
        </p:txBody>
      </p:sp>
    </p:spTree>
    <p:extLst>
      <p:ext uri="{BB962C8B-B14F-4D97-AF65-F5344CB8AC3E}">
        <p14:creationId xmlns:p14="http://schemas.microsoft.com/office/powerpoint/2010/main" val="4277534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CB1764-B2CE-482C-8669-A1E905E565D5}"/>
              </a:ext>
            </a:extLst>
          </p:cNvPr>
          <p:cNvSpPr>
            <a:spLocks noGrp="1"/>
          </p:cNvSpPr>
          <p:nvPr>
            <p:ph idx="13"/>
          </p:nvPr>
        </p:nvSpPr>
        <p:spPr>
          <a:xfrm>
            <a:off x="308022" y="1069752"/>
            <a:ext cx="11665840" cy="5481056"/>
          </a:xfrm>
        </p:spPr>
        <p:txBody>
          <a:bodyPr>
            <a:normAutofit fontScale="92500" lnSpcReduction="20000"/>
          </a:bodyPr>
          <a:lstStyle/>
          <a:p>
            <a:r>
              <a:rPr lang="en-US" sz="3500" dirty="0"/>
              <a:t>Elementary and Secondary School Emergency Relief (ESSER) Funds </a:t>
            </a:r>
          </a:p>
          <a:p>
            <a:pPr marL="1035050" indent="-571500"/>
            <a:r>
              <a:rPr lang="en-US" sz="3500" dirty="0"/>
              <a:t>Coronavirus Aid, Relief, and Economic Security (CARES) Act (March 27, 2020)</a:t>
            </a:r>
          </a:p>
          <a:p>
            <a:pPr marL="1035050" indent="-571500"/>
            <a:r>
              <a:rPr lang="en-US" sz="3500" dirty="0"/>
              <a:t>Coronavirus Response and Relief Supplemental Appropriations (CRRSA ) Act (December 27, 2020)</a:t>
            </a:r>
          </a:p>
          <a:p>
            <a:pPr marL="1035050" indent="-571500"/>
            <a:r>
              <a:rPr lang="en-US" sz="3500" dirty="0"/>
              <a:t>American Rescue Plan (ARP) Act (March 11, 2021)</a:t>
            </a:r>
          </a:p>
          <a:p>
            <a:pPr marL="1035050" indent="-571500"/>
            <a:r>
              <a:rPr lang="en-US" sz="3500" dirty="0"/>
              <a:t>ARP ESSER Homeless I and II</a:t>
            </a:r>
          </a:p>
          <a:p>
            <a:pPr marL="463550" indent="0">
              <a:buNone/>
            </a:pPr>
            <a:endParaRPr lang="en-US" dirty="0"/>
          </a:p>
          <a:p>
            <a:pPr marL="457200" lvl="1" indent="0" algn="r">
              <a:buNone/>
            </a:pPr>
            <a:endParaRPr lang="en-US" dirty="0"/>
          </a:p>
          <a:p>
            <a:pPr marL="457200" lvl="1" indent="0" algn="r">
              <a:buNone/>
            </a:pPr>
            <a:endParaRPr lang="en-US" sz="2800" dirty="0"/>
          </a:p>
          <a:p>
            <a:pPr marL="457200" lvl="1" indent="0" algn="r">
              <a:buNone/>
            </a:pPr>
            <a:r>
              <a:rPr lang="en-US" sz="2800" dirty="0"/>
              <a:t>Lisa English </a:t>
            </a:r>
            <a:r>
              <a:rPr lang="en-US" sz="2800" dirty="0">
                <a:hlinkClick r:id="rId3"/>
              </a:rPr>
              <a:t>lenglish@sde.Idaho.gov</a:t>
            </a:r>
            <a:r>
              <a:rPr lang="en-US" sz="2800" dirty="0"/>
              <a:t> </a:t>
            </a:r>
          </a:p>
          <a:p>
            <a:pPr marL="457200" lvl="1" indent="0" algn="r">
              <a:buNone/>
            </a:pPr>
            <a:r>
              <a:rPr lang="en-US" sz="2800" dirty="0">
                <a:hlinkClick r:id="rId4"/>
              </a:rPr>
              <a:t>https://www.sde.idaho.gov/federal-programs/prf/</a:t>
            </a:r>
            <a:r>
              <a:rPr lang="en-US" sz="2800" dirty="0"/>
              <a:t> </a:t>
            </a:r>
          </a:p>
        </p:txBody>
      </p:sp>
      <p:sp>
        <p:nvSpPr>
          <p:cNvPr id="2" name="Title 1">
            <a:extLst>
              <a:ext uri="{FF2B5EF4-FFF2-40B4-BE49-F238E27FC236}">
                <a16:creationId xmlns:a16="http://schemas.microsoft.com/office/drawing/2014/main" id="{025DC130-9AAC-4BBF-909B-B44FC62686CA}"/>
              </a:ext>
            </a:extLst>
          </p:cNvPr>
          <p:cNvSpPr>
            <a:spLocks noGrp="1"/>
          </p:cNvSpPr>
          <p:nvPr>
            <p:ph type="title"/>
          </p:nvPr>
        </p:nvSpPr>
        <p:spPr>
          <a:xfrm>
            <a:off x="420236" y="81150"/>
            <a:ext cx="10515600" cy="988601"/>
          </a:xfrm>
        </p:spPr>
        <p:txBody>
          <a:bodyPr>
            <a:normAutofit/>
          </a:bodyPr>
          <a:lstStyle/>
          <a:p>
            <a:r>
              <a:rPr lang="en-US" dirty="0"/>
              <a:t>Pandemic Relief Funds/ESSER</a:t>
            </a:r>
          </a:p>
        </p:txBody>
      </p:sp>
      <p:pic>
        <p:nvPicPr>
          <p:cNvPr id="5" name="Picture 4" descr="Lisa English">
            <a:extLst>
              <a:ext uri="{FF2B5EF4-FFF2-40B4-BE49-F238E27FC236}">
                <a16:creationId xmlns:a16="http://schemas.microsoft.com/office/drawing/2014/main" id="{981E6A6A-B9EE-4AE3-8B53-0A65A8D34E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699" y="4193487"/>
            <a:ext cx="1828800" cy="1828800"/>
          </a:xfrm>
          <a:prstGeom prst="rect">
            <a:avLst/>
          </a:prstGeom>
        </p:spPr>
      </p:pic>
      <p:sp>
        <p:nvSpPr>
          <p:cNvPr id="6" name="Slide Number Placeholder 1">
            <a:extLst>
              <a:ext uri="{FF2B5EF4-FFF2-40B4-BE49-F238E27FC236}">
                <a16:creationId xmlns:a16="http://schemas.microsoft.com/office/drawing/2014/main" id="{5A89E7D4-CCFE-4E3D-AF13-B32E2B1AF905}"/>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48</a:t>
            </a:fld>
            <a:endParaRPr lang="en-US" dirty="0"/>
          </a:p>
        </p:txBody>
      </p:sp>
    </p:spTree>
    <p:extLst>
      <p:ext uri="{BB962C8B-B14F-4D97-AF65-F5344CB8AC3E}">
        <p14:creationId xmlns:p14="http://schemas.microsoft.com/office/powerpoint/2010/main" val="4136645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ESSER Reporting</a:t>
            </a:r>
          </a:p>
        </p:txBody>
      </p:sp>
      <p:sp>
        <p:nvSpPr>
          <p:cNvPr id="3" name="Content Placeholder 2"/>
          <p:cNvSpPr>
            <a:spLocks noGrp="1"/>
          </p:cNvSpPr>
          <p:nvPr>
            <p:ph idx="13"/>
          </p:nvPr>
        </p:nvSpPr>
        <p:spPr>
          <a:xfrm>
            <a:off x="434304" y="1094704"/>
            <a:ext cx="11238583" cy="5301069"/>
          </a:xfrm>
        </p:spPr>
        <p:txBody>
          <a:bodyPr>
            <a:noAutofit/>
          </a:bodyPr>
          <a:lstStyle/>
          <a:p>
            <a:pPr>
              <a:lnSpc>
                <a:spcPct val="100000"/>
              </a:lnSpc>
              <a:spcBef>
                <a:spcPts val="0"/>
              </a:spcBef>
            </a:pPr>
            <a:r>
              <a:rPr lang="en-US" sz="3200" dirty="0">
                <a:latin typeface="+mn-lt"/>
              </a:rPr>
              <a:t>ESSER Data and Reporting</a:t>
            </a:r>
          </a:p>
          <a:p>
            <a:pPr marL="457200" lvl="1" indent="0">
              <a:lnSpc>
                <a:spcPct val="100000"/>
              </a:lnSpc>
              <a:spcBef>
                <a:spcPts val="0"/>
              </a:spcBef>
              <a:buNone/>
            </a:pPr>
            <a:endParaRPr lang="en-US" sz="2700" dirty="0"/>
          </a:p>
          <a:p>
            <a:pPr marL="457200" lvl="1" indent="0">
              <a:lnSpc>
                <a:spcPct val="100000"/>
              </a:lnSpc>
              <a:spcBef>
                <a:spcPts val="0"/>
              </a:spcBef>
              <a:buNone/>
            </a:pPr>
            <a:endParaRPr lang="en-US" sz="2700" dirty="0"/>
          </a:p>
          <a:p>
            <a:pPr marL="0" indent="0" algn="r">
              <a:lnSpc>
                <a:spcPct val="100000"/>
              </a:lnSpc>
              <a:spcBef>
                <a:spcPts val="0"/>
              </a:spcBef>
              <a:buNone/>
            </a:pPr>
            <a:endParaRPr lang="en-US" sz="2400" dirty="0"/>
          </a:p>
          <a:p>
            <a:pPr marL="0" indent="0" algn="r">
              <a:lnSpc>
                <a:spcPct val="100000"/>
              </a:lnSpc>
              <a:spcBef>
                <a:spcPts val="0"/>
              </a:spcBef>
              <a:buNone/>
            </a:pPr>
            <a:r>
              <a:rPr lang="en-US" sz="2400" dirty="0"/>
              <a:t>Aaron Kennedy </a:t>
            </a:r>
            <a:r>
              <a:rPr lang="en-US" sz="2400" dirty="0">
                <a:hlinkClick r:id="rId3"/>
              </a:rPr>
              <a:t>akennedy@sde.idaho.gov</a:t>
            </a:r>
            <a:endParaRPr lang="en-US" sz="2400" dirty="0"/>
          </a:p>
          <a:p>
            <a:pPr marL="0" indent="0" algn="r">
              <a:lnSpc>
                <a:spcPct val="100000"/>
              </a:lnSpc>
              <a:spcBef>
                <a:spcPts val="0"/>
              </a:spcBef>
              <a:buNone/>
            </a:pPr>
            <a:r>
              <a:rPr lang="en-US" sz="2400" dirty="0">
                <a:hlinkClick r:id="rId4"/>
              </a:rPr>
              <a:t>https://www.sde.idaho.gov/federal-programs/prf/</a:t>
            </a:r>
            <a:endParaRPr lang="en-US" sz="2400" dirty="0"/>
          </a:p>
          <a:p>
            <a:pPr marL="0" indent="0" algn="r">
              <a:lnSpc>
                <a:spcPct val="100000"/>
              </a:lnSpc>
              <a:spcBef>
                <a:spcPts val="0"/>
              </a:spcBef>
              <a:buNone/>
            </a:pPr>
            <a:endParaRPr lang="en-US" sz="2400" dirty="0"/>
          </a:p>
          <a:p>
            <a:pPr marL="0" indent="0" algn="r">
              <a:lnSpc>
                <a:spcPct val="100000"/>
              </a:lnSpc>
              <a:spcBef>
                <a:spcPts val="0"/>
              </a:spcBef>
              <a:buNone/>
            </a:pPr>
            <a:endParaRPr lang="en-US" sz="3200" dirty="0"/>
          </a:p>
          <a:p>
            <a:pPr>
              <a:lnSpc>
                <a:spcPct val="100000"/>
              </a:lnSpc>
              <a:spcBef>
                <a:spcPts val="0"/>
              </a:spcBef>
            </a:pPr>
            <a:r>
              <a:rPr lang="en-US" sz="3200" dirty="0"/>
              <a:t>ESSER Program Monitoring	</a:t>
            </a:r>
          </a:p>
          <a:p>
            <a:pPr>
              <a:lnSpc>
                <a:spcPct val="100000"/>
              </a:lnSpc>
              <a:spcBef>
                <a:spcPts val="0"/>
              </a:spcBef>
            </a:pPr>
            <a:r>
              <a:rPr lang="en-US" sz="3200" dirty="0"/>
              <a:t>ESSER Use of Funds</a:t>
            </a:r>
          </a:p>
          <a:p>
            <a:pPr marL="0" indent="0" algn="r">
              <a:lnSpc>
                <a:spcPct val="100000"/>
              </a:lnSpc>
              <a:spcBef>
                <a:spcPts val="0"/>
              </a:spcBef>
              <a:buNone/>
            </a:pPr>
            <a:endParaRPr lang="en-US" sz="2400" dirty="0"/>
          </a:p>
        </p:txBody>
      </p:sp>
      <p:pic>
        <p:nvPicPr>
          <p:cNvPr id="5" name="Picture 4" descr="Aaron Kennedy headshot">
            <a:extLst>
              <a:ext uri="{FF2B5EF4-FFF2-40B4-BE49-F238E27FC236}">
                <a16:creationId xmlns:a16="http://schemas.microsoft.com/office/drawing/2014/main" id="{F294243C-D23B-4309-BDB0-15E3AE73F15C}"/>
              </a:ext>
            </a:extLst>
          </p:cNvPr>
          <p:cNvPicPr>
            <a:picLocks noChangeAspect="1"/>
          </p:cNvPicPr>
          <p:nvPr/>
        </p:nvPicPr>
        <p:blipFill>
          <a:blip r:embed="rId5"/>
          <a:stretch>
            <a:fillRect/>
          </a:stretch>
        </p:blipFill>
        <p:spPr>
          <a:xfrm>
            <a:off x="1437433" y="1774240"/>
            <a:ext cx="1839123" cy="1851424"/>
          </a:xfrm>
          <a:prstGeom prst="rect">
            <a:avLst/>
          </a:prstGeom>
        </p:spPr>
      </p:pic>
      <p:pic>
        <p:nvPicPr>
          <p:cNvPr id="6" name="Picture 5" descr="Katie Watkins headshot">
            <a:extLst>
              <a:ext uri="{FF2B5EF4-FFF2-40B4-BE49-F238E27FC236}">
                <a16:creationId xmlns:a16="http://schemas.microsoft.com/office/drawing/2014/main" id="{3C66B8B6-8E4C-4929-A1BE-BD5EDFFDB247}"/>
              </a:ext>
            </a:extLst>
          </p:cNvPr>
          <p:cNvPicPr>
            <a:picLocks noChangeAspect="1"/>
          </p:cNvPicPr>
          <p:nvPr/>
        </p:nvPicPr>
        <p:blipFill>
          <a:blip r:embed="rId6"/>
          <a:stretch>
            <a:fillRect/>
          </a:stretch>
        </p:blipFill>
        <p:spPr>
          <a:xfrm>
            <a:off x="8222207" y="4546242"/>
            <a:ext cx="1851550" cy="1848500"/>
          </a:xfrm>
          <a:prstGeom prst="rect">
            <a:avLst/>
          </a:prstGeom>
        </p:spPr>
      </p:pic>
      <p:sp>
        <p:nvSpPr>
          <p:cNvPr id="7" name="Rectangle 6">
            <a:extLst>
              <a:ext uri="{FF2B5EF4-FFF2-40B4-BE49-F238E27FC236}">
                <a16:creationId xmlns:a16="http://schemas.microsoft.com/office/drawing/2014/main" id="{C1032DD3-8077-4D83-9748-074B861ABBDE}"/>
              </a:ext>
            </a:extLst>
          </p:cNvPr>
          <p:cNvSpPr/>
          <p:nvPr/>
        </p:nvSpPr>
        <p:spPr>
          <a:xfrm>
            <a:off x="695458" y="5328618"/>
            <a:ext cx="7173533" cy="1107996"/>
          </a:xfrm>
          <a:prstGeom prst="rect">
            <a:avLst/>
          </a:prstGeom>
        </p:spPr>
        <p:txBody>
          <a:bodyPr wrap="square">
            <a:spAutoFit/>
          </a:bodyPr>
          <a:lstStyle/>
          <a:p>
            <a:endParaRPr lang="en-US" dirty="0">
              <a:latin typeface="+mj-lt"/>
            </a:endParaRPr>
          </a:p>
          <a:p>
            <a:r>
              <a:rPr lang="en-US" sz="2400" dirty="0"/>
              <a:t>Katie Watkins </a:t>
            </a:r>
            <a:r>
              <a:rPr lang="en-US" sz="2400" dirty="0">
                <a:latin typeface="+mj-lt"/>
                <a:hlinkClick r:id="rId7"/>
              </a:rPr>
              <a:t>kwatkins@sde.idaho.gov</a:t>
            </a:r>
            <a:endParaRPr lang="en-US" sz="2400" dirty="0">
              <a:latin typeface="+mj-lt"/>
            </a:endParaRPr>
          </a:p>
          <a:p>
            <a:r>
              <a:rPr lang="en-US" sz="2400" dirty="0">
                <a:latin typeface="+mj-lt"/>
                <a:hlinkClick r:id="rId4"/>
              </a:rPr>
              <a:t>https://www.sde.idaho.gov/federal-programs/prf/</a:t>
            </a:r>
            <a:endParaRPr lang="en-US" sz="2400" dirty="0">
              <a:latin typeface="+mj-lt"/>
            </a:endParaRPr>
          </a:p>
        </p:txBody>
      </p:sp>
      <p:sp>
        <p:nvSpPr>
          <p:cNvPr id="8" name="Slide Number Placeholder 1">
            <a:extLst>
              <a:ext uri="{FF2B5EF4-FFF2-40B4-BE49-F238E27FC236}">
                <a16:creationId xmlns:a16="http://schemas.microsoft.com/office/drawing/2014/main" id="{EAA23829-0011-4272-A7BC-F5ED00EC79A7}"/>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49</a:t>
            </a:fld>
            <a:endParaRPr lang="en-US" dirty="0"/>
          </a:p>
        </p:txBody>
      </p:sp>
    </p:spTree>
    <p:extLst>
      <p:ext uri="{BB962C8B-B14F-4D97-AF65-F5344CB8AC3E}">
        <p14:creationId xmlns:p14="http://schemas.microsoft.com/office/powerpoint/2010/main" val="120335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normAutofit/>
          </a:bodyPr>
          <a:lstStyle/>
          <a:p>
            <a:r>
              <a:rPr lang="en-US" sz="3600" dirty="0">
                <a:latin typeface="Tahoma"/>
                <a:ea typeface="Tahoma"/>
                <a:cs typeface="Tahoma"/>
              </a:rPr>
              <a:t>WIDA Screeners</a:t>
            </a:r>
            <a:endParaRPr lang="en-US" sz="3600"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0667" y="2062133"/>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5D7CD-1865-4EE7-902B-0FF1AB7EE2A5}"/>
              </a:ext>
            </a:extLst>
          </p:cNvPr>
          <p:cNvSpPr txBox="1"/>
          <p:nvPr/>
        </p:nvSpPr>
        <p:spPr>
          <a:xfrm>
            <a:off x="9968090" y="4431089"/>
            <a:ext cx="2116565" cy="830997"/>
          </a:xfrm>
          <a:prstGeom prst="rect">
            <a:avLst/>
          </a:prstGeom>
          <a:solidFill>
            <a:schemeClr val="bg1"/>
          </a:solidFill>
          <a:ln w="19050">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Andrew Bennett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ELP Assessment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208-332-6909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hlinkClick r:id="rId5"/>
              </a:rPr>
              <a:t>abennett@sde.idaho.gov</a:t>
            </a:r>
            <a:r>
              <a:rPr kumimoji="0" lang="nb-NO" sz="1200" b="0"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1343280623"/>
              </p:ext>
            </p:extLst>
          </p:nvPr>
        </p:nvGraphicFramePr>
        <p:xfrm>
          <a:off x="107345" y="1036320"/>
          <a:ext cx="7575617" cy="5821680"/>
        </p:xfrm>
        <a:graphic>
          <a:graphicData uri="http://schemas.openxmlformats.org/drawingml/2006/table">
            <a:tbl>
              <a:tblPr firstRow="1" bandRow="1">
                <a:tableStyleId>{5940675A-B579-460E-94D1-54222C63F5DA}</a:tableStyleId>
              </a:tblPr>
              <a:tblGrid>
                <a:gridCol w="1778605">
                  <a:extLst>
                    <a:ext uri="{9D8B030D-6E8A-4147-A177-3AD203B41FA5}">
                      <a16:colId xmlns:a16="http://schemas.microsoft.com/office/drawing/2014/main" val="2740252518"/>
                    </a:ext>
                  </a:extLst>
                </a:gridCol>
                <a:gridCol w="5797012">
                  <a:extLst>
                    <a:ext uri="{9D8B030D-6E8A-4147-A177-3AD203B41FA5}">
                      <a16:colId xmlns:a16="http://schemas.microsoft.com/office/drawing/2014/main" val="644871894"/>
                    </a:ext>
                  </a:extLst>
                </a:gridCol>
              </a:tblGrid>
              <a:tr h="329151">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a:ea typeface="Tahoma"/>
                          <a:cs typeface="Tahoma"/>
                        </a:rPr>
                        <a:t>WIDA Screeners (Kindergarten W-APT / WIDA Screener)</a:t>
                      </a:r>
                      <a:endParaRPr lang="en-US" sz="1400" b="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19691">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34652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a:ea typeface="Tahoma"/>
                          <a:cs typeface="Tahoma"/>
                        </a:rPr>
                        <a:t>ACCESS annually assess English learner English language Proficiency in Reading, Writing, Listening and Speaking. </a:t>
                      </a: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endParaRPr lang="en-US" sz="140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Idaho Code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6"/>
                        </a:rPr>
                        <a:t>§33-1617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outlines the English Learner program requirements to achieve improved academic performance.  Idaho Code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7"/>
                        </a:rPr>
                        <a:t>§08.02.03. subsection 111.06.a through 111.06.m</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1969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6853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a:ea typeface="Tahoma"/>
                          <a:cs typeface="Tahoma"/>
                        </a:rPr>
                        <a:t>08/01/2022 to 06/30/2023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1969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2915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English Language Proficiency (Reading, Writing, Listening, Speaking)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1969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68534">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K-12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1969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6853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a:ea typeface="Tahoma"/>
                          <a:cs typeface="Tahoma"/>
                        </a:rPr>
                        <a:t>Provisional English learners newly enrolled in Idaho </a:t>
                      </a:r>
                      <a:endParaRPr lang="en-US" sz="1400" b="0" i="0" u="none" strike="noStrike" noProof="0" dirty="0">
                        <a:latin typeface="Tahom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1969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128668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0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K WAPT </a:t>
                      </a:r>
                    </a:p>
                    <a:p>
                      <a:pPr marL="628646" lvl="1" indent="-171450">
                        <a:buFont typeface="Arial" panose="020B0604020202020204" pitchFamily="34" charset="0"/>
                        <a:buChar char="•"/>
                      </a:pPr>
                      <a:r>
                        <a:rPr lang="en-US" sz="10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Speaking and Listening oral proficiency score (low, mid, high, exceptional)</a:t>
                      </a:r>
                    </a:p>
                    <a:p>
                      <a:pPr marL="628646" lvl="1" indent="-171450">
                        <a:buFont typeface="Arial" panose="020B0604020202020204" pitchFamily="34" charset="0"/>
                        <a:buChar char="•"/>
                      </a:pPr>
                      <a:r>
                        <a:rPr lang="en-US" sz="10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Reading and Writing diagnostic score (skill description)</a:t>
                      </a:r>
                    </a:p>
                    <a:p>
                      <a:pPr marL="171450" lvl="0" indent="-171450">
                        <a:buFont typeface="Arial" panose="020B0604020202020204" pitchFamily="34" charset="0"/>
                        <a:buChar char="•"/>
                      </a:pPr>
                      <a:r>
                        <a:rPr lang="en-US" sz="10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WIDA Screener </a:t>
                      </a:r>
                    </a:p>
                    <a:p>
                      <a:pPr marL="628646" marR="0" lvl="1" indent="-171450" algn="l" defTabSz="9143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Results are reported as English proficiency levels and scale scores for each language domain and four composite areas</a:t>
                      </a:r>
                    </a:p>
                    <a:p>
                      <a:pPr marL="628646" lvl="1" indent="-171450">
                        <a:buFont typeface="Arial" panose="020B0604020202020204" pitchFamily="34" charset="0"/>
                        <a:buChar char="•"/>
                      </a:pPr>
                      <a:r>
                        <a:rPr lang="en-US" sz="10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Level 1 (Entering), Level 2 (Emerging), Level 3 (Developing)</a:t>
                      </a:r>
                    </a:p>
                    <a:p>
                      <a:pPr marL="628646" lvl="1" indent="-171450">
                        <a:buFont typeface="Arial" panose="020B0604020202020204" pitchFamily="34" charset="0"/>
                        <a:buChar char="•"/>
                      </a:pPr>
                      <a:r>
                        <a:rPr lang="en-US" sz="1000" b="0" i="0" u="none" strike="noStrike" kern="1200" baseline="0" dirty="0">
                          <a:solidFill>
                            <a:schemeClr val="tx1"/>
                          </a:solidFill>
                          <a:latin typeface="Tahoma" panose="020B0604030504040204" pitchFamily="34" charset="0"/>
                          <a:ea typeface="Tahoma" panose="020B0604030504040204" pitchFamily="34" charset="0"/>
                          <a:cs typeface="Tahoma" panose="020B0604030504040204" pitchFamily="34" charset="0"/>
                        </a:rPr>
                        <a:t>Level 4 (Expanding), Level 5 (Bridging), Level 6 (Reaching)</a:t>
                      </a:r>
                      <a:endParaRPr lang="en-US" sz="1000" b="0" i="0" u="none" strike="noStrike" kern="1200" baseline="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2626"/>
                </a:solidFill>
                <a:effectLst/>
                <a:uLnTx/>
                <a:uFillTx/>
                <a:latin typeface="Tahoma" panose="020B0604030504040204" pitchFamily="34" charset="0"/>
                <a:ea typeface="Tahoma" panose="020B0604030504040204" pitchFamily="34" charset="0"/>
                <a:cs typeface="Tahoma" panose="020B0604030504040204" pitchFamily="34" charset="0"/>
              </a:rPr>
              <a:t>Contact Details</a:t>
            </a:r>
          </a:p>
        </p:txBody>
      </p:sp>
      <p:pic>
        <p:nvPicPr>
          <p:cNvPr id="15" name="Picture 14" descr="Headshot of Andew Bennett" title="Picture of ELP Assessment Coordinator">
            <a:extLst>
              <a:ext uri="{FF2B5EF4-FFF2-40B4-BE49-F238E27FC236}">
                <a16:creationId xmlns:a16="http://schemas.microsoft.com/office/drawing/2014/main" id="{11C4069D-0BA5-4DB4-BCC3-23D729E991E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47569" y="4448993"/>
            <a:ext cx="1828800" cy="1828800"/>
          </a:xfrm>
          <a:prstGeom prst="rect">
            <a:avLst/>
          </a:prstGeom>
        </p:spPr>
      </p:pic>
      <p:pic>
        <p:nvPicPr>
          <p:cNvPr id="16" name="Picture 15" descr="WIDA logo">
            <a:hlinkClick r:id="rId9"/>
            <a:extLst>
              <a:ext uri="{FF2B5EF4-FFF2-40B4-BE49-F238E27FC236}">
                <a16:creationId xmlns:a16="http://schemas.microsoft.com/office/drawing/2014/main" id="{5369B8FE-D39D-41D3-AAF9-5C6111013295}"/>
              </a:ext>
            </a:extLst>
          </p:cNvPr>
          <p:cNvPicPr>
            <a:picLocks noChangeAspect="1"/>
          </p:cNvPicPr>
          <p:nvPr/>
        </p:nvPicPr>
        <p:blipFill>
          <a:blip r:embed="rId10"/>
          <a:stretch>
            <a:fillRect/>
          </a:stretch>
        </p:blipFill>
        <p:spPr>
          <a:xfrm>
            <a:off x="8101575" y="2062133"/>
            <a:ext cx="1627632" cy="1627632"/>
          </a:xfrm>
          <a:prstGeom prst="rect">
            <a:avLst/>
          </a:prstGeom>
          <a:ln w="19050">
            <a:solidFill>
              <a:schemeClr val="tx1"/>
            </a:solidFill>
          </a:ln>
        </p:spPr>
      </p:pic>
      <p:sp>
        <p:nvSpPr>
          <p:cNvPr id="11" name="Slide Number Placeholder 1">
            <a:extLst>
              <a:ext uri="{FF2B5EF4-FFF2-40B4-BE49-F238E27FC236}">
                <a16:creationId xmlns:a16="http://schemas.microsoft.com/office/drawing/2014/main" id="{EE017F13-A447-47C5-A62B-D45B0159B99A}"/>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a:t>
            </a:fld>
            <a:endParaRPr lang="en-US" dirty="0"/>
          </a:p>
        </p:txBody>
      </p:sp>
    </p:spTree>
    <p:extLst>
      <p:ext uri="{BB962C8B-B14F-4D97-AF65-F5344CB8AC3E}">
        <p14:creationId xmlns:p14="http://schemas.microsoft.com/office/powerpoint/2010/main" val="2365639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Support Staff</a:t>
            </a:r>
          </a:p>
        </p:txBody>
      </p:sp>
      <p:sp>
        <p:nvSpPr>
          <p:cNvPr id="3" name="Content Placeholder 2"/>
          <p:cNvSpPr>
            <a:spLocks noGrp="1"/>
          </p:cNvSpPr>
          <p:nvPr>
            <p:ph idx="13"/>
          </p:nvPr>
        </p:nvSpPr>
        <p:spPr>
          <a:xfrm>
            <a:off x="854274" y="1340123"/>
            <a:ext cx="10818613" cy="4816499"/>
          </a:xfrm>
        </p:spPr>
        <p:txBody>
          <a:bodyPr>
            <a:noAutofit/>
          </a:bodyPr>
          <a:lstStyle/>
          <a:p>
            <a:pPr>
              <a:lnSpc>
                <a:spcPct val="100000"/>
              </a:lnSpc>
              <a:spcBef>
                <a:spcPts val="0"/>
              </a:spcBef>
            </a:pPr>
            <a:r>
              <a:rPr lang="en-US" sz="3600" dirty="0">
                <a:latin typeface="+mn-lt"/>
              </a:rPr>
              <a:t>Two administrative assistants</a:t>
            </a:r>
          </a:p>
          <a:p>
            <a:pPr lvl="1">
              <a:lnSpc>
                <a:spcPct val="100000"/>
              </a:lnSpc>
              <a:spcBef>
                <a:spcPts val="0"/>
              </a:spcBef>
            </a:pPr>
            <a:r>
              <a:rPr lang="en-US" sz="3200" dirty="0">
                <a:latin typeface="+mn-lt"/>
              </a:rPr>
              <a:t>Title I-A, II-A, IV-A, VI-B, IX-A programs</a:t>
            </a:r>
          </a:p>
          <a:p>
            <a:pPr lvl="1">
              <a:lnSpc>
                <a:spcPct val="100000"/>
              </a:lnSpc>
              <a:spcBef>
                <a:spcPts val="0"/>
              </a:spcBef>
            </a:pPr>
            <a:r>
              <a:rPr lang="en-US" sz="3200" dirty="0">
                <a:latin typeface="+mn-lt"/>
              </a:rPr>
              <a:t>Title I-C and III-A programs</a:t>
            </a:r>
          </a:p>
          <a:p>
            <a:pPr marL="0" indent="0">
              <a:lnSpc>
                <a:spcPct val="100000"/>
              </a:lnSpc>
              <a:spcBef>
                <a:spcPts val="0"/>
              </a:spcBef>
              <a:buNone/>
            </a:pPr>
            <a:endParaRPr lang="en-US" sz="3600" dirty="0">
              <a:latin typeface="+mn-lt"/>
            </a:endParaRPr>
          </a:p>
          <a:p>
            <a:pPr marL="0" indent="0">
              <a:lnSpc>
                <a:spcPct val="100000"/>
              </a:lnSpc>
              <a:spcBef>
                <a:spcPts val="0"/>
              </a:spcBef>
              <a:buNone/>
            </a:pPr>
            <a:endParaRPr lang="en-US" sz="3600" dirty="0">
              <a:latin typeface="+mn-lt"/>
            </a:endParaRPr>
          </a:p>
          <a:p>
            <a:pPr marL="0" indent="0">
              <a:lnSpc>
                <a:spcPct val="100000"/>
              </a:lnSpc>
              <a:spcBef>
                <a:spcPts val="0"/>
              </a:spcBef>
              <a:buNone/>
            </a:pPr>
            <a:endParaRPr lang="en-US" sz="3600" dirty="0">
              <a:latin typeface="+mn-lt"/>
            </a:endParaRPr>
          </a:p>
          <a:p>
            <a:pPr marL="0" indent="0">
              <a:lnSpc>
                <a:spcPct val="100000"/>
              </a:lnSpc>
              <a:spcBef>
                <a:spcPts val="0"/>
              </a:spcBef>
              <a:buNone/>
            </a:pPr>
            <a:r>
              <a:rPr lang="en-US" sz="2000" dirty="0">
                <a:latin typeface="+mn-lt"/>
              </a:rPr>
              <a:t>		</a:t>
            </a:r>
            <a:endParaRPr lang="en-US" sz="3100" dirty="0"/>
          </a:p>
          <a:p>
            <a:pPr marL="0" indent="0" algn="r">
              <a:lnSpc>
                <a:spcPct val="100000"/>
              </a:lnSpc>
              <a:spcBef>
                <a:spcPts val="0"/>
              </a:spcBef>
              <a:buNone/>
            </a:pPr>
            <a:r>
              <a:rPr lang="en-US" sz="2400" dirty="0"/>
              <a:t>Cassandra Skinner </a:t>
            </a:r>
            <a:r>
              <a:rPr lang="en-US" sz="2400" dirty="0">
                <a:hlinkClick r:id="rId3"/>
              </a:rPr>
              <a:t>kskinner@sde.idaho.gov</a:t>
            </a:r>
            <a:endParaRPr lang="en-US" sz="2400" dirty="0"/>
          </a:p>
          <a:p>
            <a:pPr marL="0" indent="0" algn="r">
              <a:lnSpc>
                <a:spcPct val="100000"/>
              </a:lnSpc>
              <a:spcBef>
                <a:spcPts val="0"/>
              </a:spcBef>
              <a:buNone/>
            </a:pPr>
            <a:r>
              <a:rPr lang="en-US" sz="2400" dirty="0"/>
              <a:t>Maria “</a:t>
            </a:r>
            <a:r>
              <a:rPr lang="en-US" sz="2400" dirty="0" err="1"/>
              <a:t>Yuni</a:t>
            </a:r>
            <a:r>
              <a:rPr lang="en-US" sz="2400" dirty="0"/>
              <a:t>” Rueda </a:t>
            </a:r>
            <a:r>
              <a:rPr lang="en-US" sz="2400" dirty="0" err="1"/>
              <a:t>Barerra</a:t>
            </a:r>
            <a:r>
              <a:rPr lang="en-US" sz="2400" dirty="0"/>
              <a:t> </a:t>
            </a:r>
            <a:r>
              <a:rPr lang="en-US" sz="2400" dirty="0">
                <a:hlinkClick r:id="rId4"/>
              </a:rPr>
              <a:t>mbarerra@sde.idaho.gov</a:t>
            </a:r>
            <a:r>
              <a:rPr lang="en-US" sz="2400" dirty="0"/>
              <a:t> </a:t>
            </a:r>
          </a:p>
        </p:txBody>
      </p:sp>
      <p:sp>
        <p:nvSpPr>
          <p:cNvPr id="4" name="Slide Number Placeholder 1">
            <a:extLst>
              <a:ext uri="{FF2B5EF4-FFF2-40B4-BE49-F238E27FC236}">
                <a16:creationId xmlns:a16="http://schemas.microsoft.com/office/drawing/2014/main" id="{7249487E-6C6A-459B-8515-58BC0450D03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50</a:t>
            </a:fld>
            <a:endParaRPr lang="en-US" dirty="0"/>
          </a:p>
        </p:txBody>
      </p:sp>
    </p:spTree>
    <p:extLst>
      <p:ext uri="{BB962C8B-B14F-4D97-AF65-F5344CB8AC3E}">
        <p14:creationId xmlns:p14="http://schemas.microsoft.com/office/powerpoint/2010/main" val="1725592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ubtitle 2"/>
          <p:cNvSpPr txBox="1">
            <a:spLocks/>
          </p:cNvSpPr>
          <p:nvPr/>
        </p:nvSpPr>
        <p:spPr>
          <a:xfrm>
            <a:off x="573560" y="2291834"/>
            <a:ext cx="9144000" cy="23831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2200" b="1" cap="none" dirty="0">
                <a:solidFill>
                  <a:schemeClr val="tx1">
                    <a:lumMod val="90000"/>
                    <a:lumOff val="10000"/>
                  </a:schemeClr>
                </a:solidFill>
                <a:latin typeface="+mn-lt"/>
              </a:rPr>
              <a:t>Kathy Gauby, Interim Director</a:t>
            </a:r>
          </a:p>
          <a:p>
            <a:pPr>
              <a:lnSpc>
                <a:spcPct val="110000"/>
              </a:lnSpc>
              <a:spcBef>
                <a:spcPts val="0"/>
              </a:spcBef>
            </a:pPr>
            <a:r>
              <a:rPr lang="en-US" cap="none" dirty="0">
                <a:solidFill>
                  <a:schemeClr val="tx1">
                    <a:lumMod val="90000"/>
                    <a:lumOff val="10000"/>
                  </a:schemeClr>
                </a:solidFill>
                <a:latin typeface="+mn-lt"/>
              </a:rPr>
              <a:t>Idaho State Department of Education</a:t>
            </a:r>
          </a:p>
          <a:p>
            <a:pPr>
              <a:lnSpc>
                <a:spcPct val="110000"/>
              </a:lnSpc>
              <a:spcBef>
                <a:spcPts val="0"/>
              </a:spcBef>
            </a:pPr>
            <a:r>
              <a:rPr lang="en-US" cap="none" dirty="0">
                <a:solidFill>
                  <a:schemeClr val="tx1">
                    <a:lumMod val="90000"/>
                    <a:lumOff val="10000"/>
                  </a:schemeClr>
                </a:solidFill>
                <a:latin typeface="+mn-lt"/>
              </a:rPr>
              <a:t>650 W State Street, Boise, ID 83702</a:t>
            </a:r>
          </a:p>
          <a:p>
            <a:pPr>
              <a:lnSpc>
                <a:spcPct val="110000"/>
              </a:lnSpc>
              <a:spcBef>
                <a:spcPts val="0"/>
              </a:spcBef>
            </a:pPr>
            <a:r>
              <a:rPr lang="en-US" cap="none" dirty="0">
                <a:solidFill>
                  <a:schemeClr val="tx1">
                    <a:lumMod val="90000"/>
                    <a:lumOff val="10000"/>
                  </a:schemeClr>
                </a:solidFill>
                <a:latin typeface="+mn-lt"/>
              </a:rPr>
              <a:t>208-332-6889</a:t>
            </a:r>
          </a:p>
          <a:p>
            <a:pPr>
              <a:lnSpc>
                <a:spcPct val="110000"/>
              </a:lnSpc>
              <a:spcBef>
                <a:spcPts val="0"/>
              </a:spcBef>
            </a:pPr>
            <a:r>
              <a:rPr lang="en-US" cap="none" dirty="0">
                <a:solidFill>
                  <a:schemeClr val="tx1">
                    <a:lumMod val="90000"/>
                    <a:lumOff val="10000"/>
                  </a:schemeClr>
                </a:solidFill>
                <a:latin typeface="+mn-lt"/>
                <a:hlinkClick r:id="rId3" tooltip="email address"/>
              </a:rPr>
              <a:t>kgauby@sde.idaho.gov</a:t>
            </a:r>
            <a:endParaRPr lang="en-US" cap="none" dirty="0">
              <a:solidFill>
                <a:schemeClr val="tx1">
                  <a:lumMod val="90000"/>
                  <a:lumOff val="10000"/>
                </a:schemeClr>
              </a:solidFill>
              <a:latin typeface="+mn-lt"/>
            </a:endParaRPr>
          </a:p>
          <a:p>
            <a:pPr>
              <a:lnSpc>
                <a:spcPct val="110000"/>
              </a:lnSpc>
              <a:spcBef>
                <a:spcPts val="0"/>
              </a:spcBef>
            </a:pPr>
            <a:r>
              <a:rPr lang="en-US" cap="none" dirty="0">
                <a:solidFill>
                  <a:schemeClr val="tx1">
                    <a:lumMod val="90000"/>
                    <a:lumOff val="10000"/>
                  </a:schemeClr>
                </a:solidFill>
                <a:latin typeface="+mn-lt"/>
                <a:hlinkClick r:id="rId4"/>
              </a:rPr>
              <a:t>http://www.sde.idaho.gov/federal-programs/</a:t>
            </a:r>
            <a:r>
              <a:rPr lang="en-US" cap="none" dirty="0">
                <a:solidFill>
                  <a:schemeClr val="tx1">
                    <a:lumMod val="90000"/>
                    <a:lumOff val="10000"/>
                  </a:schemeClr>
                </a:solidFill>
                <a:latin typeface="+mn-lt"/>
              </a:rPr>
              <a:t> </a:t>
            </a:r>
          </a:p>
        </p:txBody>
      </p:sp>
      <p:sp>
        <p:nvSpPr>
          <p:cNvPr id="5" name="Slide Number Placeholder 1">
            <a:extLst>
              <a:ext uri="{FF2B5EF4-FFF2-40B4-BE49-F238E27FC236}">
                <a16:creationId xmlns:a16="http://schemas.microsoft.com/office/drawing/2014/main" id="{46B86F03-5EC2-4DCE-8DA4-4AEBD2B5377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51</a:t>
            </a:fld>
            <a:endParaRPr lang="en-US" dirty="0"/>
          </a:p>
        </p:txBody>
      </p:sp>
    </p:spTree>
    <p:extLst>
      <p:ext uri="{BB962C8B-B14F-4D97-AF65-F5344CB8AC3E}">
        <p14:creationId xmlns:p14="http://schemas.microsoft.com/office/powerpoint/2010/main" val="240407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8260BC-1EDF-453E-B997-C93D48715991}"/>
              </a:ext>
            </a:extLst>
          </p:cNvPr>
          <p:cNvSpPr>
            <a:spLocks noGrp="1"/>
          </p:cNvSpPr>
          <p:nvPr>
            <p:ph type="ctrTitle"/>
          </p:nvPr>
        </p:nvSpPr>
        <p:spPr/>
        <p:txBody>
          <a:bodyPr/>
          <a:lstStyle/>
          <a:p>
            <a:r>
              <a:rPr lang="en-US" dirty="0"/>
              <a:t>School Choice	</a:t>
            </a:r>
          </a:p>
        </p:txBody>
      </p:sp>
      <p:sp>
        <p:nvSpPr>
          <p:cNvPr id="4" name="Subtitle 3">
            <a:extLst>
              <a:ext uri="{FF2B5EF4-FFF2-40B4-BE49-F238E27FC236}">
                <a16:creationId xmlns:a16="http://schemas.microsoft.com/office/drawing/2014/main" id="{8DEAC4DE-28E2-4D67-BEB1-11F923E76333}"/>
              </a:ext>
            </a:extLst>
          </p:cNvPr>
          <p:cNvSpPr>
            <a:spLocks noGrp="1"/>
          </p:cNvSpPr>
          <p:nvPr>
            <p:ph type="subTitle" idx="1"/>
          </p:nvPr>
        </p:nvSpPr>
        <p:spPr/>
        <p:txBody>
          <a:bodyPr/>
          <a:lstStyle/>
          <a:p>
            <a:r>
              <a:rPr lang="en-US" dirty="0"/>
              <a:t>Michelle Clement-Taylor, Coordinator</a:t>
            </a:r>
          </a:p>
        </p:txBody>
      </p:sp>
      <p:sp>
        <p:nvSpPr>
          <p:cNvPr id="5" name="Slide Number Placeholder 1">
            <a:extLst>
              <a:ext uri="{FF2B5EF4-FFF2-40B4-BE49-F238E27FC236}">
                <a16:creationId xmlns:a16="http://schemas.microsoft.com/office/drawing/2014/main" id="{53EDA159-7E8F-496F-9D95-AC24B2D2AB9D}"/>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52</a:t>
            </a:fld>
            <a:endParaRPr lang="en-US" dirty="0"/>
          </a:p>
        </p:txBody>
      </p:sp>
    </p:spTree>
    <p:extLst>
      <p:ext uri="{BB962C8B-B14F-4D97-AF65-F5344CB8AC3E}">
        <p14:creationId xmlns:p14="http://schemas.microsoft.com/office/powerpoint/2010/main" val="15438224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6BD57-846F-4D5D-AF88-6CB3ECFD02ED}"/>
              </a:ext>
            </a:extLst>
          </p:cNvPr>
          <p:cNvSpPr>
            <a:spLocks noGrp="1"/>
          </p:cNvSpPr>
          <p:nvPr>
            <p:ph type="title"/>
          </p:nvPr>
        </p:nvSpPr>
        <p:spPr/>
        <p:txBody>
          <a:bodyPr/>
          <a:lstStyle/>
          <a:p>
            <a:r>
              <a:rPr lang="en-US" dirty="0"/>
              <a:t>School Choice</a:t>
            </a:r>
          </a:p>
        </p:txBody>
      </p:sp>
      <p:pic>
        <p:nvPicPr>
          <p:cNvPr id="5" name="Picture 4" descr="School Choice screenshot ">
            <a:extLst>
              <a:ext uri="{FF2B5EF4-FFF2-40B4-BE49-F238E27FC236}">
                <a16:creationId xmlns:a16="http://schemas.microsoft.com/office/drawing/2014/main" id="{CAD98CE3-889F-4800-9EB1-64D910BA4522}"/>
              </a:ext>
            </a:extLst>
          </p:cNvPr>
          <p:cNvPicPr>
            <a:picLocks noChangeAspect="1"/>
          </p:cNvPicPr>
          <p:nvPr/>
        </p:nvPicPr>
        <p:blipFill>
          <a:blip r:embed="rId3"/>
          <a:stretch>
            <a:fillRect/>
          </a:stretch>
        </p:blipFill>
        <p:spPr>
          <a:xfrm>
            <a:off x="1108194" y="1158611"/>
            <a:ext cx="9975612" cy="5383920"/>
          </a:xfrm>
          <a:prstGeom prst="rect">
            <a:avLst/>
          </a:prstGeom>
        </p:spPr>
      </p:pic>
    </p:spTree>
    <p:extLst>
      <p:ext uri="{BB962C8B-B14F-4D97-AF65-F5344CB8AC3E}">
        <p14:creationId xmlns:p14="http://schemas.microsoft.com/office/powerpoint/2010/main" val="28771504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A460ED-6187-43E8-93F2-736A2B81B08D}"/>
              </a:ext>
            </a:extLst>
          </p:cNvPr>
          <p:cNvSpPr>
            <a:spLocks noGrp="1"/>
          </p:cNvSpPr>
          <p:nvPr>
            <p:ph type="title"/>
          </p:nvPr>
        </p:nvSpPr>
        <p:spPr/>
        <p:txBody>
          <a:bodyPr/>
          <a:lstStyle/>
          <a:p>
            <a:r>
              <a:rPr lang="en-US" dirty="0"/>
              <a:t>Questions?</a:t>
            </a:r>
          </a:p>
        </p:txBody>
      </p:sp>
      <p:sp>
        <p:nvSpPr>
          <p:cNvPr id="4" name="Subtitle 2">
            <a:extLst>
              <a:ext uri="{FF2B5EF4-FFF2-40B4-BE49-F238E27FC236}">
                <a16:creationId xmlns:a16="http://schemas.microsoft.com/office/drawing/2014/main" id="{B701E554-E85C-4F0F-A03D-B8D6B0D3EBF5}"/>
              </a:ext>
            </a:extLst>
          </p:cNvPr>
          <p:cNvSpPr txBox="1">
            <a:spLocks/>
          </p:cNvSpPr>
          <p:nvPr/>
        </p:nvSpPr>
        <p:spPr>
          <a:xfrm>
            <a:off x="573560" y="2291834"/>
            <a:ext cx="9144000" cy="23831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2200" cap="none" dirty="0">
                <a:solidFill>
                  <a:schemeClr val="tx1">
                    <a:lumMod val="90000"/>
                    <a:lumOff val="10000"/>
                  </a:schemeClr>
                </a:solidFill>
              </a:rPr>
              <a:t>Michelle Clement-Taylor, Coordinator</a:t>
            </a:r>
          </a:p>
          <a:p>
            <a:pPr>
              <a:lnSpc>
                <a:spcPct val="110000"/>
              </a:lnSpc>
              <a:spcBef>
                <a:spcPts val="0"/>
              </a:spcBef>
            </a:pPr>
            <a:r>
              <a:rPr lang="en-US" cap="none" dirty="0">
                <a:solidFill>
                  <a:schemeClr val="tx1">
                    <a:lumMod val="90000"/>
                    <a:lumOff val="10000"/>
                  </a:schemeClr>
                </a:solidFill>
              </a:rPr>
              <a:t>Idaho State Department of Education</a:t>
            </a:r>
          </a:p>
          <a:p>
            <a:pPr>
              <a:lnSpc>
                <a:spcPct val="110000"/>
              </a:lnSpc>
              <a:spcBef>
                <a:spcPts val="0"/>
              </a:spcBef>
            </a:pPr>
            <a:r>
              <a:rPr lang="en-US" cap="none" dirty="0">
                <a:solidFill>
                  <a:schemeClr val="tx1">
                    <a:lumMod val="90000"/>
                    <a:lumOff val="10000"/>
                  </a:schemeClr>
                </a:solidFill>
              </a:rPr>
              <a:t>650 W State Street, Boise, ID 83702</a:t>
            </a:r>
          </a:p>
          <a:p>
            <a:pPr>
              <a:lnSpc>
                <a:spcPct val="110000"/>
              </a:lnSpc>
              <a:spcBef>
                <a:spcPts val="0"/>
              </a:spcBef>
            </a:pPr>
            <a:r>
              <a:rPr lang="en-US" cap="none" dirty="0">
                <a:solidFill>
                  <a:schemeClr val="tx1">
                    <a:lumMod val="90000"/>
                    <a:lumOff val="10000"/>
                  </a:schemeClr>
                </a:solidFill>
              </a:rPr>
              <a:t>208-332-6963</a:t>
            </a:r>
          </a:p>
          <a:p>
            <a:pPr>
              <a:lnSpc>
                <a:spcPct val="110000"/>
              </a:lnSpc>
              <a:spcBef>
                <a:spcPts val="0"/>
              </a:spcBef>
            </a:pPr>
            <a:r>
              <a:rPr lang="en-US" cap="none" dirty="0">
                <a:solidFill>
                  <a:schemeClr val="tx1">
                    <a:lumMod val="90000"/>
                    <a:lumOff val="10000"/>
                  </a:schemeClr>
                </a:solidFill>
                <a:hlinkClick r:id="rId3" tooltip="email address"/>
              </a:rPr>
              <a:t>mtaylor@sde.idaho.gov</a:t>
            </a:r>
            <a:endParaRPr lang="en-US" cap="none" dirty="0">
              <a:solidFill>
                <a:schemeClr val="tx1">
                  <a:lumMod val="90000"/>
                  <a:lumOff val="10000"/>
                </a:schemeClr>
              </a:solidFill>
            </a:endParaRPr>
          </a:p>
        </p:txBody>
      </p:sp>
      <p:sp>
        <p:nvSpPr>
          <p:cNvPr id="5" name="Slide Number Placeholder 1">
            <a:extLst>
              <a:ext uri="{FF2B5EF4-FFF2-40B4-BE49-F238E27FC236}">
                <a16:creationId xmlns:a16="http://schemas.microsoft.com/office/drawing/2014/main" id="{CFF1E257-D66C-4560-AFEE-9FD7B84D2967}"/>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54</a:t>
            </a:fld>
            <a:endParaRPr lang="en-US" dirty="0"/>
          </a:p>
        </p:txBody>
      </p:sp>
    </p:spTree>
    <p:extLst>
      <p:ext uri="{BB962C8B-B14F-4D97-AF65-F5344CB8AC3E}">
        <p14:creationId xmlns:p14="http://schemas.microsoft.com/office/powerpoint/2010/main" val="3593090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7D7501-F1B9-451E-83F1-AD405B0B2D12}"/>
              </a:ext>
            </a:extLst>
          </p:cNvPr>
          <p:cNvSpPr>
            <a:spLocks noGrp="1"/>
          </p:cNvSpPr>
          <p:nvPr>
            <p:ph type="ctrTitle"/>
          </p:nvPr>
        </p:nvSpPr>
        <p:spPr/>
        <p:txBody>
          <a:bodyPr/>
          <a:lstStyle/>
          <a:p>
            <a:r>
              <a:rPr lang="en-US" dirty="0"/>
              <a:t>Office of Indian Education</a:t>
            </a:r>
          </a:p>
        </p:txBody>
      </p:sp>
      <p:sp>
        <p:nvSpPr>
          <p:cNvPr id="4" name="Subtitle 3">
            <a:extLst>
              <a:ext uri="{FF2B5EF4-FFF2-40B4-BE49-F238E27FC236}">
                <a16:creationId xmlns:a16="http://schemas.microsoft.com/office/drawing/2014/main" id="{AA1637F5-FEB0-48C9-B053-2F2160C8FAE8}"/>
              </a:ext>
            </a:extLst>
          </p:cNvPr>
          <p:cNvSpPr>
            <a:spLocks noGrp="1"/>
          </p:cNvSpPr>
          <p:nvPr>
            <p:ph type="subTitle" idx="1"/>
          </p:nvPr>
        </p:nvSpPr>
        <p:spPr/>
        <p:txBody>
          <a:bodyPr/>
          <a:lstStyle/>
          <a:p>
            <a:r>
              <a:rPr lang="en-US" dirty="0"/>
              <a:t>Johanna Jones, coordinator</a:t>
            </a:r>
          </a:p>
        </p:txBody>
      </p:sp>
      <p:sp>
        <p:nvSpPr>
          <p:cNvPr id="5" name="Slide Number Placeholder 1">
            <a:extLst>
              <a:ext uri="{FF2B5EF4-FFF2-40B4-BE49-F238E27FC236}">
                <a16:creationId xmlns:a16="http://schemas.microsoft.com/office/drawing/2014/main" id="{BB99AECC-8070-46F3-9BCC-E01712F7E87C}"/>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55</a:t>
            </a:fld>
            <a:endParaRPr lang="en-US" dirty="0"/>
          </a:p>
        </p:txBody>
      </p:sp>
    </p:spTree>
    <p:extLst>
      <p:ext uri="{BB962C8B-B14F-4D97-AF65-F5344CB8AC3E}">
        <p14:creationId xmlns:p14="http://schemas.microsoft.com/office/powerpoint/2010/main" val="4161454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OF INDIAN EDUCATION</a:t>
            </a:r>
          </a:p>
        </p:txBody>
      </p:sp>
      <p:sp>
        <p:nvSpPr>
          <p:cNvPr id="3" name="Content Placeholder 2"/>
          <p:cNvSpPr>
            <a:spLocks noGrp="1"/>
          </p:cNvSpPr>
          <p:nvPr>
            <p:ph idx="13"/>
          </p:nvPr>
        </p:nvSpPr>
        <p:spPr>
          <a:xfrm>
            <a:off x="751112" y="1340124"/>
            <a:ext cx="10515600" cy="5171994"/>
          </a:xfrm>
        </p:spPr>
        <p:txBody>
          <a:bodyPr>
            <a:normAutofit fontScale="92500" lnSpcReduction="10000"/>
          </a:bodyPr>
          <a:lstStyle/>
          <a:p>
            <a:pPr marL="0" indent="0">
              <a:buNone/>
            </a:pPr>
            <a:r>
              <a:rPr lang="en-US" b="1" dirty="0">
                <a:solidFill>
                  <a:schemeClr val="tx1"/>
                </a:solidFill>
              </a:rPr>
              <a:t>MISSION:</a:t>
            </a:r>
          </a:p>
          <a:p>
            <a:pPr marL="0" indent="0">
              <a:buNone/>
            </a:pPr>
            <a:r>
              <a:rPr lang="en-US" dirty="0">
                <a:solidFill>
                  <a:schemeClr val="tx1"/>
                </a:solidFill>
              </a:rPr>
              <a:t>To maintain the unique status of American Indians, preserve their cultural identity, and raise cultural awareness.</a:t>
            </a:r>
          </a:p>
          <a:p>
            <a:pPr marL="0" indent="0">
              <a:buNone/>
            </a:pPr>
            <a:r>
              <a:rPr lang="en-US" b="1" dirty="0">
                <a:solidFill>
                  <a:schemeClr val="tx1"/>
                </a:solidFill>
              </a:rPr>
              <a:t>Vision:</a:t>
            </a:r>
            <a:r>
              <a:rPr lang="en-US" dirty="0">
                <a:solidFill>
                  <a:schemeClr val="tx1"/>
                </a:solidFill>
              </a:rPr>
              <a:t> </a:t>
            </a:r>
          </a:p>
          <a:p>
            <a:pPr marL="0" indent="0">
              <a:buNone/>
            </a:pPr>
            <a:r>
              <a:rPr lang="en-US" dirty="0">
                <a:solidFill>
                  <a:schemeClr val="tx1"/>
                </a:solidFill>
              </a:rPr>
              <a:t>To increase equitable educational opportunities, relevant learning environments, and high-quality teaching to create learning atmospheres where all American Indian students achieve educational success. </a:t>
            </a:r>
          </a:p>
        </p:txBody>
      </p:sp>
      <p:sp>
        <p:nvSpPr>
          <p:cNvPr id="5" name="Slide Number Placeholder 1">
            <a:extLst>
              <a:ext uri="{FF2B5EF4-FFF2-40B4-BE49-F238E27FC236}">
                <a16:creationId xmlns:a16="http://schemas.microsoft.com/office/drawing/2014/main" id="{0CEBDA7A-6592-4171-89B6-6609A03B11A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56</a:t>
            </a:fld>
            <a:endParaRPr lang="en-US" dirty="0"/>
          </a:p>
        </p:txBody>
      </p:sp>
    </p:spTree>
    <p:extLst>
      <p:ext uri="{BB962C8B-B14F-4D97-AF65-F5344CB8AC3E}">
        <p14:creationId xmlns:p14="http://schemas.microsoft.com/office/powerpoint/2010/main" val="2926452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FIVE TRIBES OF IDAHO</a:t>
            </a:r>
          </a:p>
        </p:txBody>
      </p:sp>
      <p:pic>
        <p:nvPicPr>
          <p:cNvPr id="10" name="Content Placeholder 9" descr="Screen Clipping"/>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3913002" y="1516518"/>
            <a:ext cx="3394204" cy="4351338"/>
          </a:xfrm>
        </p:spPr>
      </p:pic>
      <p:sp>
        <p:nvSpPr>
          <p:cNvPr id="6" name="Slide Number Placeholder 1">
            <a:extLst>
              <a:ext uri="{FF2B5EF4-FFF2-40B4-BE49-F238E27FC236}">
                <a16:creationId xmlns:a16="http://schemas.microsoft.com/office/drawing/2014/main" id="{F8367D50-C428-4665-BABE-75E5187C4B5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57</a:t>
            </a:fld>
            <a:endParaRPr lang="en-US" dirty="0"/>
          </a:p>
        </p:txBody>
      </p:sp>
    </p:spTree>
    <p:extLst>
      <p:ext uri="{BB962C8B-B14F-4D97-AF65-F5344CB8AC3E}">
        <p14:creationId xmlns:p14="http://schemas.microsoft.com/office/powerpoint/2010/main" val="1399312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IDAHO INDIAN EDUCATION	</a:t>
            </a:r>
          </a:p>
        </p:txBody>
      </p:sp>
      <p:sp>
        <p:nvSpPr>
          <p:cNvPr id="6" name="Content Placeholder 5"/>
          <p:cNvSpPr>
            <a:spLocks noGrp="1"/>
          </p:cNvSpPr>
          <p:nvPr>
            <p:ph idx="13"/>
          </p:nvPr>
        </p:nvSpPr>
        <p:spPr>
          <a:xfrm>
            <a:off x="751112" y="1340124"/>
            <a:ext cx="10515600" cy="4904368"/>
          </a:xfrm>
        </p:spPr>
        <p:txBody>
          <a:bodyPr>
            <a:normAutofit fontScale="55000" lnSpcReduction="20000"/>
          </a:bodyPr>
          <a:lstStyle/>
          <a:p>
            <a:pPr marL="0" indent="0">
              <a:buNone/>
            </a:pPr>
            <a:r>
              <a:rPr lang="en-US" b="1" dirty="0">
                <a:solidFill>
                  <a:schemeClr val="tx1"/>
                </a:solidFill>
              </a:rPr>
              <a:t>1948</a:t>
            </a:r>
          </a:p>
          <a:p>
            <a:pPr marL="0" indent="0">
              <a:buNone/>
            </a:pPr>
            <a:endParaRPr lang="en-US" dirty="0">
              <a:solidFill>
                <a:schemeClr val="tx1"/>
              </a:solidFill>
            </a:endParaRPr>
          </a:p>
          <a:p>
            <a:pPr marL="0" indent="0">
              <a:buNone/>
            </a:pPr>
            <a:r>
              <a:rPr lang="en-US" b="1" dirty="0">
                <a:solidFill>
                  <a:schemeClr val="tx1"/>
                </a:solidFill>
              </a:rPr>
              <a:t>PUBLIC SCHOOLS</a:t>
            </a:r>
          </a:p>
          <a:p>
            <a:pPr marL="0" indent="0">
              <a:buNone/>
            </a:pPr>
            <a:r>
              <a:rPr lang="en-US" dirty="0">
                <a:solidFill>
                  <a:schemeClr val="tx1"/>
                </a:solidFill>
              </a:rPr>
              <a:t>District 25, Pocatello</a:t>
            </a:r>
          </a:p>
          <a:p>
            <a:pPr marL="0" indent="0">
              <a:buNone/>
            </a:pPr>
            <a:r>
              <a:rPr lang="en-US" dirty="0">
                <a:solidFill>
                  <a:schemeClr val="tx1"/>
                </a:solidFill>
              </a:rPr>
              <a:t>District 44, Plummer-Worley</a:t>
            </a:r>
          </a:p>
          <a:p>
            <a:pPr marL="0" indent="0">
              <a:buNone/>
            </a:pPr>
            <a:r>
              <a:rPr lang="en-US" dirty="0">
                <a:solidFill>
                  <a:schemeClr val="tx1"/>
                </a:solidFill>
              </a:rPr>
              <a:t>District 55, Blackfoot</a:t>
            </a:r>
          </a:p>
          <a:p>
            <a:pPr marL="0" indent="0">
              <a:buNone/>
            </a:pPr>
            <a:r>
              <a:rPr lang="en-US" dirty="0">
                <a:solidFill>
                  <a:schemeClr val="tx1"/>
                </a:solidFill>
              </a:rPr>
              <a:t>District 304, Kamiah</a:t>
            </a:r>
          </a:p>
          <a:p>
            <a:pPr marL="0" indent="0">
              <a:buNone/>
            </a:pPr>
            <a:r>
              <a:rPr lang="en-US" dirty="0">
                <a:solidFill>
                  <a:schemeClr val="tx1"/>
                </a:solidFill>
              </a:rPr>
              <a:t>District 341, Lapwai</a:t>
            </a:r>
          </a:p>
          <a:p>
            <a:pPr marL="0" indent="0">
              <a:buNone/>
            </a:pPr>
            <a:r>
              <a:rPr lang="en-US" dirty="0">
                <a:solidFill>
                  <a:schemeClr val="tx1"/>
                </a:solidFill>
              </a:rPr>
              <a:t>District 484, Chief Taghee Elementary </a:t>
            </a:r>
          </a:p>
          <a:p>
            <a:pPr marL="0" indent="0">
              <a:buNone/>
            </a:pPr>
            <a:endParaRPr lang="en-US" dirty="0">
              <a:solidFill>
                <a:schemeClr val="tx1"/>
              </a:solidFill>
            </a:endParaRPr>
          </a:p>
          <a:p>
            <a:pPr marL="0" indent="0">
              <a:buNone/>
            </a:pPr>
            <a:r>
              <a:rPr lang="en-US" b="1" dirty="0">
                <a:solidFill>
                  <a:schemeClr val="tx1"/>
                </a:solidFill>
              </a:rPr>
              <a:t>BIE SCHOOLS</a:t>
            </a:r>
          </a:p>
          <a:p>
            <a:pPr marL="0" indent="0">
              <a:buNone/>
            </a:pPr>
            <a:r>
              <a:rPr lang="en-US" dirty="0">
                <a:solidFill>
                  <a:schemeClr val="tx1"/>
                </a:solidFill>
              </a:rPr>
              <a:t>District 535, Coeur d’ Alene Tribal School, K-8</a:t>
            </a:r>
          </a:p>
          <a:p>
            <a:pPr marL="0" indent="0">
              <a:buNone/>
            </a:pPr>
            <a:r>
              <a:rPr lang="en-US" dirty="0">
                <a:solidFill>
                  <a:schemeClr val="tx1"/>
                </a:solidFill>
              </a:rPr>
              <a:t>District 537, Shoshone-Bannock Jr/Sr High School, 6-12</a:t>
            </a:r>
          </a:p>
          <a:p>
            <a:endParaRPr lang="en-US" dirty="0"/>
          </a:p>
        </p:txBody>
      </p:sp>
      <p:sp>
        <p:nvSpPr>
          <p:cNvPr id="7" name="Slide Number Placeholder 1">
            <a:extLst>
              <a:ext uri="{FF2B5EF4-FFF2-40B4-BE49-F238E27FC236}">
                <a16:creationId xmlns:a16="http://schemas.microsoft.com/office/drawing/2014/main" id="{9F9277DB-F5DB-4AE8-BA97-3BAF6B67479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58</a:t>
            </a:fld>
            <a:endParaRPr lang="en-US" dirty="0"/>
          </a:p>
        </p:txBody>
      </p:sp>
    </p:spTree>
    <p:extLst>
      <p:ext uri="{BB962C8B-B14F-4D97-AF65-F5344CB8AC3E}">
        <p14:creationId xmlns:p14="http://schemas.microsoft.com/office/powerpoint/2010/main" val="24445147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04" y="0"/>
            <a:ext cx="10515600" cy="988601"/>
          </a:xfrm>
        </p:spPr>
        <p:txBody>
          <a:bodyPr/>
          <a:lstStyle/>
          <a:p>
            <a:r>
              <a:rPr lang="en-US" dirty="0"/>
              <a:t>FEDERAL DOLLARS</a:t>
            </a:r>
          </a:p>
        </p:txBody>
      </p:sp>
      <p:sp>
        <p:nvSpPr>
          <p:cNvPr id="4" name="Content Placeholder 3"/>
          <p:cNvSpPr>
            <a:spLocks noGrp="1"/>
          </p:cNvSpPr>
          <p:nvPr>
            <p:ph sz="half" idx="1"/>
          </p:nvPr>
        </p:nvSpPr>
        <p:spPr/>
        <p:txBody>
          <a:bodyPr/>
          <a:lstStyle/>
          <a:p>
            <a:pPr marL="0" indent="0" algn="ctr">
              <a:buNone/>
            </a:pPr>
            <a:r>
              <a:rPr lang="en-US" b="1" dirty="0">
                <a:solidFill>
                  <a:schemeClr val="tx1"/>
                </a:solidFill>
              </a:rPr>
              <a:t>IMPACT AID</a:t>
            </a:r>
          </a:p>
          <a:p>
            <a:r>
              <a:rPr lang="en-US" dirty="0">
                <a:solidFill>
                  <a:schemeClr val="tx1"/>
                </a:solidFill>
              </a:rPr>
              <a:t>Federally connected</a:t>
            </a:r>
          </a:p>
          <a:p>
            <a:r>
              <a:rPr lang="en-US" dirty="0">
                <a:solidFill>
                  <a:schemeClr val="tx1"/>
                </a:solidFill>
              </a:rPr>
              <a:t>General aid</a:t>
            </a:r>
          </a:p>
          <a:p>
            <a:r>
              <a:rPr lang="en-US" dirty="0">
                <a:solidFill>
                  <a:schemeClr val="tx1"/>
                </a:solidFill>
              </a:rPr>
              <a:t>Copy of application</a:t>
            </a:r>
          </a:p>
          <a:p>
            <a:endParaRPr lang="en-US" dirty="0"/>
          </a:p>
        </p:txBody>
      </p:sp>
      <p:sp>
        <p:nvSpPr>
          <p:cNvPr id="8" name="Content Placeholder 7"/>
          <p:cNvSpPr>
            <a:spLocks noGrp="1"/>
          </p:cNvSpPr>
          <p:nvPr>
            <p:ph sz="half" idx="2"/>
          </p:nvPr>
        </p:nvSpPr>
        <p:spPr>
          <a:xfrm>
            <a:off x="5685183" y="1344684"/>
            <a:ext cx="6376946" cy="4954516"/>
          </a:xfrm>
        </p:spPr>
        <p:txBody>
          <a:bodyPr>
            <a:normAutofit/>
          </a:bodyPr>
          <a:lstStyle/>
          <a:p>
            <a:pPr marL="0" indent="0" algn="ctr">
              <a:buNone/>
            </a:pPr>
            <a:r>
              <a:rPr lang="en-US" b="1" dirty="0">
                <a:solidFill>
                  <a:schemeClr val="tx1"/>
                </a:solidFill>
              </a:rPr>
              <a:t>JOHNSON O’MALLEY</a:t>
            </a:r>
          </a:p>
          <a:p>
            <a:r>
              <a:rPr lang="en-US" dirty="0">
                <a:solidFill>
                  <a:schemeClr val="tx1"/>
                </a:solidFill>
              </a:rPr>
              <a:t>Supplement, not supplant</a:t>
            </a:r>
          </a:p>
          <a:p>
            <a:r>
              <a:rPr lang="en-US" dirty="0">
                <a:solidFill>
                  <a:schemeClr val="tx1"/>
                </a:solidFill>
              </a:rPr>
              <a:t>Meet unique educational needs</a:t>
            </a:r>
          </a:p>
          <a:p>
            <a:r>
              <a:rPr lang="en-US" dirty="0">
                <a:solidFill>
                  <a:schemeClr val="tx1"/>
                </a:solidFill>
              </a:rPr>
              <a:t>SDE contract</a:t>
            </a:r>
          </a:p>
          <a:p>
            <a:r>
              <a:rPr lang="en-US" dirty="0">
                <a:solidFill>
                  <a:schemeClr val="tx1"/>
                </a:solidFill>
              </a:rPr>
              <a:t>Eligible student</a:t>
            </a:r>
          </a:p>
          <a:p>
            <a:r>
              <a:rPr lang="en-US" dirty="0">
                <a:solidFill>
                  <a:schemeClr val="tx1"/>
                </a:solidFill>
              </a:rPr>
              <a:t>LIEC</a:t>
            </a:r>
          </a:p>
          <a:p>
            <a:r>
              <a:rPr lang="en-US" dirty="0">
                <a:solidFill>
                  <a:schemeClr val="tx1"/>
                </a:solidFill>
              </a:rPr>
              <a:t>Indian Education Plan</a:t>
            </a:r>
          </a:p>
          <a:p>
            <a:r>
              <a:rPr lang="en-US" dirty="0">
                <a:solidFill>
                  <a:schemeClr val="tx1"/>
                </a:solidFill>
              </a:rPr>
              <a:t>Annual Report</a:t>
            </a:r>
          </a:p>
        </p:txBody>
      </p:sp>
      <p:sp>
        <p:nvSpPr>
          <p:cNvPr id="6" name="Slide Number Placeholder 1">
            <a:extLst>
              <a:ext uri="{FF2B5EF4-FFF2-40B4-BE49-F238E27FC236}">
                <a16:creationId xmlns:a16="http://schemas.microsoft.com/office/drawing/2014/main" id="{272BAB64-C0BE-4576-B060-371F4E869AFB}"/>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59</a:t>
            </a:fld>
            <a:endParaRPr lang="en-US" dirty="0"/>
          </a:p>
        </p:txBody>
      </p:sp>
    </p:spTree>
    <p:extLst>
      <p:ext uri="{BB962C8B-B14F-4D97-AF65-F5344CB8AC3E}">
        <p14:creationId xmlns:p14="http://schemas.microsoft.com/office/powerpoint/2010/main" val="41506259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a:ea typeface="Tahoma"/>
                <a:cs typeface="Tahoma"/>
              </a:rPr>
              <a:t>IRI</a:t>
            </a:r>
          </a:p>
        </p:txBody>
      </p:sp>
      <p:graphicFrame>
        <p:nvGraphicFramePr>
          <p:cNvPr id="5" name="Table 4">
            <a:extLst>
              <a:ext uri="{FF2B5EF4-FFF2-40B4-BE49-F238E27FC236}">
                <a16:creationId xmlns:a16="http://schemas.microsoft.com/office/drawing/2014/main" id="{C787DFDD-1B63-420B-9683-42490BA90CAE}"/>
              </a:ext>
            </a:extLst>
          </p:cNvPr>
          <p:cNvGraphicFramePr>
            <a:graphicFrameLocks noGrp="1"/>
          </p:cNvGraphicFramePr>
          <p:nvPr>
            <p:extLst>
              <p:ext uri="{D42A27DB-BD31-4B8C-83A1-F6EECF244321}">
                <p14:modId xmlns:p14="http://schemas.microsoft.com/office/powerpoint/2010/main" val="2066666653"/>
              </p:ext>
            </p:extLst>
          </p:nvPr>
        </p:nvGraphicFramePr>
        <p:xfrm>
          <a:off x="107345" y="1104181"/>
          <a:ext cx="7575617" cy="5654148"/>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81173">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Idaho Reading Indicator (IRI)</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234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466093">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Idaho Reading Indicator assesses students in the five critical domains of early reading: phonological awareness, phonics, vocabulary, comprehension, and fluency</a:t>
                      </a:r>
                      <a:endParaRPr lang="en-US" sz="1400" dirty="0">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Idaho Code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hlinkClick r:id="rId3"/>
                        </a:rPr>
                        <a:t>§33-1806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outlines that the Idaho State Department of Education shall be responsible for the administration of the IRI.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165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77860">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08/1/2022 to 09/30/2022 (fall)</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05/01/2023 to 05/31/2023 (spring)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165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38475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Subjects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dirty="0">
                          <a:latin typeface="Tahoma" panose="020B0604030504040204" pitchFamily="34" charset="0"/>
                          <a:ea typeface="Tahoma" panose="020B0604030504040204" pitchFamily="34" charset="0"/>
                          <a:cs typeface="Tahoma" panose="020B0604030504040204" pitchFamily="34" charset="0"/>
                        </a:rPr>
                        <a:t>Reading</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1655">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77860">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Required 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dirty="0">
                          <a:latin typeface="Tahoma"/>
                          <a:ea typeface="Tahoma"/>
                          <a:cs typeface="Tahoma"/>
                        </a:rPr>
                        <a:t>K-3</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165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77860">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dirty="0">
                          <a:latin typeface="Tahoma" panose="020B0604030504040204" pitchFamily="34" charset="0"/>
                          <a:ea typeface="Tahoma" panose="020B0604030504040204" pitchFamily="34" charset="0"/>
                          <a:cs typeface="Tahoma" panose="020B0604030504040204" pitchFamily="34" charset="0"/>
                        </a:rPr>
                        <a:t>All Students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1655">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4282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Overall scores are reported as achievement levels:</a:t>
                      </a:r>
                      <a:r>
                        <a:rPr lang="en-US" sz="1200" b="0" i="0" u="none" strike="noStrike" noProof="0" dirty="0">
                          <a:latin typeface="Tahoma" panose="020B0604030504040204" pitchFamily="34" charset="0"/>
                          <a:ea typeface="Tahoma" panose="020B0604030504040204" pitchFamily="34" charset="0"/>
                          <a:cs typeface="Tahoma" panose="020B0604030504040204" pitchFamily="34" charset="0"/>
                        </a:rPr>
                        <a:t> </a:t>
                      </a:r>
                    </a:p>
                    <a:p>
                      <a:pPr marL="627063" marR="0" lvl="0" indent="-171450" algn="l" defTabSz="9143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noProof="0" dirty="0">
                          <a:latin typeface="Tahoma" panose="020B0604030504040204" pitchFamily="34" charset="0"/>
                          <a:ea typeface="Tahoma" panose="020B0604030504040204" pitchFamily="34" charset="0"/>
                          <a:cs typeface="Tahoma" panose="020B0604030504040204" pitchFamily="34" charset="0"/>
                        </a:rPr>
                        <a:t>Tier 1 (At Grade Level)</a:t>
                      </a:r>
                      <a:endParaRPr lang="en-US" sz="1200" dirty="0">
                        <a:latin typeface="Tahoma" panose="020B0604030504040204" pitchFamily="34" charset="0"/>
                        <a:ea typeface="Tahoma" panose="020B0604030504040204" pitchFamily="34" charset="0"/>
                        <a:cs typeface="Tahoma" panose="020B0604030504040204" pitchFamily="34" charset="0"/>
                      </a:endParaRPr>
                    </a:p>
                    <a:p>
                      <a:pPr marL="627063" marR="0" lvl="0" indent="-171450" algn="l" defTabSz="91439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noProof="0" dirty="0">
                          <a:latin typeface="Tahoma" panose="020B0604030504040204" pitchFamily="34" charset="0"/>
                          <a:ea typeface="Tahoma" panose="020B0604030504040204" pitchFamily="34" charset="0"/>
                          <a:cs typeface="Tahoma" panose="020B0604030504040204" pitchFamily="34" charset="0"/>
                        </a:rPr>
                        <a:t>Tier 2 (Near Grade Level)</a:t>
                      </a:r>
                    </a:p>
                    <a:p>
                      <a:pPr marL="627063" indent="-171450">
                        <a:buFont typeface="Arial" panose="020B0604020202020204" pitchFamily="34" charset="0"/>
                        <a:buChar char="•"/>
                      </a:pPr>
                      <a:r>
                        <a:rPr lang="en-US" sz="1200" b="0" i="0" u="none" strike="noStrike" noProof="0" dirty="0">
                          <a:latin typeface="Tahoma" panose="020B0604030504040204" pitchFamily="34" charset="0"/>
                          <a:ea typeface="Tahoma" panose="020B0604030504040204" pitchFamily="34" charset="0"/>
                          <a:cs typeface="Tahoma" panose="020B0604030504040204" pitchFamily="34" charset="0"/>
                        </a:rPr>
                        <a:t>Tier 3 (Below Grade Level)</a:t>
                      </a:r>
                      <a:endParaRPr lang="en-US" sz="12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6" name="TextBox 5">
            <a:extLst>
              <a:ext uri="{FF2B5EF4-FFF2-40B4-BE49-F238E27FC236}">
                <a16:creationId xmlns:a16="http://schemas.microsoft.com/office/drawing/2014/main" id="{A0788F23-5B41-43EC-AADD-C3F711541B3C}"/>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pic>
        <p:nvPicPr>
          <p:cNvPr id="8" name="Picture 2" descr="SDE Logo">
            <a:hlinkClick r:id="rId4"/>
            <a:extLst>
              <a:ext uri="{FF2B5EF4-FFF2-40B4-BE49-F238E27FC236}">
                <a16:creationId xmlns:a16="http://schemas.microsoft.com/office/drawing/2014/main" id="{5B8D3D1A-CD7D-4324-A1AC-89C2C0FC55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0304" y="2006007"/>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7DD421-F23E-46F0-B83A-41951DC47BFF}"/>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sp>
        <p:nvSpPr>
          <p:cNvPr id="10" name="TextBox 9">
            <a:extLst>
              <a:ext uri="{FF2B5EF4-FFF2-40B4-BE49-F238E27FC236}">
                <a16:creationId xmlns:a16="http://schemas.microsoft.com/office/drawing/2014/main" id="{D405D7CD-1865-4EE7-902B-0FF1AB7EE2A5}"/>
              </a:ext>
            </a:extLst>
          </p:cNvPr>
          <p:cNvSpPr txBox="1"/>
          <p:nvPr/>
        </p:nvSpPr>
        <p:spPr>
          <a:xfrm>
            <a:off x="9866124" y="4341960"/>
            <a:ext cx="2286894" cy="830997"/>
          </a:xfrm>
          <a:prstGeom prst="rect">
            <a:avLst/>
          </a:prstGeom>
          <a:solidFill>
            <a:schemeClr val="bg1"/>
          </a:solidFill>
          <a:ln w="19050">
            <a:noFill/>
          </a:ln>
        </p:spPr>
        <p:txBody>
          <a:bodyPr wrap="square" rtlCol="0" anchor="ctr">
            <a:spAutoFit/>
          </a:bodyPr>
          <a:lstStyle/>
          <a:p>
            <a:r>
              <a:rPr lang="de-DE" sz="1200" dirty="0">
                <a:latin typeface="Tahoma"/>
                <a:ea typeface="Tahoma"/>
                <a:cs typeface="Tahoma"/>
              </a:rPr>
              <a:t>Marissa Gravel</a:t>
            </a:r>
            <a:br>
              <a:rPr lang="de-DE" sz="1200" dirty="0">
                <a:latin typeface="Tahoma"/>
                <a:ea typeface="Tahoma"/>
                <a:cs typeface="Tahoma"/>
              </a:rPr>
            </a:br>
            <a:r>
              <a:rPr lang="de-DE" sz="1200" dirty="0">
                <a:latin typeface="Tahoma"/>
                <a:ea typeface="Tahoma"/>
                <a:cs typeface="Tahoma"/>
              </a:rPr>
              <a:t>ELA/L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a:ea typeface="Tahoma"/>
                <a:cs typeface="Tahoma"/>
              </a:rPr>
              <a:t>208-332-6988</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6"/>
              </a:rPr>
              <a:t>mgravel</a:t>
            </a:r>
            <a:r>
              <a:rPr lang="de-DE" sz="1200" dirty="0">
                <a:latin typeface="Tahoma"/>
                <a:ea typeface="Tahoma"/>
                <a:cs typeface="Tahoma"/>
                <a:hlinkClick r:id="rId6"/>
              </a:rPr>
              <a:t>@sde.idaho.gov</a:t>
            </a:r>
            <a:r>
              <a:rPr lang="de-DE" sz="1200" dirty="0">
                <a:latin typeface="Tahoma"/>
                <a:ea typeface="Tahoma"/>
                <a:cs typeface="Tahoma"/>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Istation logo">
            <a:extLst>
              <a:ext uri="{FF2B5EF4-FFF2-40B4-BE49-F238E27FC236}">
                <a16:creationId xmlns:a16="http://schemas.microsoft.com/office/drawing/2014/main" id="{C3082DB5-384B-40D8-B2B0-2364A0356140}"/>
              </a:ext>
            </a:extLst>
          </p:cNvPr>
          <p:cNvPicPr>
            <a:picLocks noChangeAspect="1"/>
          </p:cNvPicPr>
          <p:nvPr/>
        </p:nvPicPr>
        <p:blipFill>
          <a:blip r:embed="rId7"/>
          <a:stretch>
            <a:fillRect/>
          </a:stretch>
        </p:blipFill>
        <p:spPr>
          <a:xfrm>
            <a:off x="8105810" y="2118497"/>
            <a:ext cx="1627632" cy="1402652"/>
          </a:xfrm>
          <a:prstGeom prst="rect">
            <a:avLst/>
          </a:prstGeom>
          <a:ln w="19050">
            <a:solidFill>
              <a:schemeClr val="tx1"/>
            </a:solidFill>
          </a:ln>
        </p:spPr>
      </p:pic>
      <p:pic>
        <p:nvPicPr>
          <p:cNvPr id="11" name="Picture 10" descr="Marissa Gravel headshot">
            <a:extLst>
              <a:ext uri="{FF2B5EF4-FFF2-40B4-BE49-F238E27FC236}">
                <a16:creationId xmlns:a16="http://schemas.microsoft.com/office/drawing/2014/main" id="{40973D62-2B43-4E78-81CA-FCE0F74E6BAB}"/>
              </a:ext>
            </a:extLst>
          </p:cNvPr>
          <p:cNvPicPr>
            <a:picLocks noChangeAspect="1"/>
          </p:cNvPicPr>
          <p:nvPr/>
        </p:nvPicPr>
        <p:blipFill>
          <a:blip r:embed="rId8"/>
          <a:stretch>
            <a:fillRect/>
          </a:stretch>
        </p:blipFill>
        <p:spPr>
          <a:xfrm>
            <a:off x="8092561" y="4442706"/>
            <a:ext cx="1764550" cy="1764550"/>
          </a:xfrm>
          <a:prstGeom prst="rect">
            <a:avLst/>
          </a:prstGeom>
        </p:spPr>
      </p:pic>
      <p:sp>
        <p:nvSpPr>
          <p:cNvPr id="12" name="Slide Number Placeholder 1">
            <a:extLst>
              <a:ext uri="{FF2B5EF4-FFF2-40B4-BE49-F238E27FC236}">
                <a16:creationId xmlns:a16="http://schemas.microsoft.com/office/drawing/2014/main" id="{250124B0-31F1-4512-A594-B43943D3DD03}"/>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a:t>
            </a:fld>
            <a:endParaRPr lang="en-US" dirty="0"/>
          </a:p>
        </p:txBody>
      </p:sp>
      <p:sp>
        <p:nvSpPr>
          <p:cNvPr id="3" name="Rectangle 2">
            <a:extLst>
              <a:ext uri="{FF2B5EF4-FFF2-40B4-BE49-F238E27FC236}">
                <a16:creationId xmlns:a16="http://schemas.microsoft.com/office/drawing/2014/main" id="{591D0947-E6B5-440C-B3D7-FAAAFE00CF77}"/>
              </a:ext>
            </a:extLst>
          </p:cNvPr>
          <p:cNvSpPr/>
          <p:nvPr/>
        </p:nvSpPr>
        <p:spPr>
          <a:xfrm>
            <a:off x="5568451" y="3244334"/>
            <a:ext cx="1055097" cy="369332"/>
          </a:xfrm>
          <a:prstGeom prst="rect">
            <a:avLst/>
          </a:prstGeom>
        </p:spPr>
        <p:txBody>
          <a:bodyPr wrap="none">
            <a:spAutoFit/>
          </a:bodyPr>
          <a:lstStyle/>
          <a:p>
            <a:r>
              <a:rPr lang="en-US" dirty="0"/>
              <a:t>SDE logo </a:t>
            </a:r>
          </a:p>
        </p:txBody>
      </p:sp>
    </p:spTree>
    <p:extLst>
      <p:ext uri="{BB962C8B-B14F-4D97-AF65-F5344CB8AC3E}">
        <p14:creationId xmlns:p14="http://schemas.microsoft.com/office/powerpoint/2010/main" val="2775802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IDAHO EDUCATIONAL SYSTEM</a:t>
            </a:r>
          </a:p>
        </p:txBody>
      </p:sp>
      <p:pic>
        <p:nvPicPr>
          <p:cNvPr id="2" name="Content Placeholder 1" descr="Screen Clipping"/>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3452007" y="1683727"/>
            <a:ext cx="4480193" cy="4351338"/>
          </a:xfrm>
        </p:spPr>
      </p:pic>
      <p:sp>
        <p:nvSpPr>
          <p:cNvPr id="5" name="Slide Number Placeholder 1">
            <a:extLst>
              <a:ext uri="{FF2B5EF4-FFF2-40B4-BE49-F238E27FC236}">
                <a16:creationId xmlns:a16="http://schemas.microsoft.com/office/drawing/2014/main" id="{13EC54B8-6D97-4269-931B-55856ACADB1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60</a:t>
            </a:fld>
            <a:endParaRPr lang="en-US" dirty="0"/>
          </a:p>
        </p:txBody>
      </p:sp>
    </p:spTree>
    <p:extLst>
      <p:ext uri="{BB962C8B-B14F-4D97-AF65-F5344CB8AC3E}">
        <p14:creationId xmlns:p14="http://schemas.microsoft.com/office/powerpoint/2010/main" val="26738827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3"/>
          </p:nvPr>
        </p:nvSpPr>
        <p:spPr/>
        <p:txBody>
          <a:bodyPr>
            <a:normAutofit lnSpcReduction="10000"/>
          </a:bodyPr>
          <a:lstStyle/>
          <a:p>
            <a:r>
              <a:rPr lang="en-US" dirty="0"/>
              <a:t>Local Tribe(s)</a:t>
            </a:r>
          </a:p>
          <a:p>
            <a:r>
              <a:rPr lang="en-US" dirty="0"/>
              <a:t>Local Tribal Education Department(s)</a:t>
            </a:r>
          </a:p>
          <a:p>
            <a:r>
              <a:rPr lang="en-US" dirty="0"/>
              <a:t>Idaho Indian Education Committee</a:t>
            </a:r>
          </a:p>
          <a:p>
            <a:r>
              <a:rPr lang="en-US" dirty="0"/>
              <a:t>Office of Indian Education</a:t>
            </a:r>
          </a:p>
          <a:p>
            <a:pPr marL="0" indent="0">
              <a:buNone/>
            </a:pPr>
            <a:r>
              <a:rPr lang="en-US" dirty="0"/>
              <a:t>	</a:t>
            </a:r>
            <a:r>
              <a:rPr lang="en-US" dirty="0">
                <a:hlinkClick r:id="rId3"/>
              </a:rPr>
              <a:t>https://www.sde.idaho.gov/indian-ed/</a:t>
            </a:r>
            <a:endParaRPr lang="en-US" dirty="0"/>
          </a:p>
          <a:p>
            <a:r>
              <a:rPr lang="en-US" dirty="0"/>
              <a:t>IHEs</a:t>
            </a:r>
          </a:p>
          <a:p>
            <a:r>
              <a:rPr lang="en-US" dirty="0"/>
              <a:t>Libraries</a:t>
            </a:r>
          </a:p>
        </p:txBody>
      </p:sp>
      <p:sp>
        <p:nvSpPr>
          <p:cNvPr id="5" name="Slide Number Placeholder 1">
            <a:extLst>
              <a:ext uri="{FF2B5EF4-FFF2-40B4-BE49-F238E27FC236}">
                <a16:creationId xmlns:a16="http://schemas.microsoft.com/office/drawing/2014/main" id="{88538780-D66B-476B-8367-2AE71F4A424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61</a:t>
            </a:fld>
            <a:endParaRPr lang="en-US" dirty="0"/>
          </a:p>
        </p:txBody>
      </p:sp>
    </p:spTree>
    <p:extLst>
      <p:ext uri="{BB962C8B-B14F-4D97-AF65-F5344CB8AC3E}">
        <p14:creationId xmlns:p14="http://schemas.microsoft.com/office/powerpoint/2010/main" val="1467427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a:t>
            </a:r>
          </a:p>
        </p:txBody>
      </p:sp>
      <p:pic>
        <p:nvPicPr>
          <p:cNvPr id="9" name="Content Placeholder 8" descr="Screen Clipp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73775" y="2052926"/>
            <a:ext cx="5181600" cy="2934711"/>
          </a:xfrm>
        </p:spPr>
      </p:pic>
      <p:pic>
        <p:nvPicPr>
          <p:cNvPr id="6" name="Content Placeholder 5" descr="Save the Date for Idaho Indian Education Summit ">
            <a:extLst>
              <a:ext uri="{FF2B5EF4-FFF2-40B4-BE49-F238E27FC236}">
                <a16:creationId xmlns:a16="http://schemas.microsoft.com/office/drawing/2014/main" id="{2D59D270-BE4A-4358-AB29-774DD117026A}"/>
              </a:ext>
            </a:extLst>
          </p:cNvPr>
          <p:cNvPicPr>
            <a:picLocks noGrp="1" noChangeAspect="1"/>
          </p:cNvPicPr>
          <p:nvPr>
            <p:ph sz="half" idx="1"/>
          </p:nvPr>
        </p:nvPicPr>
        <p:blipFill>
          <a:blip r:embed="rId4"/>
          <a:stretch>
            <a:fillRect/>
          </a:stretch>
        </p:blipFill>
        <p:spPr>
          <a:xfrm>
            <a:off x="739775" y="1978407"/>
            <a:ext cx="5181600" cy="3083749"/>
          </a:xfrm>
        </p:spPr>
      </p:pic>
      <p:sp>
        <p:nvSpPr>
          <p:cNvPr id="7" name="Slide Number Placeholder 1">
            <a:extLst>
              <a:ext uri="{FF2B5EF4-FFF2-40B4-BE49-F238E27FC236}">
                <a16:creationId xmlns:a16="http://schemas.microsoft.com/office/drawing/2014/main" id="{8FFDF3DC-C99F-47E0-AC42-550D0CD90C8A}"/>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62</a:t>
            </a:fld>
            <a:endParaRPr lang="en-US" dirty="0"/>
          </a:p>
        </p:txBody>
      </p:sp>
    </p:spTree>
    <p:extLst>
      <p:ext uri="{BB962C8B-B14F-4D97-AF65-F5344CB8AC3E}">
        <p14:creationId xmlns:p14="http://schemas.microsoft.com/office/powerpoint/2010/main" val="32548261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a:t>
            </a:r>
          </a:p>
        </p:txBody>
      </p:sp>
      <p:sp>
        <p:nvSpPr>
          <p:cNvPr id="5" name="Subtitle 2"/>
          <p:cNvSpPr txBox="1">
            <a:spLocks/>
          </p:cNvSpPr>
          <p:nvPr/>
        </p:nvSpPr>
        <p:spPr>
          <a:xfrm>
            <a:off x="573560" y="2300380"/>
            <a:ext cx="9144000" cy="24480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1000"/>
              </a:spcBef>
            </a:pPr>
            <a:r>
              <a:rPr lang="en-US" b="1" cap="none" baseline="0" dirty="0">
                <a:solidFill>
                  <a:schemeClr val="tx1">
                    <a:lumMod val="90000"/>
                    <a:lumOff val="10000"/>
                  </a:schemeClr>
                </a:solidFill>
                <a:latin typeface="+mn-lt"/>
              </a:rPr>
              <a:t>Johanna Jones, Coordinator</a:t>
            </a:r>
            <a:br>
              <a:rPr lang="en-US" b="1" cap="none" baseline="0" dirty="0">
                <a:solidFill>
                  <a:schemeClr val="tx1">
                    <a:lumMod val="90000"/>
                    <a:lumOff val="10000"/>
                  </a:schemeClr>
                </a:solidFill>
                <a:latin typeface="+mj-lt"/>
              </a:rPr>
            </a:br>
            <a:r>
              <a:rPr lang="en-US" cap="none" dirty="0">
                <a:solidFill>
                  <a:schemeClr val="tx1">
                    <a:lumMod val="90000"/>
                    <a:lumOff val="10000"/>
                  </a:schemeClr>
                </a:solidFill>
                <a:latin typeface="+mn-lt"/>
              </a:rPr>
              <a:t>Idaho State Department of Education</a:t>
            </a:r>
          </a:p>
          <a:p>
            <a:pPr>
              <a:lnSpc>
                <a:spcPct val="110000"/>
              </a:lnSpc>
              <a:spcBef>
                <a:spcPts val="0"/>
              </a:spcBef>
            </a:pPr>
            <a:r>
              <a:rPr lang="en-US" cap="none" dirty="0">
                <a:solidFill>
                  <a:schemeClr val="tx1">
                    <a:lumMod val="90000"/>
                    <a:lumOff val="10000"/>
                  </a:schemeClr>
                </a:solidFill>
                <a:latin typeface="+mn-lt"/>
              </a:rPr>
              <a:t>650 W State Street, Boise, ID 83702</a:t>
            </a:r>
          </a:p>
          <a:p>
            <a:pPr>
              <a:lnSpc>
                <a:spcPct val="110000"/>
              </a:lnSpc>
              <a:spcBef>
                <a:spcPts val="0"/>
              </a:spcBef>
            </a:pPr>
            <a:r>
              <a:rPr lang="en-US" cap="none" dirty="0">
                <a:solidFill>
                  <a:schemeClr val="tx1">
                    <a:lumMod val="90000"/>
                    <a:lumOff val="10000"/>
                  </a:schemeClr>
                </a:solidFill>
                <a:latin typeface="+mn-lt"/>
              </a:rPr>
              <a:t>208 </a:t>
            </a:r>
            <a:r>
              <a:rPr lang="en-US" cap="none" baseline="0" dirty="0">
                <a:solidFill>
                  <a:schemeClr val="tx1">
                    <a:lumMod val="90000"/>
                    <a:lumOff val="10000"/>
                  </a:schemeClr>
                </a:solidFill>
                <a:latin typeface="+mn-lt"/>
              </a:rPr>
              <a:t>332 6800 </a:t>
            </a:r>
          </a:p>
          <a:p>
            <a:pPr>
              <a:lnSpc>
                <a:spcPct val="110000"/>
              </a:lnSpc>
              <a:spcBef>
                <a:spcPts val="0"/>
              </a:spcBef>
            </a:pPr>
            <a:r>
              <a:rPr lang="en-US" cap="none" baseline="0" dirty="0">
                <a:solidFill>
                  <a:schemeClr val="tx1">
                    <a:lumMod val="90000"/>
                    <a:lumOff val="10000"/>
                  </a:schemeClr>
                </a:solidFill>
                <a:latin typeface="+mn-lt"/>
                <a:hlinkClick r:id="rId3" tooltip="email address"/>
              </a:rPr>
              <a:t>jjones@sde.Idaho.gov</a:t>
            </a:r>
            <a:endParaRPr lang="en-US" cap="none" baseline="0" dirty="0">
              <a:solidFill>
                <a:schemeClr val="tx1">
                  <a:lumMod val="90000"/>
                  <a:lumOff val="10000"/>
                </a:schemeClr>
              </a:solidFill>
              <a:latin typeface="+mn-lt"/>
            </a:endParaRPr>
          </a:p>
          <a:p>
            <a:pPr>
              <a:lnSpc>
                <a:spcPct val="110000"/>
              </a:lnSpc>
              <a:spcBef>
                <a:spcPts val="0"/>
              </a:spcBef>
            </a:pPr>
            <a:r>
              <a:rPr lang="en-US" cap="none" dirty="0">
                <a:solidFill>
                  <a:schemeClr val="tx1">
                    <a:lumMod val="90000"/>
                    <a:lumOff val="10000"/>
                  </a:schemeClr>
                </a:solidFill>
                <a:latin typeface="+mn-lt"/>
                <a:hlinkClick r:id="rId4"/>
              </a:rPr>
              <a:t>www.sde.Idaho.gov/indian-ed</a:t>
            </a:r>
            <a:r>
              <a:rPr lang="en-US" cap="none" dirty="0">
                <a:solidFill>
                  <a:schemeClr val="tx1">
                    <a:lumMod val="90000"/>
                    <a:lumOff val="10000"/>
                  </a:schemeClr>
                </a:solidFill>
                <a:latin typeface="+mn-lt"/>
              </a:rPr>
              <a:t> </a:t>
            </a:r>
            <a:endParaRPr lang="en-US" cap="none" baseline="0" dirty="0">
              <a:solidFill>
                <a:schemeClr val="tx1">
                  <a:lumMod val="90000"/>
                  <a:lumOff val="10000"/>
                </a:schemeClr>
              </a:solidFill>
              <a:latin typeface="+mn-lt"/>
            </a:endParaRPr>
          </a:p>
        </p:txBody>
      </p:sp>
      <p:sp>
        <p:nvSpPr>
          <p:cNvPr id="6" name="Slide Number Placeholder 1">
            <a:extLst>
              <a:ext uri="{FF2B5EF4-FFF2-40B4-BE49-F238E27FC236}">
                <a16:creationId xmlns:a16="http://schemas.microsoft.com/office/drawing/2014/main" id="{DF0AA7B3-EE15-470C-870E-49BE793C394D}"/>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63</a:t>
            </a:fld>
            <a:endParaRPr lang="en-US" dirty="0"/>
          </a:p>
        </p:txBody>
      </p:sp>
    </p:spTree>
    <p:extLst>
      <p:ext uri="{BB962C8B-B14F-4D97-AF65-F5344CB8AC3E}">
        <p14:creationId xmlns:p14="http://schemas.microsoft.com/office/powerpoint/2010/main" val="27108516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EB96B6-A8E0-4976-BA3C-2DAA429DC12B}"/>
              </a:ext>
            </a:extLst>
          </p:cNvPr>
          <p:cNvSpPr>
            <a:spLocks noGrp="1"/>
          </p:cNvSpPr>
          <p:nvPr>
            <p:ph type="ctrTitle"/>
          </p:nvPr>
        </p:nvSpPr>
        <p:spPr/>
        <p:txBody>
          <a:bodyPr/>
          <a:lstStyle/>
          <a:p>
            <a:r>
              <a:rPr lang="en-US" dirty="0"/>
              <a:t>Student Transportation</a:t>
            </a:r>
          </a:p>
        </p:txBody>
      </p:sp>
      <p:sp>
        <p:nvSpPr>
          <p:cNvPr id="4" name="Subtitle 3">
            <a:extLst>
              <a:ext uri="{FF2B5EF4-FFF2-40B4-BE49-F238E27FC236}">
                <a16:creationId xmlns:a16="http://schemas.microsoft.com/office/drawing/2014/main" id="{269F83F0-8F8F-4AC2-A3D0-6A510546D81E}"/>
              </a:ext>
            </a:extLst>
          </p:cNvPr>
          <p:cNvSpPr>
            <a:spLocks noGrp="1"/>
          </p:cNvSpPr>
          <p:nvPr>
            <p:ph type="subTitle" idx="1"/>
          </p:nvPr>
        </p:nvSpPr>
        <p:spPr/>
        <p:txBody>
          <a:bodyPr/>
          <a:lstStyle/>
          <a:p>
            <a:r>
              <a:rPr lang="en-US" dirty="0"/>
              <a:t>Kyle Rahn, Director</a:t>
            </a:r>
          </a:p>
        </p:txBody>
      </p:sp>
      <p:sp>
        <p:nvSpPr>
          <p:cNvPr id="5" name="Slide Number Placeholder 1">
            <a:extLst>
              <a:ext uri="{FF2B5EF4-FFF2-40B4-BE49-F238E27FC236}">
                <a16:creationId xmlns:a16="http://schemas.microsoft.com/office/drawing/2014/main" id="{9693A0DA-455B-42CD-95CE-4022B90D413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64</a:t>
            </a:fld>
            <a:endParaRPr lang="en-US" dirty="0"/>
          </a:p>
        </p:txBody>
      </p:sp>
    </p:spTree>
    <p:extLst>
      <p:ext uri="{BB962C8B-B14F-4D97-AF65-F5344CB8AC3E}">
        <p14:creationId xmlns:p14="http://schemas.microsoft.com/office/powerpoint/2010/main" val="1860349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EF58DF0-3310-4DBA-9EFB-5212CD7DDFFE}"/>
              </a:ext>
            </a:extLst>
          </p:cNvPr>
          <p:cNvSpPr>
            <a:spLocks noGrp="1"/>
          </p:cNvSpPr>
          <p:nvPr>
            <p:ph idx="13"/>
          </p:nvPr>
        </p:nvSpPr>
        <p:spPr/>
        <p:txBody>
          <a:bodyPr>
            <a:normAutofit fontScale="55000" lnSpcReduction="20000"/>
          </a:bodyPr>
          <a:lstStyle/>
          <a:p>
            <a:pPr marL="0" indent="0">
              <a:spcBef>
                <a:spcPts val="0"/>
              </a:spcBef>
              <a:buNone/>
            </a:pPr>
            <a:endParaRPr lang="en-US" b="1" dirty="0"/>
          </a:p>
          <a:p>
            <a:pPr marL="0" indent="0">
              <a:spcBef>
                <a:spcPts val="0"/>
              </a:spcBef>
              <a:buNone/>
            </a:pPr>
            <a:r>
              <a:rPr lang="en-US" b="1" dirty="0"/>
              <a:t>Kyle Rahn</a:t>
            </a:r>
            <a:r>
              <a:rPr lang="en-US" dirty="0"/>
              <a:t>, Director, (208) 332-6856, krahn@sde.idaho.gov</a:t>
            </a:r>
          </a:p>
          <a:p>
            <a:pPr marL="0" indent="0">
              <a:spcBef>
                <a:spcPts val="0"/>
              </a:spcBef>
              <a:buNone/>
            </a:pPr>
            <a:endParaRPr lang="en-US" dirty="0"/>
          </a:p>
          <a:p>
            <a:pPr marL="0" indent="0">
              <a:spcBef>
                <a:spcPts val="0"/>
              </a:spcBef>
              <a:buNone/>
            </a:pPr>
            <a:r>
              <a:rPr lang="en-US" b="1" dirty="0"/>
              <a:t>Lori Olsen</a:t>
            </a:r>
            <a:r>
              <a:rPr lang="en-US" dirty="0"/>
              <a:t>, Administrative Assistant, (208) 332-6851, lolsen@sde.Idaho.gov </a:t>
            </a:r>
          </a:p>
          <a:p>
            <a:pPr marL="0" indent="0">
              <a:spcBef>
                <a:spcPts val="0"/>
              </a:spcBef>
              <a:buNone/>
            </a:pPr>
            <a:endParaRPr lang="en-US" dirty="0"/>
          </a:p>
          <a:p>
            <a:pPr marL="0" indent="0">
              <a:spcBef>
                <a:spcPts val="0"/>
              </a:spcBef>
              <a:buNone/>
            </a:pPr>
            <a:r>
              <a:rPr lang="en-US" b="1" dirty="0"/>
              <a:t>Zane </a:t>
            </a:r>
            <a:r>
              <a:rPr lang="en-US" b="1" dirty="0" err="1"/>
              <a:t>Cliver</a:t>
            </a:r>
            <a:r>
              <a:rPr lang="en-US" dirty="0"/>
              <a:t>, Financial Specialist, Sr., (208) 332-6832, zcliver@sde.idaho.gov</a:t>
            </a:r>
          </a:p>
          <a:p>
            <a:pPr marL="0" indent="0">
              <a:spcBef>
                <a:spcPts val="0"/>
              </a:spcBef>
              <a:buNone/>
            </a:pPr>
            <a:endParaRPr lang="en-US" dirty="0"/>
          </a:p>
          <a:p>
            <a:pPr marL="0" indent="0">
              <a:spcBef>
                <a:spcPts val="0"/>
              </a:spcBef>
              <a:buNone/>
            </a:pPr>
            <a:r>
              <a:rPr lang="en-US" b="1" dirty="0"/>
              <a:t>Tony Dechand</a:t>
            </a:r>
            <a:r>
              <a:rPr lang="en-US" dirty="0"/>
              <a:t>, Region 1 &amp; 2, Specialist, (208)-784-3079, tdechand@sde.idaho.gov</a:t>
            </a:r>
          </a:p>
          <a:p>
            <a:pPr marL="0" indent="0">
              <a:spcBef>
                <a:spcPts val="0"/>
              </a:spcBef>
              <a:buNone/>
            </a:pPr>
            <a:endParaRPr lang="en-US" dirty="0"/>
          </a:p>
          <a:p>
            <a:pPr marL="0" indent="0">
              <a:spcBef>
                <a:spcPts val="0"/>
              </a:spcBef>
              <a:buNone/>
            </a:pPr>
            <a:r>
              <a:rPr lang="en-US" b="1" dirty="0"/>
              <a:t>Brandon Collar</a:t>
            </a:r>
            <a:r>
              <a:rPr lang="en-US" dirty="0"/>
              <a:t>, Region 3, Specialist, (208) 332-6850, bcollar@sde.idaho.gov</a:t>
            </a:r>
          </a:p>
          <a:p>
            <a:pPr marL="0" indent="0">
              <a:spcBef>
                <a:spcPts val="0"/>
              </a:spcBef>
              <a:buNone/>
            </a:pPr>
            <a:endParaRPr lang="en-US" dirty="0"/>
          </a:p>
          <a:p>
            <a:pPr marL="0" indent="0">
              <a:spcBef>
                <a:spcPts val="0"/>
              </a:spcBef>
              <a:buNone/>
            </a:pPr>
            <a:r>
              <a:rPr lang="en-US" b="1" dirty="0"/>
              <a:t>Ali Stolzman</a:t>
            </a:r>
            <a:r>
              <a:rPr lang="en-US" dirty="0"/>
              <a:t>, Region 4 &amp; 6, Specialist, (208) 539-3867, astolzman@sde.idaho.gov</a:t>
            </a:r>
          </a:p>
          <a:p>
            <a:pPr marL="0" indent="0">
              <a:spcBef>
                <a:spcPts val="0"/>
              </a:spcBef>
              <a:buNone/>
            </a:pPr>
            <a:endParaRPr lang="en-US" dirty="0"/>
          </a:p>
          <a:p>
            <a:pPr marL="0" indent="0">
              <a:spcBef>
                <a:spcPts val="0"/>
              </a:spcBef>
              <a:buNone/>
            </a:pPr>
            <a:r>
              <a:rPr lang="en-US" b="1" dirty="0"/>
              <a:t>Lloyd Sorensen</a:t>
            </a:r>
            <a:r>
              <a:rPr lang="en-US" dirty="0"/>
              <a:t>, Region 5 &amp; 6, Specialist, (208) 221-7839, lsorensen@sde.idaho.gov</a:t>
            </a:r>
          </a:p>
          <a:p>
            <a:pPr marL="0" indent="0">
              <a:spcBef>
                <a:spcPts val="0"/>
              </a:spcBef>
              <a:buNone/>
            </a:pPr>
            <a:endParaRPr lang="en-US" dirty="0"/>
          </a:p>
          <a:p>
            <a:pPr marL="0" indent="0">
              <a:spcBef>
                <a:spcPts val="0"/>
              </a:spcBef>
              <a:buNone/>
            </a:pPr>
            <a:r>
              <a:rPr lang="en-US" b="1" dirty="0"/>
              <a:t>Website</a:t>
            </a:r>
            <a:r>
              <a:rPr lang="en-US" dirty="0"/>
              <a:t> - http://www.sde.idaho.gov/student-transportation</a:t>
            </a:r>
          </a:p>
          <a:p>
            <a:endParaRPr lang="en-US" dirty="0"/>
          </a:p>
        </p:txBody>
      </p:sp>
      <p:sp>
        <p:nvSpPr>
          <p:cNvPr id="5" name="Title 4">
            <a:extLst>
              <a:ext uri="{FF2B5EF4-FFF2-40B4-BE49-F238E27FC236}">
                <a16:creationId xmlns:a16="http://schemas.microsoft.com/office/drawing/2014/main" id="{17DFE08B-B3E1-4D36-BB36-D5819C207AB9}"/>
              </a:ext>
            </a:extLst>
          </p:cNvPr>
          <p:cNvSpPr>
            <a:spLocks noGrp="1"/>
          </p:cNvSpPr>
          <p:nvPr>
            <p:ph type="title"/>
          </p:nvPr>
        </p:nvSpPr>
        <p:spPr/>
        <p:txBody>
          <a:bodyPr/>
          <a:lstStyle/>
          <a:p>
            <a:r>
              <a:rPr lang="en-US" dirty="0"/>
              <a:t>Contact Information</a:t>
            </a:r>
          </a:p>
        </p:txBody>
      </p:sp>
      <p:sp>
        <p:nvSpPr>
          <p:cNvPr id="7" name="Slide Number Placeholder 1">
            <a:extLst>
              <a:ext uri="{FF2B5EF4-FFF2-40B4-BE49-F238E27FC236}">
                <a16:creationId xmlns:a16="http://schemas.microsoft.com/office/drawing/2014/main" id="{2DF0EE13-678F-45CE-8BF0-71D3BCD493A4}"/>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65</a:t>
            </a:fld>
            <a:endParaRPr lang="en-US" dirty="0"/>
          </a:p>
        </p:txBody>
      </p:sp>
    </p:spTree>
    <p:extLst>
      <p:ext uri="{BB962C8B-B14F-4D97-AF65-F5344CB8AC3E}">
        <p14:creationId xmlns:p14="http://schemas.microsoft.com/office/powerpoint/2010/main" val="38596494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1AE3A-0B02-4606-8726-D749C4CE3097}"/>
              </a:ext>
            </a:extLst>
          </p:cNvPr>
          <p:cNvSpPr>
            <a:spLocks noGrp="1"/>
          </p:cNvSpPr>
          <p:nvPr>
            <p:ph idx="13"/>
          </p:nvPr>
        </p:nvSpPr>
        <p:spPr>
          <a:xfrm>
            <a:off x="751112" y="1340123"/>
            <a:ext cx="10515600" cy="5354187"/>
          </a:xfrm>
        </p:spPr>
        <p:txBody>
          <a:bodyPr>
            <a:normAutofit lnSpcReduction="10000"/>
          </a:bodyPr>
          <a:lstStyle/>
          <a:p>
            <a:pPr marL="0" indent="0">
              <a:buNone/>
            </a:pPr>
            <a:r>
              <a:rPr lang="en-US" sz="1800" b="1" dirty="0"/>
              <a:t>For School Districts and Charter Schools:</a:t>
            </a:r>
            <a:endParaRPr lang="en-US" sz="1800" dirty="0"/>
          </a:p>
          <a:p>
            <a:pPr lvl="0"/>
            <a:r>
              <a:rPr lang="en-US" sz="1800" dirty="0"/>
              <a:t>Odometer Report for odometers ending 6/30 – </a:t>
            </a:r>
            <a:r>
              <a:rPr lang="en-US" sz="1800" b="1" dirty="0"/>
              <a:t>due July 30</a:t>
            </a:r>
            <a:endParaRPr lang="en-US" sz="1800" dirty="0"/>
          </a:p>
          <a:p>
            <a:pPr lvl="0"/>
            <a:r>
              <a:rPr lang="en-US" sz="1800" dirty="0"/>
              <a:t>Mileage Summary (to be submitted prior to reimbursement claim) – </a:t>
            </a:r>
            <a:r>
              <a:rPr lang="en-US" sz="1800" b="1" dirty="0"/>
              <a:t>due September 1</a:t>
            </a:r>
            <a:r>
              <a:rPr lang="en-US" sz="1800" dirty="0"/>
              <a:t> </a:t>
            </a:r>
          </a:p>
          <a:p>
            <a:pPr lvl="0"/>
            <a:r>
              <a:rPr lang="en-US" sz="1800" dirty="0"/>
              <a:t>Reimbursement Claim – </a:t>
            </a:r>
            <a:r>
              <a:rPr lang="en-US" sz="1800" b="1" dirty="0"/>
              <a:t>due September 1</a:t>
            </a:r>
            <a:endParaRPr lang="en-US" sz="1800" dirty="0"/>
          </a:p>
          <a:p>
            <a:pPr lvl="0"/>
            <a:r>
              <a:rPr lang="en-US" sz="1800" dirty="0"/>
              <a:t>Funding Cap Appeal Application - </a:t>
            </a:r>
            <a:r>
              <a:rPr lang="en-US" sz="1800" b="1" dirty="0"/>
              <a:t>due January 15</a:t>
            </a:r>
            <a:endParaRPr lang="en-US" sz="1800" dirty="0"/>
          </a:p>
          <a:p>
            <a:pPr lvl="0"/>
            <a:r>
              <a:rPr lang="en-US" sz="1800" dirty="0"/>
              <a:t>Safety Busing - </a:t>
            </a:r>
            <a:r>
              <a:rPr lang="en-US" sz="1800" b="1" dirty="0"/>
              <a:t>due March 1</a:t>
            </a:r>
            <a:endParaRPr lang="en-US" sz="1800" dirty="0"/>
          </a:p>
          <a:p>
            <a:pPr lvl="0"/>
            <a:r>
              <a:rPr lang="en-US" sz="1800" dirty="0"/>
              <a:t>Ridership Counts – three collections dates/ year, </a:t>
            </a:r>
            <a:r>
              <a:rPr lang="en-US" sz="1800" b="1" dirty="0"/>
              <a:t>due TBD</a:t>
            </a:r>
            <a:endParaRPr lang="en-US" sz="1800" dirty="0"/>
          </a:p>
          <a:p>
            <a:endParaRPr lang="en-US" sz="1800" dirty="0"/>
          </a:p>
          <a:p>
            <a:pPr marL="0" indent="0">
              <a:buNone/>
            </a:pPr>
            <a:r>
              <a:rPr lang="en-US" sz="1800" b="1" dirty="0"/>
              <a:t>For Charter Schools Only:</a:t>
            </a:r>
            <a:endParaRPr lang="en-US" sz="1800" dirty="0"/>
          </a:p>
          <a:p>
            <a:pPr lvl="0"/>
            <a:r>
              <a:rPr lang="en-US" sz="1800" dirty="0"/>
              <a:t>Advance Payment Requests (initial) - </a:t>
            </a:r>
            <a:r>
              <a:rPr lang="en-US" sz="1800" b="1" dirty="0"/>
              <a:t>due December 15</a:t>
            </a:r>
            <a:endParaRPr lang="en-US" sz="1800" dirty="0"/>
          </a:p>
          <a:p>
            <a:pPr lvl="0"/>
            <a:r>
              <a:rPr lang="en-US" sz="1800" dirty="0"/>
              <a:t>Advance Payment Requests (reconciliation) -  </a:t>
            </a:r>
            <a:r>
              <a:rPr lang="en-US" sz="1800" b="1" dirty="0"/>
              <a:t>due June 1</a:t>
            </a:r>
            <a:endParaRPr lang="en-US" sz="1800" dirty="0"/>
          </a:p>
          <a:p>
            <a:endParaRPr lang="en-US" sz="1800" dirty="0"/>
          </a:p>
          <a:p>
            <a:pPr marL="0" indent="0">
              <a:buNone/>
            </a:pPr>
            <a:r>
              <a:rPr lang="en-US" sz="1800" b="1" dirty="0"/>
              <a:t>Other Important Dates:</a:t>
            </a:r>
            <a:endParaRPr lang="en-US" sz="1800" dirty="0"/>
          </a:p>
          <a:p>
            <a:r>
              <a:rPr lang="en-US" sz="1800" dirty="0"/>
              <a:t>Driver Records Check– </a:t>
            </a:r>
            <a:r>
              <a:rPr lang="en-US" sz="1800" b="1" dirty="0"/>
              <a:t>after July 1 or before start of school </a:t>
            </a:r>
            <a:endParaRPr lang="en-US" sz="1800" dirty="0"/>
          </a:p>
          <a:p>
            <a:pPr lvl="0"/>
            <a:r>
              <a:rPr lang="en-US" sz="1800" dirty="0"/>
              <a:t>Route Approval by Board – </a:t>
            </a:r>
            <a:r>
              <a:rPr lang="en-US" sz="1800" b="1" dirty="0"/>
              <a:t>after August 1 or before start of school</a:t>
            </a:r>
            <a:endParaRPr lang="en-US" sz="1800" dirty="0"/>
          </a:p>
          <a:p>
            <a:pPr marL="0" indent="0">
              <a:buNone/>
            </a:pPr>
            <a:endParaRPr lang="en-US" sz="1800" dirty="0"/>
          </a:p>
        </p:txBody>
      </p:sp>
      <p:sp>
        <p:nvSpPr>
          <p:cNvPr id="4" name="Title 3">
            <a:extLst>
              <a:ext uri="{FF2B5EF4-FFF2-40B4-BE49-F238E27FC236}">
                <a16:creationId xmlns:a16="http://schemas.microsoft.com/office/drawing/2014/main" id="{8490DAD1-272D-43C7-97F5-FB3EA145FC69}"/>
              </a:ext>
            </a:extLst>
          </p:cNvPr>
          <p:cNvSpPr>
            <a:spLocks noGrp="1"/>
          </p:cNvSpPr>
          <p:nvPr>
            <p:ph type="title"/>
          </p:nvPr>
        </p:nvSpPr>
        <p:spPr/>
        <p:txBody>
          <a:bodyPr/>
          <a:lstStyle/>
          <a:p>
            <a:r>
              <a:rPr lang="en-US" dirty="0"/>
              <a:t>Important Dates and Deadlines</a:t>
            </a:r>
          </a:p>
        </p:txBody>
      </p:sp>
      <p:sp>
        <p:nvSpPr>
          <p:cNvPr id="5" name="Slide Number Placeholder 1">
            <a:extLst>
              <a:ext uri="{FF2B5EF4-FFF2-40B4-BE49-F238E27FC236}">
                <a16:creationId xmlns:a16="http://schemas.microsoft.com/office/drawing/2014/main" id="{452913DD-3E02-437B-9D1C-B7F5A9541463}"/>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66</a:t>
            </a:fld>
            <a:endParaRPr lang="en-US" dirty="0"/>
          </a:p>
        </p:txBody>
      </p:sp>
    </p:spTree>
    <p:extLst>
      <p:ext uri="{BB962C8B-B14F-4D97-AF65-F5344CB8AC3E}">
        <p14:creationId xmlns:p14="http://schemas.microsoft.com/office/powerpoint/2010/main" val="37064049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33E2C-7F0A-43FC-B263-1B02F712BF2E}"/>
              </a:ext>
            </a:extLst>
          </p:cNvPr>
          <p:cNvSpPr>
            <a:spLocks noGrp="1"/>
          </p:cNvSpPr>
          <p:nvPr>
            <p:ph type="title"/>
          </p:nvPr>
        </p:nvSpPr>
        <p:spPr/>
        <p:txBody>
          <a:bodyPr/>
          <a:lstStyle/>
          <a:p>
            <a:r>
              <a:rPr lang="en-US" dirty="0"/>
              <a:t>Reimbursement Claim - Flow Chart</a:t>
            </a:r>
          </a:p>
        </p:txBody>
      </p:sp>
      <p:pic>
        <p:nvPicPr>
          <p:cNvPr id="5" name="Content Placeholder 4" descr="Reimbursement Claim flow chart screen shot ">
            <a:extLst>
              <a:ext uri="{FF2B5EF4-FFF2-40B4-BE49-F238E27FC236}">
                <a16:creationId xmlns:a16="http://schemas.microsoft.com/office/drawing/2014/main" id="{94A1AA94-3A0F-472E-8EF4-7C4E01C33F83}"/>
              </a:ext>
            </a:extLst>
          </p:cNvPr>
          <p:cNvPicPr>
            <a:picLocks noGrp="1" noChangeAspect="1"/>
          </p:cNvPicPr>
          <p:nvPr>
            <p:ph idx="13"/>
          </p:nvPr>
        </p:nvPicPr>
        <p:blipFill>
          <a:blip r:embed="rId3"/>
          <a:stretch>
            <a:fillRect/>
          </a:stretch>
        </p:blipFill>
        <p:spPr>
          <a:xfrm>
            <a:off x="2784143" y="1125078"/>
            <a:ext cx="5423929" cy="6316714"/>
          </a:xfrm>
          <a:prstGeom prst="rect">
            <a:avLst/>
          </a:prstGeom>
        </p:spPr>
      </p:pic>
      <p:sp>
        <p:nvSpPr>
          <p:cNvPr id="6" name="Slide Number Placeholder 1">
            <a:extLst>
              <a:ext uri="{FF2B5EF4-FFF2-40B4-BE49-F238E27FC236}">
                <a16:creationId xmlns:a16="http://schemas.microsoft.com/office/drawing/2014/main" id="{22B788B2-D033-4044-8DC7-45791CFC460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67</a:t>
            </a:fld>
            <a:endParaRPr lang="en-US" dirty="0"/>
          </a:p>
        </p:txBody>
      </p:sp>
    </p:spTree>
    <p:extLst>
      <p:ext uri="{BB962C8B-B14F-4D97-AF65-F5344CB8AC3E}">
        <p14:creationId xmlns:p14="http://schemas.microsoft.com/office/powerpoint/2010/main" val="2542062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F8D12-3870-487D-9F34-8C2291887236}"/>
              </a:ext>
            </a:extLst>
          </p:cNvPr>
          <p:cNvSpPr>
            <a:spLocks noGrp="1"/>
          </p:cNvSpPr>
          <p:nvPr>
            <p:ph idx="13"/>
          </p:nvPr>
        </p:nvSpPr>
        <p:spPr/>
        <p:txBody>
          <a:bodyPr>
            <a:noAutofit/>
          </a:bodyPr>
          <a:lstStyle/>
          <a:p>
            <a:pPr marL="0" indent="0">
              <a:buNone/>
            </a:pPr>
            <a:r>
              <a:rPr lang="en-US" sz="2000" b="1" dirty="0"/>
              <a:t>Reimbursable					Non-Reimbursable				</a:t>
            </a:r>
          </a:p>
          <a:p>
            <a:pPr marL="0" indent="0">
              <a:buNone/>
            </a:pPr>
            <a:r>
              <a:rPr lang="en-US" sz="2000" dirty="0">
                <a:solidFill>
                  <a:schemeClr val="tx1"/>
                </a:solidFill>
              </a:rPr>
              <a:t>Regular To/From School (R) 			</a:t>
            </a:r>
            <a:r>
              <a:rPr lang="en-US" sz="2000" dirty="0"/>
              <a:t>Regular To/From School (NR)</a:t>
            </a:r>
            <a:endParaRPr lang="en-US" sz="2000" dirty="0">
              <a:solidFill>
                <a:schemeClr val="tx1"/>
              </a:solidFill>
            </a:endParaRPr>
          </a:p>
          <a:p>
            <a:pPr marL="0" indent="0">
              <a:buNone/>
            </a:pPr>
            <a:r>
              <a:rPr lang="en-US" sz="2000" dirty="0">
                <a:solidFill>
                  <a:schemeClr val="tx1"/>
                </a:solidFill>
              </a:rPr>
              <a:t>Unique To/From School (R) 			</a:t>
            </a:r>
            <a:r>
              <a:rPr lang="en-US" sz="2000" dirty="0"/>
              <a:t>Unique To/From School (NR) </a:t>
            </a:r>
            <a:endParaRPr lang="en-US" sz="2000" dirty="0">
              <a:solidFill>
                <a:schemeClr val="tx1"/>
              </a:solidFill>
            </a:endParaRPr>
          </a:p>
          <a:p>
            <a:pPr marL="0" indent="0">
              <a:buNone/>
            </a:pPr>
            <a:r>
              <a:rPr lang="en-US" sz="2000" dirty="0">
                <a:solidFill>
                  <a:schemeClr val="tx1"/>
                </a:solidFill>
              </a:rPr>
              <a:t>Shuttle Trips (R) 					</a:t>
            </a:r>
            <a:r>
              <a:rPr lang="en-US" sz="2000" dirty="0"/>
              <a:t>Shuttle Trips (NR) </a:t>
            </a:r>
            <a:endParaRPr lang="en-US" sz="2000" dirty="0">
              <a:solidFill>
                <a:schemeClr val="tx1"/>
              </a:solidFill>
            </a:endParaRPr>
          </a:p>
          <a:p>
            <a:pPr marL="0" indent="0">
              <a:buNone/>
            </a:pPr>
            <a:r>
              <a:rPr lang="en-US" sz="2000" dirty="0">
                <a:solidFill>
                  <a:schemeClr val="tx1"/>
                </a:solidFill>
              </a:rPr>
              <a:t>Summer Programs (R) 				</a:t>
            </a:r>
            <a:r>
              <a:rPr lang="en-US" sz="2000" dirty="0"/>
              <a:t>Summer Programs (NR)</a:t>
            </a:r>
            <a:endParaRPr lang="en-US" sz="2000" dirty="0">
              <a:solidFill>
                <a:schemeClr val="tx1"/>
              </a:solidFill>
            </a:endParaRPr>
          </a:p>
          <a:p>
            <a:pPr marL="0" indent="0">
              <a:buNone/>
            </a:pPr>
            <a:r>
              <a:rPr lang="en-US" sz="2000" dirty="0">
                <a:solidFill>
                  <a:schemeClr val="tx1"/>
                </a:solidFill>
              </a:rPr>
              <a:t>Field Trips (R)  					</a:t>
            </a:r>
            <a:r>
              <a:rPr lang="en-US" sz="2000" dirty="0"/>
              <a:t>Field Trips (NR) </a:t>
            </a:r>
          </a:p>
          <a:p>
            <a:pPr marL="0" indent="0">
              <a:buNone/>
            </a:pPr>
            <a:r>
              <a:rPr lang="en-US" sz="2000" dirty="0">
                <a:solidFill>
                  <a:schemeClr val="tx1"/>
                </a:solidFill>
              </a:rPr>
              <a:t>Maintenance (R) 	</a:t>
            </a:r>
            <a:r>
              <a:rPr lang="en-US" sz="2000" dirty="0"/>
              <a:t>				Other (NR) </a:t>
            </a:r>
          </a:p>
          <a:p>
            <a:pPr marL="0" indent="0">
              <a:buNone/>
            </a:pPr>
            <a:r>
              <a:rPr lang="en-US" sz="2000" dirty="0">
                <a:solidFill>
                  <a:schemeClr val="tx1"/>
                </a:solidFill>
              </a:rPr>
              <a:t>Training (R)					</a:t>
            </a:r>
            <a:r>
              <a:rPr lang="en-US" sz="2000" dirty="0"/>
              <a:t>Extracurricular/Activities (NR)</a:t>
            </a:r>
          </a:p>
        </p:txBody>
      </p:sp>
      <p:sp>
        <p:nvSpPr>
          <p:cNvPr id="4" name="Title 3">
            <a:extLst>
              <a:ext uri="{FF2B5EF4-FFF2-40B4-BE49-F238E27FC236}">
                <a16:creationId xmlns:a16="http://schemas.microsoft.com/office/drawing/2014/main" id="{D9FDBC43-A42E-430A-A882-5104F303619F}"/>
              </a:ext>
            </a:extLst>
          </p:cNvPr>
          <p:cNvSpPr>
            <a:spLocks noGrp="1"/>
          </p:cNvSpPr>
          <p:nvPr>
            <p:ph type="title"/>
          </p:nvPr>
        </p:nvSpPr>
        <p:spPr/>
        <p:txBody>
          <a:bodyPr/>
          <a:lstStyle/>
          <a:p>
            <a:r>
              <a:rPr lang="en-US" dirty="0"/>
              <a:t>Mileage</a:t>
            </a:r>
          </a:p>
        </p:txBody>
      </p:sp>
      <p:sp>
        <p:nvSpPr>
          <p:cNvPr id="5" name="Slide Number Placeholder 1">
            <a:extLst>
              <a:ext uri="{FF2B5EF4-FFF2-40B4-BE49-F238E27FC236}">
                <a16:creationId xmlns:a16="http://schemas.microsoft.com/office/drawing/2014/main" id="{0A026473-67F7-403B-8B41-B016FEF6042D}"/>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68</a:t>
            </a:fld>
            <a:endParaRPr lang="en-US" dirty="0"/>
          </a:p>
        </p:txBody>
      </p:sp>
    </p:spTree>
    <p:extLst>
      <p:ext uri="{BB962C8B-B14F-4D97-AF65-F5344CB8AC3E}">
        <p14:creationId xmlns:p14="http://schemas.microsoft.com/office/powerpoint/2010/main" val="41314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D0B6BCB8-E2A9-467E-90BD-655A5603F413}"/>
              </a:ext>
            </a:extLst>
          </p:cNvPr>
          <p:cNvSpPr txBox="1">
            <a:spLocks/>
          </p:cNvSpPr>
          <p:nvPr/>
        </p:nvSpPr>
        <p:spPr>
          <a:xfrm>
            <a:off x="573560" y="2291834"/>
            <a:ext cx="9144000" cy="17886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b="1" cap="none" dirty="0">
                <a:solidFill>
                  <a:srgbClr val="000000"/>
                </a:solidFill>
                <a:latin typeface="+mn-lt"/>
              </a:rPr>
              <a:t>Kyle Rahn, Director</a:t>
            </a:r>
            <a:endParaRPr lang="en-US" cap="none" dirty="0">
              <a:solidFill>
                <a:srgbClr val="000000"/>
              </a:solidFill>
              <a:latin typeface="+mn-lt"/>
            </a:endParaRPr>
          </a:p>
          <a:p>
            <a:pPr>
              <a:lnSpc>
                <a:spcPct val="110000"/>
              </a:lnSpc>
              <a:spcBef>
                <a:spcPts val="0"/>
              </a:spcBef>
            </a:pPr>
            <a:r>
              <a:rPr lang="en-US" cap="none" dirty="0">
                <a:solidFill>
                  <a:srgbClr val="000000"/>
                </a:solidFill>
                <a:latin typeface="+mn-lt"/>
              </a:rPr>
              <a:t>Idaho State Department of Education</a:t>
            </a:r>
          </a:p>
          <a:p>
            <a:pPr>
              <a:lnSpc>
                <a:spcPct val="110000"/>
              </a:lnSpc>
              <a:spcBef>
                <a:spcPts val="0"/>
              </a:spcBef>
            </a:pPr>
            <a:r>
              <a:rPr lang="en-US" cap="none" dirty="0">
                <a:solidFill>
                  <a:srgbClr val="000000"/>
                </a:solidFill>
                <a:latin typeface="+mn-lt"/>
              </a:rPr>
              <a:t>650 W State Street, Boise, ID 83702</a:t>
            </a:r>
          </a:p>
          <a:p>
            <a:pPr>
              <a:lnSpc>
                <a:spcPct val="110000"/>
              </a:lnSpc>
              <a:spcBef>
                <a:spcPts val="0"/>
              </a:spcBef>
            </a:pPr>
            <a:r>
              <a:rPr lang="en-US" cap="none" dirty="0">
                <a:solidFill>
                  <a:srgbClr val="000000"/>
                </a:solidFill>
                <a:latin typeface="+mn-lt"/>
              </a:rPr>
              <a:t>208.332.6851 </a:t>
            </a:r>
          </a:p>
          <a:p>
            <a:pPr>
              <a:lnSpc>
                <a:spcPct val="110000"/>
              </a:lnSpc>
              <a:spcBef>
                <a:spcPts val="0"/>
              </a:spcBef>
            </a:pPr>
            <a:r>
              <a:rPr lang="en-US" cap="none" dirty="0">
                <a:solidFill>
                  <a:schemeClr val="tx1">
                    <a:lumMod val="90000"/>
                    <a:lumOff val="10000"/>
                  </a:schemeClr>
                </a:solidFill>
                <a:latin typeface="+mn-lt"/>
                <a:hlinkClick r:id="rId3" tooltip="email address"/>
              </a:rPr>
              <a:t>krahn@sde.idaho.gov</a:t>
            </a:r>
            <a:endParaRPr lang="en-US" cap="none" dirty="0">
              <a:solidFill>
                <a:schemeClr val="tx1">
                  <a:lumMod val="90000"/>
                  <a:lumOff val="10000"/>
                </a:schemeClr>
              </a:solidFill>
              <a:latin typeface="+mn-lt"/>
            </a:endParaRPr>
          </a:p>
          <a:p>
            <a:pPr>
              <a:lnSpc>
                <a:spcPct val="110000"/>
              </a:lnSpc>
              <a:spcBef>
                <a:spcPts val="0"/>
              </a:spcBef>
            </a:pPr>
            <a:r>
              <a:rPr lang="en-US" cap="none" dirty="0">
                <a:solidFill>
                  <a:schemeClr val="tx1">
                    <a:lumMod val="90000"/>
                    <a:lumOff val="10000"/>
                  </a:schemeClr>
                </a:solidFill>
                <a:latin typeface="+mn-lt"/>
                <a:hlinkClick r:id="rId4"/>
              </a:rPr>
              <a:t>www.sde.idaho.gov/student-transportation</a:t>
            </a:r>
            <a:r>
              <a:rPr lang="en-US" cap="none" dirty="0">
                <a:solidFill>
                  <a:schemeClr val="tx1">
                    <a:lumMod val="90000"/>
                    <a:lumOff val="10000"/>
                  </a:schemeClr>
                </a:solidFill>
                <a:latin typeface="+mn-lt"/>
              </a:rPr>
              <a:t> </a:t>
            </a:r>
          </a:p>
        </p:txBody>
      </p:sp>
      <p:sp>
        <p:nvSpPr>
          <p:cNvPr id="5" name="Title 4">
            <a:extLst>
              <a:ext uri="{FF2B5EF4-FFF2-40B4-BE49-F238E27FC236}">
                <a16:creationId xmlns:a16="http://schemas.microsoft.com/office/drawing/2014/main" id="{6308FA72-8C5D-43F9-9D82-785DFCE3E0DE}"/>
              </a:ext>
            </a:extLst>
          </p:cNvPr>
          <p:cNvSpPr>
            <a:spLocks noGrp="1"/>
          </p:cNvSpPr>
          <p:nvPr>
            <p:ph type="title"/>
          </p:nvPr>
        </p:nvSpPr>
        <p:spPr/>
        <p:txBody>
          <a:bodyPr/>
          <a:lstStyle/>
          <a:p>
            <a:r>
              <a:rPr lang="en-US" dirty="0"/>
              <a:t>Questions?</a:t>
            </a:r>
          </a:p>
        </p:txBody>
      </p:sp>
      <p:sp>
        <p:nvSpPr>
          <p:cNvPr id="7" name="Slide Number Placeholder 1">
            <a:extLst>
              <a:ext uri="{FF2B5EF4-FFF2-40B4-BE49-F238E27FC236}">
                <a16:creationId xmlns:a16="http://schemas.microsoft.com/office/drawing/2014/main" id="{F57CD3F5-3AC1-40B2-A533-618CA43EC74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69</a:t>
            </a:fld>
            <a:endParaRPr lang="en-US" dirty="0"/>
          </a:p>
        </p:txBody>
      </p:sp>
    </p:spTree>
    <p:extLst>
      <p:ext uri="{BB962C8B-B14F-4D97-AF65-F5344CB8AC3E}">
        <p14:creationId xmlns:p14="http://schemas.microsoft.com/office/powerpoint/2010/main" val="33287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ISAT Interims ELA/L</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3633" y="2064556"/>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4575534"/>
              </p:ext>
            </p:extLst>
          </p:nvPr>
        </p:nvGraphicFramePr>
        <p:xfrm>
          <a:off x="90137" y="1057610"/>
          <a:ext cx="7575617" cy="5709286"/>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467878">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Idaho Standards Achievement Test - Interims in English Language Arts/Literacy</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10089">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045846">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ISAT interims are administered at various points in the learning process to determine if students are on track toward proficiency.</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ICA, SICAs, IABs, &amp; FIABs assess various Claims and Targets to provide teachers with information to refine their instructional practices</a:t>
                      </a:r>
                      <a:r>
                        <a:rPr lang="en-US" sz="1100" b="0" i="0" u="none" strike="noStrike" noProof="0" dirty="0">
                          <a:latin typeface="Tahoma" panose="020B0604030504040204" pitchFamily="34" charset="0"/>
                          <a:ea typeface="Tahoma" panose="020B0604030504040204" pitchFamily="34" charset="0"/>
                          <a:cs typeface="Tahoma" panose="020B0604030504040204" pitchFamily="34" charset="0"/>
                        </a:rPr>
                        <a:t> </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1008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22923">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a:buFont typeface="Arial" panose="020B0604020202020204" pitchFamily="34" charset="0"/>
                        <a:buChar char="•"/>
                      </a:pPr>
                      <a:r>
                        <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08/10/2022 to 02/24/2023 (fall)</a:t>
                      </a:r>
                    </a:p>
                    <a:p>
                      <a:pPr marL="285750" indent="-285750">
                        <a:buFont typeface="Arial" panose="020B0604020202020204" pitchFamily="34" charset="0"/>
                        <a:buChar char="•"/>
                      </a:pPr>
                      <a:r>
                        <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06/05/2023 to 07/28/2023 (summer)</a:t>
                      </a:r>
                      <a:endParaRPr lang="en-US" sz="1400" b="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1008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660534">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Names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200" b="0" dirty="0">
                          <a:latin typeface="Tahoma" panose="020B0604030504040204" pitchFamily="34" charset="0"/>
                          <a:ea typeface="Tahoma" panose="020B0604030504040204" pitchFamily="34" charset="0"/>
                          <a:cs typeface="Tahoma" panose="020B0604030504040204" pitchFamily="34" charset="0"/>
                        </a:rPr>
                        <a:t>Read Literary Text, Read Informational Text, Language &amp; Vocabulary Use, Brief Writes, Revision, Research, Performance Task, Editing, Research, Listen/Interpret, Write &amp; Revise. etc.</a:t>
                      </a:r>
                      <a:r>
                        <a:rPr lang="en-US" sz="1400" b="0" dirty="0">
                          <a:latin typeface="Tahoma" panose="020B0604030504040204" pitchFamily="34" charset="0"/>
                          <a:ea typeface="Tahoma" panose="020B0604030504040204" pitchFamily="34" charset="0"/>
                          <a:cs typeface="Tahoma" panose="020B060403050404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10089">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302745">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3-8 and high school</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92656">
                <a:tc gridSpan="2">
                  <a:txBody>
                    <a:bodyPr/>
                    <a:lstStyle/>
                    <a:p>
                      <a:endParaRPr lang="en-US" sz="14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22923">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All Students</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10089">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1045846">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rtl="0" fontAlgn="base">
                        <a:buFont typeface="Arial" panose="020B0604020202020204" pitchFamily="34" charset="0"/>
                        <a:buChar char="•"/>
                      </a:pP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Scale Score, and Performance Level data is reported from an Interim Comprehensive Assessment (ICA).​</a:t>
                      </a:r>
                    </a:p>
                    <a:p>
                      <a:pPr marL="285750" indent="-285750" rtl="0" fontAlgn="base">
                        <a:buFont typeface="Arial" panose="020B0604020202020204" pitchFamily="34" charset="0"/>
                        <a:buChar char="•"/>
                      </a:pP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Performance Level data is reported from a Interim Assessment Block (IAB) or a Focused Interim Assessment Block (FIAB). </a:t>
                      </a:r>
                    </a:p>
                    <a:p>
                      <a:pPr marL="285750" marR="0" lvl="0" indent="-285750" algn="l" defTabSz="914392"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Item-level analysis is also found online in the Reporting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1" name="Picture 10" descr="Cambium logo">
            <a:hlinkClick r:id="rId5"/>
            <a:extLst>
              <a:ext uri="{FF2B5EF4-FFF2-40B4-BE49-F238E27FC236}">
                <a16:creationId xmlns:a16="http://schemas.microsoft.com/office/drawing/2014/main" id="{5D12ADC0-063A-4A3B-9F08-90CAB272E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742" y="2145875"/>
            <a:ext cx="1632454" cy="1399042"/>
          </a:xfrm>
          <a:prstGeom prst="rect">
            <a:avLst/>
          </a:prstGeom>
          <a:solidFill>
            <a:schemeClr val="bg1"/>
          </a:solidFill>
          <a:ln w="19050">
            <a:solidFill>
              <a:schemeClr val="tx1"/>
            </a:solidFill>
          </a:ln>
        </p:spPr>
      </p:pic>
      <p:sp>
        <p:nvSpPr>
          <p:cNvPr id="15" name="TextBox 14">
            <a:extLst>
              <a:ext uri="{FF2B5EF4-FFF2-40B4-BE49-F238E27FC236}">
                <a16:creationId xmlns:a16="http://schemas.microsoft.com/office/drawing/2014/main" id="{5FD5F792-DC9E-4766-A868-E93C90B310AC}"/>
              </a:ext>
            </a:extLst>
          </p:cNvPr>
          <p:cNvSpPr txBox="1"/>
          <p:nvPr/>
        </p:nvSpPr>
        <p:spPr>
          <a:xfrm>
            <a:off x="9866124" y="4425351"/>
            <a:ext cx="2286894" cy="830997"/>
          </a:xfrm>
          <a:prstGeom prst="rect">
            <a:avLst/>
          </a:prstGeom>
          <a:solidFill>
            <a:schemeClr val="bg1"/>
          </a:solidFill>
          <a:ln w="19050">
            <a:noFill/>
          </a:ln>
        </p:spPr>
        <p:txBody>
          <a:bodyPr wrap="square" rtlCol="0" anchor="ctr">
            <a:spAutoFit/>
          </a:bodyPr>
          <a:lstStyle/>
          <a:p>
            <a:r>
              <a:rPr lang="de-DE" sz="1200" dirty="0">
                <a:latin typeface="Tahoma"/>
                <a:ea typeface="Tahoma"/>
                <a:cs typeface="Tahoma"/>
              </a:rPr>
              <a:t>Marissa Gravel</a:t>
            </a:r>
            <a:br>
              <a:rPr lang="de-DE" sz="1200" dirty="0">
                <a:latin typeface="Tahoma"/>
                <a:ea typeface="Tahoma"/>
                <a:cs typeface="Tahoma"/>
              </a:rPr>
            </a:br>
            <a:r>
              <a:rPr lang="de-DE" sz="1200" dirty="0">
                <a:latin typeface="Tahoma"/>
                <a:ea typeface="Tahoma"/>
                <a:cs typeface="Tahoma"/>
              </a:rPr>
              <a:t>ELA/L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a:ea typeface="Tahoma"/>
                <a:cs typeface="Tahoma"/>
              </a:rPr>
              <a:t>208-332-6988</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7"/>
              </a:rPr>
              <a:t>mgravel</a:t>
            </a:r>
            <a:r>
              <a:rPr lang="de-DE" sz="1200" dirty="0">
                <a:latin typeface="Tahoma"/>
                <a:ea typeface="Tahoma"/>
                <a:cs typeface="Tahoma"/>
                <a:hlinkClick r:id="rId7"/>
              </a:rPr>
              <a:t>@sde.idaho.gov</a:t>
            </a:r>
            <a:r>
              <a:rPr lang="de-DE" sz="1200" dirty="0">
                <a:latin typeface="Tahoma"/>
                <a:ea typeface="Tahoma"/>
                <a:cs typeface="Tahoma"/>
              </a:rPr>
              <a:t> </a:t>
            </a:r>
            <a:endParaRPr lang="de-DE" sz="12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Marissa Gravel headshot">
            <a:extLst>
              <a:ext uri="{FF2B5EF4-FFF2-40B4-BE49-F238E27FC236}">
                <a16:creationId xmlns:a16="http://schemas.microsoft.com/office/drawing/2014/main" id="{B2571B3E-EACB-498E-9DCB-05C66EE70EC6}"/>
              </a:ext>
            </a:extLst>
          </p:cNvPr>
          <p:cNvPicPr>
            <a:picLocks noChangeAspect="1"/>
          </p:cNvPicPr>
          <p:nvPr/>
        </p:nvPicPr>
        <p:blipFill>
          <a:blip r:embed="rId8"/>
          <a:stretch>
            <a:fillRect/>
          </a:stretch>
        </p:blipFill>
        <p:spPr>
          <a:xfrm>
            <a:off x="8092561" y="4442706"/>
            <a:ext cx="1764550" cy="1764550"/>
          </a:xfrm>
          <a:prstGeom prst="rect">
            <a:avLst/>
          </a:prstGeom>
        </p:spPr>
      </p:pic>
      <p:sp>
        <p:nvSpPr>
          <p:cNvPr id="10" name="Slide Number Placeholder 1">
            <a:extLst>
              <a:ext uri="{FF2B5EF4-FFF2-40B4-BE49-F238E27FC236}">
                <a16:creationId xmlns:a16="http://schemas.microsoft.com/office/drawing/2014/main" id="{2834D47F-F7C6-45D7-85C4-D3B479FC947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7</a:t>
            </a:fld>
            <a:endParaRPr lang="en-US" dirty="0"/>
          </a:p>
        </p:txBody>
      </p:sp>
    </p:spTree>
    <p:extLst>
      <p:ext uri="{BB962C8B-B14F-4D97-AF65-F5344CB8AC3E}">
        <p14:creationId xmlns:p14="http://schemas.microsoft.com/office/powerpoint/2010/main" val="656154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2980A1-026D-400C-A5D5-4A998850F6FB}"/>
              </a:ext>
            </a:extLst>
          </p:cNvPr>
          <p:cNvSpPr>
            <a:spLocks noGrp="1"/>
          </p:cNvSpPr>
          <p:nvPr>
            <p:ph type="ctrTitle"/>
          </p:nvPr>
        </p:nvSpPr>
        <p:spPr/>
        <p:txBody>
          <a:bodyPr/>
          <a:lstStyle/>
          <a:p>
            <a:r>
              <a:rPr lang="en-US" dirty="0"/>
              <a:t>Special Education</a:t>
            </a:r>
          </a:p>
        </p:txBody>
      </p:sp>
      <p:sp>
        <p:nvSpPr>
          <p:cNvPr id="4" name="Subtitle 3">
            <a:extLst>
              <a:ext uri="{FF2B5EF4-FFF2-40B4-BE49-F238E27FC236}">
                <a16:creationId xmlns:a16="http://schemas.microsoft.com/office/drawing/2014/main" id="{395A15FA-1933-4F40-BE2F-C9BA7BECDF09}"/>
              </a:ext>
            </a:extLst>
          </p:cNvPr>
          <p:cNvSpPr>
            <a:spLocks noGrp="1"/>
          </p:cNvSpPr>
          <p:nvPr>
            <p:ph type="subTitle" idx="1"/>
          </p:nvPr>
        </p:nvSpPr>
        <p:spPr/>
        <p:txBody>
          <a:bodyPr/>
          <a:lstStyle/>
          <a:p>
            <a:r>
              <a:rPr lang="en-US" dirty="0"/>
              <a:t>Dr. Charlie Silva, Director</a:t>
            </a:r>
          </a:p>
        </p:txBody>
      </p:sp>
      <p:sp>
        <p:nvSpPr>
          <p:cNvPr id="5" name="Slide Number Placeholder 1">
            <a:extLst>
              <a:ext uri="{FF2B5EF4-FFF2-40B4-BE49-F238E27FC236}">
                <a16:creationId xmlns:a16="http://schemas.microsoft.com/office/drawing/2014/main" id="{A5335A61-82CA-42F7-9631-A1BF54AAA497}"/>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70</a:t>
            </a:fld>
            <a:endParaRPr lang="en-US" dirty="0"/>
          </a:p>
        </p:txBody>
      </p:sp>
    </p:spTree>
    <p:extLst>
      <p:ext uri="{BB962C8B-B14F-4D97-AF65-F5344CB8AC3E}">
        <p14:creationId xmlns:p14="http://schemas.microsoft.com/office/powerpoint/2010/main" val="784438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DFE08B-B3E1-4D36-BB36-D5819C207AB9}"/>
              </a:ext>
            </a:extLst>
          </p:cNvPr>
          <p:cNvSpPr>
            <a:spLocks noGrp="1"/>
          </p:cNvSpPr>
          <p:nvPr>
            <p:ph type="title"/>
          </p:nvPr>
        </p:nvSpPr>
        <p:spPr/>
        <p:txBody>
          <a:bodyPr/>
          <a:lstStyle/>
          <a:p>
            <a:r>
              <a:rPr lang="en-US" dirty="0"/>
              <a:t>Special Education Mission Statement</a:t>
            </a:r>
          </a:p>
        </p:txBody>
      </p:sp>
      <p:pic>
        <p:nvPicPr>
          <p:cNvPr id="8" name="Picture 7">
            <a:extLst>
              <a:ext uri="{FF2B5EF4-FFF2-40B4-BE49-F238E27FC236}">
                <a16:creationId xmlns:a16="http://schemas.microsoft.com/office/drawing/2014/main" id="{FC3835E0-5721-4705-944B-7329D40A93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59162" y="2314638"/>
            <a:ext cx="4832838" cy="4200276"/>
          </a:xfrm>
          <a:prstGeom prst="rect">
            <a:avLst/>
          </a:prstGeom>
        </p:spPr>
      </p:pic>
      <p:sp>
        <p:nvSpPr>
          <p:cNvPr id="7" name="Content Placeholder 2">
            <a:extLst>
              <a:ext uri="{FF2B5EF4-FFF2-40B4-BE49-F238E27FC236}">
                <a16:creationId xmlns:a16="http://schemas.microsoft.com/office/drawing/2014/main" id="{775181D6-2EB3-45D5-8381-6D4322FF1859}"/>
              </a:ext>
            </a:extLst>
          </p:cNvPr>
          <p:cNvSpPr>
            <a:spLocks noGrp="1"/>
          </p:cNvSpPr>
          <p:nvPr>
            <p:ph idx="13"/>
          </p:nvPr>
        </p:nvSpPr>
        <p:spPr>
          <a:xfrm>
            <a:off x="750888" y="1339850"/>
            <a:ext cx="10515600" cy="4351338"/>
          </a:xfrm>
        </p:spPr>
        <p:txBody>
          <a:bodyPr>
            <a:normAutofit/>
          </a:bodyPr>
          <a:lstStyle/>
          <a:p>
            <a:pPr marL="0" indent="0">
              <a:lnSpc>
                <a:spcPct val="100000"/>
              </a:lnSpc>
              <a:spcBef>
                <a:spcPts val="0"/>
              </a:spcBef>
              <a:buNone/>
            </a:pPr>
            <a:r>
              <a:rPr lang="en-US" sz="3600" dirty="0"/>
              <a:t>To enable all students to achieve high academic standards and quality of life, the Special Education department works collaboratively with districts, agencies, and parents to ensure students receive quality, meaningful, and needed services. </a:t>
            </a:r>
            <a:endParaRPr lang="en-US" dirty="0"/>
          </a:p>
        </p:txBody>
      </p:sp>
      <p:sp>
        <p:nvSpPr>
          <p:cNvPr id="6" name="Slide Number Placeholder 1">
            <a:extLst>
              <a:ext uri="{FF2B5EF4-FFF2-40B4-BE49-F238E27FC236}">
                <a16:creationId xmlns:a16="http://schemas.microsoft.com/office/drawing/2014/main" id="{9E84A623-E9DD-4DAF-802B-536B88326CC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71</a:t>
            </a:fld>
            <a:endParaRPr lang="en-US" dirty="0"/>
          </a:p>
        </p:txBody>
      </p:sp>
    </p:spTree>
    <p:extLst>
      <p:ext uri="{BB962C8B-B14F-4D97-AF65-F5344CB8AC3E}">
        <p14:creationId xmlns:p14="http://schemas.microsoft.com/office/powerpoint/2010/main" val="11529501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BE999-F1D3-4567-A86D-05B976625243}"/>
              </a:ext>
            </a:extLst>
          </p:cNvPr>
          <p:cNvSpPr>
            <a:spLocks noGrp="1"/>
          </p:cNvSpPr>
          <p:nvPr>
            <p:ph type="title"/>
          </p:nvPr>
        </p:nvSpPr>
        <p:spPr/>
        <p:txBody>
          <a:bodyPr/>
          <a:lstStyle/>
          <a:p>
            <a:r>
              <a:rPr lang="en-US" dirty="0"/>
              <a:t>Special Education Staff</a:t>
            </a:r>
          </a:p>
        </p:txBody>
      </p:sp>
      <p:sp>
        <p:nvSpPr>
          <p:cNvPr id="5" name="TextBox 4">
            <a:extLst>
              <a:ext uri="{FF2B5EF4-FFF2-40B4-BE49-F238E27FC236}">
                <a16:creationId xmlns:a16="http://schemas.microsoft.com/office/drawing/2014/main" id="{B02FA794-25E9-49AB-9764-425B7BBB7145}"/>
              </a:ext>
            </a:extLst>
          </p:cNvPr>
          <p:cNvSpPr txBox="1"/>
          <p:nvPr/>
        </p:nvSpPr>
        <p:spPr>
          <a:xfrm>
            <a:off x="5160706" y="1161288"/>
            <a:ext cx="1870588" cy="677108"/>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Dr. Charlie Silva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208-332-6806</a:t>
            </a:r>
          </a:p>
        </p:txBody>
      </p:sp>
      <p:sp>
        <p:nvSpPr>
          <p:cNvPr id="6" name="TextBox 5">
            <a:extLst>
              <a:ext uri="{FF2B5EF4-FFF2-40B4-BE49-F238E27FC236}">
                <a16:creationId xmlns:a16="http://schemas.microsoft.com/office/drawing/2014/main" id="{1DE12C32-B06E-4CB6-B4E4-427D8D9723E6}"/>
              </a:ext>
            </a:extLst>
          </p:cNvPr>
          <p:cNvSpPr txBox="1"/>
          <p:nvPr/>
        </p:nvSpPr>
        <p:spPr>
          <a:xfrm>
            <a:off x="7180554" y="1868038"/>
            <a:ext cx="1985652" cy="861774"/>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Brenda Arnold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Administrative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208-332-6806</a:t>
            </a:r>
          </a:p>
        </p:txBody>
      </p:sp>
      <p:sp>
        <p:nvSpPr>
          <p:cNvPr id="7" name="TextBox 6">
            <a:extLst>
              <a:ext uri="{FF2B5EF4-FFF2-40B4-BE49-F238E27FC236}">
                <a16:creationId xmlns:a16="http://schemas.microsoft.com/office/drawing/2014/main" id="{C690DCD1-47C4-4C58-BBCD-5CDE111F202F}"/>
              </a:ext>
            </a:extLst>
          </p:cNvPr>
          <p:cNvSpPr txBox="1"/>
          <p:nvPr/>
        </p:nvSpPr>
        <p:spPr>
          <a:xfrm>
            <a:off x="1573421" y="3246120"/>
            <a:ext cx="1435608" cy="1444752"/>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600"/>
              </a:spcBef>
              <a:spcAft>
                <a:spcPts val="18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Alisa Fewkes</a:t>
            </a: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Coordinator, Data &amp; Reporting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208-332-6919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EC45A07-FC04-4B2F-A303-2254DFB17BE3}"/>
              </a:ext>
            </a:extLst>
          </p:cNvPr>
          <p:cNvSpPr txBox="1"/>
          <p:nvPr/>
        </p:nvSpPr>
        <p:spPr>
          <a:xfrm>
            <a:off x="3091978" y="3246120"/>
            <a:ext cx="1435608" cy="1461939"/>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Kimberli Shaner</a:t>
            </a: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Coordinator, Dispute Resolution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208-332-6914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F7344E-C525-4910-8F8E-B7F206032EC4}"/>
              </a:ext>
            </a:extLst>
          </p:cNvPr>
          <p:cNvSpPr txBox="1"/>
          <p:nvPr/>
        </p:nvSpPr>
        <p:spPr>
          <a:xfrm>
            <a:off x="4610535" y="3246120"/>
            <a:ext cx="1435608" cy="1444752"/>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Kailey Bunch-Woodson</a:t>
            </a: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Coordinator, Program 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50B3641-7372-4AA0-832E-A25C46097D19}"/>
              </a:ext>
            </a:extLst>
          </p:cNvPr>
          <p:cNvSpPr txBox="1"/>
          <p:nvPr/>
        </p:nvSpPr>
        <p:spPr>
          <a:xfrm>
            <a:off x="6129092" y="3246119"/>
            <a:ext cx="1435608" cy="1444752"/>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Randi Cole</a:t>
            </a: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Coordinator, Secondary Transition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AF5D6AB-9A42-44CE-B070-3C4AA6A278CA}"/>
              </a:ext>
            </a:extLst>
          </p:cNvPr>
          <p:cNvSpPr txBox="1"/>
          <p:nvPr/>
        </p:nvSpPr>
        <p:spPr>
          <a:xfrm>
            <a:off x="7647649" y="3246120"/>
            <a:ext cx="1435608" cy="1446550"/>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Shannon Dunstan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Coordinator, Results Driven Accountability/Early Childhood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208-332-6908</a:t>
            </a:r>
          </a:p>
        </p:txBody>
      </p:sp>
      <p:sp>
        <p:nvSpPr>
          <p:cNvPr id="12" name="TextBox 11">
            <a:extLst>
              <a:ext uri="{FF2B5EF4-FFF2-40B4-BE49-F238E27FC236}">
                <a16:creationId xmlns:a16="http://schemas.microsoft.com/office/drawing/2014/main" id="{9CA13B56-EDDE-44AD-AFFB-1D237952DB89}"/>
              </a:ext>
            </a:extLst>
          </p:cNvPr>
          <p:cNvSpPr txBox="1"/>
          <p:nvPr/>
        </p:nvSpPr>
        <p:spPr>
          <a:xfrm>
            <a:off x="9166206" y="3246120"/>
            <a:ext cx="1435608" cy="1444752"/>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Dr. Karren Streagle</a:t>
            </a: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Coordinator, Alt Assessment/Low Incidence/Medicaid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208-332-6824</a:t>
            </a:r>
          </a:p>
        </p:txBody>
      </p:sp>
      <p:sp>
        <p:nvSpPr>
          <p:cNvPr id="13" name="TextBox 12">
            <a:extLst>
              <a:ext uri="{FF2B5EF4-FFF2-40B4-BE49-F238E27FC236}">
                <a16:creationId xmlns:a16="http://schemas.microsoft.com/office/drawing/2014/main" id="{852FB662-C4E5-4B6D-9B19-7500C209D90A}"/>
              </a:ext>
            </a:extLst>
          </p:cNvPr>
          <p:cNvSpPr txBox="1"/>
          <p:nvPr/>
        </p:nvSpPr>
        <p:spPr>
          <a:xfrm>
            <a:off x="1573421" y="4951020"/>
            <a:ext cx="1435608" cy="1444752"/>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Will Spoja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Program Specialist, Reporting &amp;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208-332-6933</a:t>
            </a:r>
          </a:p>
        </p:txBody>
      </p:sp>
      <p:sp>
        <p:nvSpPr>
          <p:cNvPr id="14" name="TextBox 13">
            <a:extLst>
              <a:ext uri="{FF2B5EF4-FFF2-40B4-BE49-F238E27FC236}">
                <a16:creationId xmlns:a16="http://schemas.microsoft.com/office/drawing/2014/main" id="{1B7ECA08-C7CF-4AB0-9C19-4E47B09E8786}"/>
              </a:ext>
            </a:extLst>
          </p:cNvPr>
          <p:cNvSpPr txBox="1"/>
          <p:nvPr/>
        </p:nvSpPr>
        <p:spPr>
          <a:xfrm>
            <a:off x="3091978" y="4951021"/>
            <a:ext cx="1435608" cy="1461939"/>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TBD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Program Specialist, Dispute Resolution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9E93F8D-A39F-4A0F-BEFB-E06D71F97B6E}"/>
              </a:ext>
              <a:ext uri="{C183D7F6-B498-43B3-948B-1728B52AA6E4}">
                <adec:decorative xmlns:adec="http://schemas.microsoft.com/office/drawing/2017/decorative" val="1"/>
              </a:ext>
            </a:extLst>
          </p:cNvPr>
          <p:cNvCxnSpPr/>
          <p:nvPr/>
        </p:nvCxnSpPr>
        <p:spPr>
          <a:xfrm>
            <a:off x="772668" y="2965831"/>
            <a:ext cx="1062990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A16AB3-8392-48DF-A56A-364FA0B96659}"/>
              </a:ext>
              <a:ext uri="{C183D7F6-B498-43B3-948B-1728B52AA6E4}">
                <adec:decorative xmlns:adec="http://schemas.microsoft.com/office/drawing/2017/decorative" val="1"/>
              </a:ext>
            </a:extLst>
          </p:cNvPr>
          <p:cNvCxnSpPr>
            <a:stCxn id="5" idx="2"/>
          </p:cNvCxnSpPr>
          <p:nvPr/>
        </p:nvCxnSpPr>
        <p:spPr>
          <a:xfrm>
            <a:off x="6096000" y="1838396"/>
            <a:ext cx="0" cy="113071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09D961-7798-41B2-89B9-CCEB254EF026}"/>
              </a:ext>
              <a:ext uri="{C183D7F6-B498-43B3-948B-1728B52AA6E4}">
                <adec:decorative xmlns:adec="http://schemas.microsoft.com/office/drawing/2017/decorative" val="1"/>
              </a:ext>
            </a:extLst>
          </p:cNvPr>
          <p:cNvCxnSpPr>
            <a:stCxn id="6" idx="1"/>
          </p:cNvCxnSpPr>
          <p:nvPr/>
        </p:nvCxnSpPr>
        <p:spPr>
          <a:xfrm flipH="1">
            <a:off x="6096000" y="2298925"/>
            <a:ext cx="1084554"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D8D96F-1FD4-41D5-AD15-D8CAD292ED71}"/>
              </a:ext>
              <a:ext uri="{C183D7F6-B498-43B3-948B-1728B52AA6E4}">
                <adec:decorative xmlns:adec="http://schemas.microsoft.com/office/drawing/2017/decorative" val="1"/>
              </a:ext>
            </a:extLst>
          </p:cNvPr>
          <p:cNvCxnSpPr/>
          <p:nvPr/>
        </p:nvCxnSpPr>
        <p:spPr>
          <a:xfrm>
            <a:off x="772668" y="2965831"/>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F5A6AC-0F86-4B70-941F-6C908C1D95D3}"/>
              </a:ext>
              <a:ext uri="{C183D7F6-B498-43B3-948B-1728B52AA6E4}">
                <adec:decorative xmlns:adec="http://schemas.microsoft.com/office/drawing/2017/decorative" val="1"/>
              </a:ext>
            </a:extLst>
          </p:cNvPr>
          <p:cNvCxnSpPr/>
          <p:nvPr/>
        </p:nvCxnSpPr>
        <p:spPr>
          <a:xfrm>
            <a:off x="2299275" y="2960846"/>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76D3CDC-0D94-46CA-B896-3E1E4F707F3E}"/>
              </a:ext>
              <a:ext uri="{C183D7F6-B498-43B3-948B-1728B52AA6E4}">
                <adec:decorative xmlns:adec="http://schemas.microsoft.com/office/drawing/2017/decorative" val="1"/>
              </a:ext>
            </a:extLst>
          </p:cNvPr>
          <p:cNvCxnSpPr/>
          <p:nvPr/>
        </p:nvCxnSpPr>
        <p:spPr>
          <a:xfrm>
            <a:off x="3789970" y="2963655"/>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DF2829-87FD-46B5-9C0E-F69167025EF9}"/>
              </a:ext>
              <a:ext uri="{C183D7F6-B498-43B3-948B-1728B52AA6E4}">
                <adec:decorative xmlns:adec="http://schemas.microsoft.com/office/drawing/2017/decorative" val="1"/>
              </a:ext>
            </a:extLst>
          </p:cNvPr>
          <p:cNvCxnSpPr/>
          <p:nvPr/>
        </p:nvCxnSpPr>
        <p:spPr>
          <a:xfrm>
            <a:off x="5310320" y="2966372"/>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A45932-7028-4ADB-B037-7569B63A9F22}"/>
              </a:ext>
              <a:ext uri="{C183D7F6-B498-43B3-948B-1728B52AA6E4}">
                <adec:decorative xmlns:adec="http://schemas.microsoft.com/office/drawing/2017/decorative" val="1"/>
              </a:ext>
            </a:extLst>
          </p:cNvPr>
          <p:cNvCxnSpPr/>
          <p:nvPr/>
        </p:nvCxnSpPr>
        <p:spPr>
          <a:xfrm>
            <a:off x="6819912" y="2963986"/>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E61741-4FFE-483D-8C76-E64A3B12FD7C}"/>
              </a:ext>
              <a:ext uri="{C183D7F6-B498-43B3-948B-1728B52AA6E4}">
                <adec:decorative xmlns:adec="http://schemas.microsoft.com/office/drawing/2017/decorative" val="1"/>
              </a:ext>
            </a:extLst>
          </p:cNvPr>
          <p:cNvCxnSpPr/>
          <p:nvPr/>
        </p:nvCxnSpPr>
        <p:spPr>
          <a:xfrm>
            <a:off x="8365453" y="2953880"/>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EAF713-A1FC-47F7-9E33-6C2EFDACA1BF}"/>
              </a:ext>
              <a:ext uri="{C183D7F6-B498-43B3-948B-1728B52AA6E4}">
                <adec:decorative xmlns:adec="http://schemas.microsoft.com/office/drawing/2017/decorative" val="1"/>
              </a:ext>
            </a:extLst>
          </p:cNvPr>
          <p:cNvCxnSpPr/>
          <p:nvPr/>
        </p:nvCxnSpPr>
        <p:spPr>
          <a:xfrm>
            <a:off x="9860612" y="2960846"/>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ED3878-6B68-44D9-91BD-C7E3AEF10872}"/>
              </a:ext>
              <a:ext uri="{C183D7F6-B498-43B3-948B-1728B52AA6E4}">
                <adec:decorative xmlns:adec="http://schemas.microsoft.com/office/drawing/2017/decorative" val="1"/>
              </a:ext>
            </a:extLst>
          </p:cNvPr>
          <p:cNvCxnSpPr/>
          <p:nvPr/>
        </p:nvCxnSpPr>
        <p:spPr>
          <a:xfrm>
            <a:off x="11402568" y="2953881"/>
            <a:ext cx="0" cy="280289"/>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AC2432-7E4D-4BB9-B223-D10A49B227AE}"/>
              </a:ext>
              <a:ext uri="{C183D7F6-B498-43B3-948B-1728B52AA6E4}">
                <adec:decorative xmlns:adec="http://schemas.microsoft.com/office/drawing/2017/decorative" val="1"/>
              </a:ext>
            </a:extLst>
          </p:cNvPr>
          <p:cNvCxnSpPr>
            <a:cxnSpLocks/>
          </p:cNvCxnSpPr>
          <p:nvPr/>
        </p:nvCxnSpPr>
        <p:spPr>
          <a:xfrm>
            <a:off x="767433" y="4690871"/>
            <a:ext cx="5235" cy="26015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0D91C5-4E0B-4EA3-A9F6-B132FF0C48A3}"/>
              </a:ext>
              <a:ext uri="{C183D7F6-B498-43B3-948B-1728B52AA6E4}">
                <adec:decorative xmlns:adec="http://schemas.microsoft.com/office/drawing/2017/decorative" val="1"/>
              </a:ext>
            </a:extLst>
          </p:cNvPr>
          <p:cNvCxnSpPr>
            <a:cxnSpLocks/>
          </p:cNvCxnSpPr>
          <p:nvPr/>
        </p:nvCxnSpPr>
        <p:spPr>
          <a:xfrm>
            <a:off x="2294040" y="4682912"/>
            <a:ext cx="5235" cy="26015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B3247B4-6512-4221-82BD-86FA8848E107}"/>
              </a:ext>
              <a:ext uri="{C183D7F6-B498-43B3-948B-1728B52AA6E4}">
                <adec:decorative xmlns:adec="http://schemas.microsoft.com/office/drawing/2017/decorative" val="1"/>
              </a:ext>
            </a:extLst>
          </p:cNvPr>
          <p:cNvCxnSpPr>
            <a:cxnSpLocks/>
          </p:cNvCxnSpPr>
          <p:nvPr/>
        </p:nvCxnSpPr>
        <p:spPr>
          <a:xfrm>
            <a:off x="3807164" y="4692056"/>
            <a:ext cx="5235" cy="26015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2CDE164-1F0A-4A9E-99C7-06F6C016E5F9}"/>
              </a:ext>
            </a:extLst>
          </p:cNvPr>
          <p:cNvSpPr txBox="1"/>
          <p:nvPr/>
        </p:nvSpPr>
        <p:spPr>
          <a:xfrm>
            <a:off x="10684764" y="3246119"/>
            <a:ext cx="1435608" cy="1444752"/>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Debi Smith</a:t>
            </a: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Coordinator, Special Populations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C90FE628-3D31-476B-9075-105001A2B243}"/>
              </a:ext>
            </a:extLst>
          </p:cNvPr>
          <p:cNvSpPr txBox="1"/>
          <p:nvPr/>
        </p:nvSpPr>
        <p:spPr>
          <a:xfrm>
            <a:off x="54864" y="3246120"/>
            <a:ext cx="1435608" cy="1444752"/>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Lisa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Pofelski-Rosa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Principal Financial Specialist, Funding and Accountability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208-332-6916</a:t>
            </a:r>
          </a:p>
        </p:txBody>
      </p:sp>
      <p:sp>
        <p:nvSpPr>
          <p:cNvPr id="55" name="TextBox 54">
            <a:extLst>
              <a:ext uri="{FF2B5EF4-FFF2-40B4-BE49-F238E27FC236}">
                <a16:creationId xmlns:a16="http://schemas.microsoft.com/office/drawing/2014/main" id="{84753D2E-2249-444D-BEEE-58153108172E}"/>
              </a:ext>
            </a:extLst>
          </p:cNvPr>
          <p:cNvSpPr txBox="1"/>
          <p:nvPr/>
        </p:nvSpPr>
        <p:spPr>
          <a:xfrm>
            <a:off x="54864" y="4951021"/>
            <a:ext cx="1435608" cy="1461939"/>
          </a:xfrm>
          <a:prstGeom prst="rect">
            <a:avLst/>
          </a:prstGeom>
          <a:no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262626"/>
                </a:solidFill>
                <a:effectLst/>
                <a:uLnTx/>
                <a:uFillTx/>
                <a:latin typeface="Calibri" panose="020F0502020204030204"/>
                <a:ea typeface="+mn-ea"/>
                <a:cs typeface="+mn-cs"/>
              </a:rPr>
              <a:t>Kateryna Dyer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Financial Specialist, Funding and Accountability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rPr>
              <a:t>208-332-6910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31" name="Slide Number Placeholder 1">
            <a:extLst>
              <a:ext uri="{FF2B5EF4-FFF2-40B4-BE49-F238E27FC236}">
                <a16:creationId xmlns:a16="http://schemas.microsoft.com/office/drawing/2014/main" id="{32759470-8BD6-4D5D-997C-8A8C9F8B745A}"/>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72</a:t>
            </a:fld>
            <a:endParaRPr lang="en-US" dirty="0"/>
          </a:p>
        </p:txBody>
      </p:sp>
    </p:spTree>
    <p:extLst>
      <p:ext uri="{BB962C8B-B14F-4D97-AF65-F5344CB8AC3E}">
        <p14:creationId xmlns:p14="http://schemas.microsoft.com/office/powerpoint/2010/main" val="871445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FE88AA-8E43-485F-9126-87E30DCC4A5B}"/>
              </a:ext>
            </a:extLst>
          </p:cNvPr>
          <p:cNvSpPr>
            <a:spLocks noGrp="1"/>
          </p:cNvSpPr>
          <p:nvPr>
            <p:ph type="sldNum" sz="quarter" idx="12"/>
          </p:nvPr>
        </p:nvSpPr>
        <p:spPr/>
        <p:txBody>
          <a:bodyPr/>
          <a:lstStyle/>
          <a:p>
            <a:r>
              <a:rPr lang="en-US"/>
              <a:t> Presentation Title | </a:t>
            </a:r>
            <a:fld id="{C26AAFF7-C4D7-4A72-B8FA-A17532192431}" type="slidenum">
              <a:rPr lang="en-US" smtClean="0"/>
              <a:pPr/>
              <a:t>73</a:t>
            </a:fld>
            <a:endParaRPr lang="en-US" dirty="0"/>
          </a:p>
        </p:txBody>
      </p:sp>
      <p:sp>
        <p:nvSpPr>
          <p:cNvPr id="4" name="Title 3">
            <a:extLst>
              <a:ext uri="{FF2B5EF4-FFF2-40B4-BE49-F238E27FC236}">
                <a16:creationId xmlns:a16="http://schemas.microsoft.com/office/drawing/2014/main" id="{FE8385E5-F07B-44A6-A39A-3E5C8679F3D4}"/>
              </a:ext>
            </a:extLst>
          </p:cNvPr>
          <p:cNvSpPr>
            <a:spLocks noGrp="1"/>
          </p:cNvSpPr>
          <p:nvPr>
            <p:ph type="title"/>
          </p:nvPr>
        </p:nvSpPr>
        <p:spPr/>
        <p:txBody>
          <a:bodyPr/>
          <a:lstStyle/>
          <a:p>
            <a:r>
              <a:rPr lang="en-US" dirty="0"/>
              <a:t>State Resource Alignment</a:t>
            </a:r>
          </a:p>
        </p:txBody>
      </p:sp>
      <p:sp>
        <p:nvSpPr>
          <p:cNvPr id="6" name="Content Placeholder 2">
            <a:extLst>
              <a:ext uri="{FF2B5EF4-FFF2-40B4-BE49-F238E27FC236}">
                <a16:creationId xmlns:a16="http://schemas.microsoft.com/office/drawing/2014/main" id="{DC3BBE2C-F6B2-4DA0-A80F-07F021EAA1A7}"/>
              </a:ext>
            </a:extLst>
          </p:cNvPr>
          <p:cNvSpPr>
            <a:spLocks noGrp="1"/>
          </p:cNvSpPr>
          <p:nvPr>
            <p:ph idx="13"/>
          </p:nvPr>
        </p:nvSpPr>
        <p:spPr>
          <a:xfrm>
            <a:off x="750888" y="1339850"/>
            <a:ext cx="10515600" cy="4351338"/>
          </a:xfrm>
        </p:spPr>
        <p:txBody>
          <a:bodyPr>
            <a:noAutofit/>
          </a:bodyPr>
          <a:lstStyle/>
          <a:p>
            <a:pPr marL="0" indent="0">
              <a:buNone/>
            </a:pPr>
            <a:r>
              <a:rPr lang="en-US" sz="2800" dirty="0"/>
              <a:t>State Strategic Plan Goals:</a:t>
            </a:r>
          </a:p>
          <a:p>
            <a:pPr marL="1428750" lvl="1" indent="-742950">
              <a:buFont typeface="+mj-lt"/>
              <a:buAutoNum type="arabicPeriod"/>
            </a:pPr>
            <a:r>
              <a:rPr lang="en-US" sz="2800" dirty="0"/>
              <a:t>All Idaho students persevere in life and are ready for college and careers.</a:t>
            </a:r>
          </a:p>
          <a:p>
            <a:pPr marL="1428750" lvl="1" indent="-742950">
              <a:buFont typeface="+mj-lt"/>
              <a:buAutoNum type="arabicPeriod"/>
            </a:pPr>
            <a:endParaRPr lang="en-US" sz="200" dirty="0"/>
          </a:p>
          <a:p>
            <a:pPr marL="1428750" lvl="1" indent="-742950">
              <a:buFont typeface="+mj-lt"/>
              <a:buAutoNum type="arabicPeriod"/>
            </a:pPr>
            <a:r>
              <a:rPr lang="en-US" sz="2800" dirty="0"/>
              <a:t>All education stakeholders in Idaho are mutually responsible for accountability and student progress.</a:t>
            </a:r>
          </a:p>
          <a:p>
            <a:pPr marL="1428750" lvl="1" indent="-742950">
              <a:buFont typeface="+mj-lt"/>
              <a:buAutoNum type="arabicPeriod"/>
            </a:pPr>
            <a:endParaRPr lang="en-US" sz="200" dirty="0"/>
          </a:p>
          <a:p>
            <a:pPr marL="1428750" lvl="1" indent="-742950">
              <a:buFont typeface="+mj-lt"/>
              <a:buAutoNum type="arabicPeriod"/>
            </a:pPr>
            <a:r>
              <a:rPr lang="en-US" sz="2800" dirty="0"/>
              <a:t>Idaho attracts and retains great teachers and leaders.</a:t>
            </a:r>
          </a:p>
        </p:txBody>
      </p:sp>
      <p:pic>
        <p:nvPicPr>
          <p:cNvPr id="7" name="Picture 6">
            <a:extLst>
              <a:ext uri="{FF2B5EF4-FFF2-40B4-BE49-F238E27FC236}">
                <a16:creationId xmlns:a16="http://schemas.microsoft.com/office/drawing/2014/main" id="{75E861C7-C416-463A-BA4F-D0B9C0B726C7}"/>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artisticCement/>
                    </a14:imgEffect>
                  </a14:imgLayer>
                </a14:imgProps>
              </a:ext>
            </a:extLst>
          </a:blip>
          <a:stretch>
            <a:fillRect/>
          </a:stretch>
        </p:blipFill>
        <p:spPr>
          <a:xfrm>
            <a:off x="0" y="4575351"/>
            <a:ext cx="12192000" cy="2282649"/>
          </a:xfrm>
          <a:prstGeom prst="rect">
            <a:avLst/>
          </a:prstGeom>
          <a:effectLst/>
        </p:spPr>
      </p:pic>
    </p:spTree>
    <p:extLst>
      <p:ext uri="{BB962C8B-B14F-4D97-AF65-F5344CB8AC3E}">
        <p14:creationId xmlns:p14="http://schemas.microsoft.com/office/powerpoint/2010/main" val="22109413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FBC075-4A99-4D31-9026-6C4CF9820FE1}"/>
              </a:ext>
            </a:extLst>
          </p:cNvPr>
          <p:cNvSpPr>
            <a:spLocks noGrp="1"/>
          </p:cNvSpPr>
          <p:nvPr>
            <p:ph type="title"/>
          </p:nvPr>
        </p:nvSpPr>
        <p:spPr/>
        <p:txBody>
          <a:bodyPr/>
          <a:lstStyle/>
          <a:p>
            <a:r>
              <a:rPr lang="en-US" dirty="0"/>
              <a:t>State Dept. of Education Website</a:t>
            </a:r>
          </a:p>
        </p:txBody>
      </p:sp>
      <p:pic>
        <p:nvPicPr>
          <p:cNvPr id="5" name="Content Placeholder 4" descr="Screenshot, SDE website homepage">
            <a:extLst>
              <a:ext uri="{FF2B5EF4-FFF2-40B4-BE49-F238E27FC236}">
                <a16:creationId xmlns:a16="http://schemas.microsoft.com/office/drawing/2014/main" id="{6563411D-4356-4D30-9D14-27837A02B3DC}"/>
              </a:ext>
            </a:extLst>
          </p:cNvPr>
          <p:cNvPicPr>
            <a:picLocks noGrp="1" noChangeAspect="1"/>
          </p:cNvPicPr>
          <p:nvPr>
            <p:ph idx="13"/>
          </p:nvPr>
        </p:nvPicPr>
        <p:blipFill>
          <a:blip r:embed="rId3"/>
          <a:stretch>
            <a:fillRect/>
          </a:stretch>
        </p:blipFill>
        <p:spPr>
          <a:xfrm>
            <a:off x="1865015" y="1103942"/>
            <a:ext cx="7365647" cy="4912561"/>
          </a:xfrm>
          <a:prstGeom prst="rect">
            <a:avLst/>
          </a:prstGeom>
        </p:spPr>
      </p:pic>
      <p:pic>
        <p:nvPicPr>
          <p:cNvPr id="6" name="Picture 5" descr="Screenshot, SDE webpage links">
            <a:extLst>
              <a:ext uri="{FF2B5EF4-FFF2-40B4-BE49-F238E27FC236}">
                <a16:creationId xmlns:a16="http://schemas.microsoft.com/office/drawing/2014/main" id="{D5E4F083-075D-4335-A8E6-479AEED9A8A8}"/>
              </a:ext>
            </a:extLst>
          </p:cNvPr>
          <p:cNvPicPr>
            <a:picLocks noChangeAspect="1"/>
          </p:cNvPicPr>
          <p:nvPr/>
        </p:nvPicPr>
        <p:blipFill>
          <a:blip r:embed="rId4"/>
          <a:stretch>
            <a:fillRect/>
          </a:stretch>
        </p:blipFill>
        <p:spPr>
          <a:xfrm>
            <a:off x="1865015" y="3303432"/>
            <a:ext cx="7365648" cy="3457467"/>
          </a:xfrm>
          <a:prstGeom prst="rect">
            <a:avLst/>
          </a:prstGeom>
        </p:spPr>
      </p:pic>
      <p:sp>
        <p:nvSpPr>
          <p:cNvPr id="7" name="TextBox 6">
            <a:extLst>
              <a:ext uri="{FF2B5EF4-FFF2-40B4-BE49-F238E27FC236}">
                <a16:creationId xmlns:a16="http://schemas.microsoft.com/office/drawing/2014/main" id="{7F1DD286-531D-412F-AB18-1A706D2DC0A8}"/>
              </a:ext>
            </a:extLst>
          </p:cNvPr>
          <p:cNvSpPr txBox="1"/>
          <p:nvPr/>
        </p:nvSpPr>
        <p:spPr>
          <a:xfrm>
            <a:off x="9378146" y="1100790"/>
            <a:ext cx="2448232" cy="369332"/>
          </a:xfrm>
          <a:prstGeom prst="rect">
            <a:avLst/>
          </a:prstGeom>
          <a:solidFill>
            <a:schemeClr val="tx1">
              <a:lumMod val="25000"/>
              <a:lumOff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a:t>https://sde.Idaho.gov/</a:t>
            </a:r>
          </a:p>
        </p:txBody>
      </p:sp>
      <p:sp>
        <p:nvSpPr>
          <p:cNvPr id="8" name="Arrow: Down 7">
            <a:extLst>
              <a:ext uri="{FF2B5EF4-FFF2-40B4-BE49-F238E27FC236}">
                <a16:creationId xmlns:a16="http://schemas.microsoft.com/office/drawing/2014/main" id="{AEB783A8-DB46-484C-ABEE-D1CCFE429DAA}"/>
              </a:ext>
              <a:ext uri="{C183D7F6-B498-43B3-948B-1728B52AA6E4}">
                <adec:decorative xmlns:adec="http://schemas.microsoft.com/office/drawing/2017/decorative" val="1"/>
              </a:ext>
            </a:extLst>
          </p:cNvPr>
          <p:cNvSpPr/>
          <p:nvPr/>
        </p:nvSpPr>
        <p:spPr>
          <a:xfrm rot="5400000">
            <a:off x="8204463" y="5647710"/>
            <a:ext cx="355387" cy="143127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1BBA7CE-03F6-4470-8455-9F02C430C8E9}"/>
              </a:ext>
              <a:ext uri="{C183D7F6-B498-43B3-948B-1728B52AA6E4}">
                <adec:decorative xmlns:adec="http://schemas.microsoft.com/office/drawing/2017/decorative" val="1"/>
              </a:ext>
            </a:extLst>
          </p:cNvPr>
          <p:cNvSpPr/>
          <p:nvPr/>
        </p:nvSpPr>
        <p:spPr>
          <a:xfrm>
            <a:off x="6157136" y="5990226"/>
            <a:ext cx="1376516" cy="760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71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AB872-BF23-441C-87B2-85C085C12597}"/>
              </a:ext>
            </a:extLst>
          </p:cNvPr>
          <p:cNvSpPr>
            <a:spLocks noGrp="1"/>
          </p:cNvSpPr>
          <p:nvPr>
            <p:ph type="title"/>
          </p:nvPr>
        </p:nvSpPr>
        <p:spPr/>
        <p:txBody>
          <a:bodyPr/>
          <a:lstStyle/>
          <a:p>
            <a:r>
              <a:rPr lang="en-US" dirty="0"/>
              <a:t>State Dept. of Education Website (pt. 2)</a:t>
            </a:r>
          </a:p>
        </p:txBody>
      </p:sp>
      <p:pic>
        <p:nvPicPr>
          <p:cNvPr id="5" name="Content Placeholder 4" descr="Screenshot, SDE website Special Education homepage">
            <a:extLst>
              <a:ext uri="{FF2B5EF4-FFF2-40B4-BE49-F238E27FC236}">
                <a16:creationId xmlns:a16="http://schemas.microsoft.com/office/drawing/2014/main" id="{A6D46627-E1CB-47AE-858E-6CCC8A8C43EA}"/>
              </a:ext>
            </a:extLst>
          </p:cNvPr>
          <p:cNvPicPr>
            <a:picLocks noGrp="1" noChangeAspect="1"/>
          </p:cNvPicPr>
          <p:nvPr>
            <p:ph idx="13"/>
          </p:nvPr>
        </p:nvPicPr>
        <p:blipFill>
          <a:blip r:embed="rId3"/>
          <a:stretch>
            <a:fillRect/>
          </a:stretch>
        </p:blipFill>
        <p:spPr>
          <a:xfrm>
            <a:off x="1931604" y="1129073"/>
            <a:ext cx="7723682" cy="5126228"/>
          </a:xfrm>
          <a:prstGeom prst="rect">
            <a:avLst/>
          </a:prstGeom>
        </p:spPr>
      </p:pic>
      <p:pic>
        <p:nvPicPr>
          <p:cNvPr id="6" name="Picture 5" descr="Screenshot, SDE webpage Special Education links">
            <a:extLst>
              <a:ext uri="{FF2B5EF4-FFF2-40B4-BE49-F238E27FC236}">
                <a16:creationId xmlns:a16="http://schemas.microsoft.com/office/drawing/2014/main" id="{06970E84-4FD0-4DDE-967D-3319804E3285}"/>
              </a:ext>
            </a:extLst>
          </p:cNvPr>
          <p:cNvPicPr>
            <a:picLocks noChangeAspect="1"/>
          </p:cNvPicPr>
          <p:nvPr/>
        </p:nvPicPr>
        <p:blipFill>
          <a:blip r:embed="rId4"/>
          <a:stretch>
            <a:fillRect/>
          </a:stretch>
        </p:blipFill>
        <p:spPr>
          <a:xfrm>
            <a:off x="1931604" y="2955027"/>
            <a:ext cx="7723683" cy="3805872"/>
          </a:xfrm>
          <a:prstGeom prst="rect">
            <a:avLst/>
          </a:prstGeom>
        </p:spPr>
      </p:pic>
      <p:sp>
        <p:nvSpPr>
          <p:cNvPr id="7" name="Arrow: Down 6">
            <a:extLst>
              <a:ext uri="{FF2B5EF4-FFF2-40B4-BE49-F238E27FC236}">
                <a16:creationId xmlns:a16="http://schemas.microsoft.com/office/drawing/2014/main" id="{1845FE4F-3627-48BE-8193-B42A19ECB34E}"/>
              </a:ext>
              <a:ext uri="{C183D7F6-B498-43B3-948B-1728B52AA6E4}">
                <adec:decorative xmlns:adec="http://schemas.microsoft.com/office/drawing/2017/decorative" val="1"/>
              </a:ext>
            </a:extLst>
          </p:cNvPr>
          <p:cNvSpPr/>
          <p:nvPr/>
        </p:nvSpPr>
        <p:spPr>
          <a:xfrm rot="5400000">
            <a:off x="4667687" y="5650684"/>
            <a:ext cx="355387" cy="143127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1D7A610-1A2E-4366-9C7D-329EB22C1D65}"/>
              </a:ext>
              <a:ext uri="{C183D7F6-B498-43B3-948B-1728B52AA6E4}">
                <adec:decorative xmlns:adec="http://schemas.microsoft.com/office/drawing/2017/decorative" val="1"/>
              </a:ext>
            </a:extLst>
          </p:cNvPr>
          <p:cNvSpPr/>
          <p:nvPr/>
        </p:nvSpPr>
        <p:spPr>
          <a:xfrm>
            <a:off x="2255416" y="5977370"/>
            <a:ext cx="1705207" cy="753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180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0BA976-F566-446E-A3A4-9A7C31C2D7D1}"/>
              </a:ext>
            </a:extLst>
          </p:cNvPr>
          <p:cNvSpPr>
            <a:spLocks noGrp="1"/>
          </p:cNvSpPr>
          <p:nvPr>
            <p:ph type="title"/>
          </p:nvPr>
        </p:nvSpPr>
        <p:spPr/>
        <p:txBody>
          <a:bodyPr/>
          <a:lstStyle/>
          <a:p>
            <a:r>
              <a:rPr lang="en-US" dirty="0"/>
              <a:t>State Dept. of Education Website (pt. 3)</a:t>
            </a:r>
          </a:p>
        </p:txBody>
      </p:sp>
      <p:pic>
        <p:nvPicPr>
          <p:cNvPr id="13" name="Content Placeholder 12" descr="Graphical user interface, text, application, email&#10;&#10;Description automatically generated">
            <a:extLst>
              <a:ext uri="{FF2B5EF4-FFF2-40B4-BE49-F238E27FC236}">
                <a16:creationId xmlns:a16="http://schemas.microsoft.com/office/drawing/2014/main" id="{6AEBB485-71AB-F567-5BF3-C2CF73D3AFB4}"/>
              </a:ext>
            </a:extLst>
          </p:cNvPr>
          <p:cNvPicPr>
            <a:picLocks noGrp="1" noChangeAspect="1"/>
          </p:cNvPicPr>
          <p:nvPr>
            <p:ph idx="13"/>
          </p:nvPr>
        </p:nvPicPr>
        <p:blipFill>
          <a:blip r:embed="rId3"/>
          <a:stretch>
            <a:fillRect/>
          </a:stretch>
        </p:blipFill>
        <p:spPr>
          <a:xfrm>
            <a:off x="2494762" y="1058595"/>
            <a:ext cx="7313063" cy="5892678"/>
          </a:xfrm>
        </p:spPr>
      </p:pic>
      <p:sp>
        <p:nvSpPr>
          <p:cNvPr id="5" name="Left Brace 4">
            <a:extLst>
              <a:ext uri="{FF2B5EF4-FFF2-40B4-BE49-F238E27FC236}">
                <a16:creationId xmlns:a16="http://schemas.microsoft.com/office/drawing/2014/main" id="{34617EBD-0133-4B4D-BED6-DA8BFEA44E46}"/>
              </a:ext>
              <a:ext uri="{C183D7F6-B498-43B3-948B-1728B52AA6E4}">
                <adec:decorative xmlns:adec="http://schemas.microsoft.com/office/drawing/2017/decorative" val="1"/>
              </a:ext>
            </a:extLst>
          </p:cNvPr>
          <p:cNvSpPr/>
          <p:nvPr/>
        </p:nvSpPr>
        <p:spPr>
          <a:xfrm flipH="1" flipV="1">
            <a:off x="6229947" y="4983479"/>
            <a:ext cx="822436" cy="1764791"/>
          </a:xfrm>
          <a:prstGeom prst="leftBrace">
            <a:avLst>
              <a:gd name="adj1" fmla="val 8333"/>
              <a:gd name="adj2" fmla="val 60754"/>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04F82F8-8802-4B99-A2E9-1CC2E4FD476A}"/>
              </a:ext>
            </a:extLst>
          </p:cNvPr>
          <p:cNvSpPr txBox="1"/>
          <p:nvPr/>
        </p:nvSpPr>
        <p:spPr>
          <a:xfrm>
            <a:off x="7166710" y="5333775"/>
            <a:ext cx="2448232" cy="646331"/>
          </a:xfrm>
          <a:prstGeom prst="rect">
            <a:avLst/>
          </a:prstGeom>
          <a:solidFill>
            <a:schemeClr val="tx1">
              <a:lumMod val="25000"/>
              <a:lumOff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a:t>Manual Resources &amp; Guidance Documents</a:t>
            </a:r>
          </a:p>
        </p:txBody>
      </p:sp>
      <p:sp>
        <p:nvSpPr>
          <p:cNvPr id="7" name="Rectangle 6">
            <a:extLst>
              <a:ext uri="{FF2B5EF4-FFF2-40B4-BE49-F238E27FC236}">
                <a16:creationId xmlns:a16="http://schemas.microsoft.com/office/drawing/2014/main" id="{FF8660C1-9D35-4607-8CC7-8695EAA4D2D0}"/>
              </a:ext>
              <a:ext uri="{C183D7F6-B498-43B3-948B-1728B52AA6E4}">
                <adec:decorative xmlns:adec="http://schemas.microsoft.com/office/drawing/2017/decorative" val="1"/>
              </a:ext>
            </a:extLst>
          </p:cNvPr>
          <p:cNvSpPr/>
          <p:nvPr/>
        </p:nvSpPr>
        <p:spPr>
          <a:xfrm>
            <a:off x="2534465" y="2702415"/>
            <a:ext cx="1908733" cy="2444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9AB39FC-72DD-4D8C-BC81-3714E6E9A058}"/>
              </a:ext>
              <a:ext uri="{C183D7F6-B498-43B3-948B-1728B52AA6E4}">
                <adec:decorative xmlns:adec="http://schemas.microsoft.com/office/drawing/2017/decorative" val="1"/>
              </a:ext>
            </a:extLst>
          </p:cNvPr>
          <p:cNvCxnSpPr/>
          <p:nvPr/>
        </p:nvCxnSpPr>
        <p:spPr>
          <a:xfrm flipH="1">
            <a:off x="4508666" y="2824633"/>
            <a:ext cx="6780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EDA923-C962-4BC2-83EA-AB0AC8E152D2}"/>
              </a:ext>
            </a:extLst>
          </p:cNvPr>
          <p:cNvSpPr txBox="1"/>
          <p:nvPr/>
        </p:nvSpPr>
        <p:spPr>
          <a:xfrm>
            <a:off x="5300572" y="2639967"/>
            <a:ext cx="2448232" cy="369332"/>
          </a:xfrm>
          <a:prstGeom prst="rect">
            <a:avLst/>
          </a:prstGeom>
          <a:solidFill>
            <a:schemeClr val="tx1">
              <a:lumMod val="25000"/>
              <a:lumOff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a:t>Open the Manual here</a:t>
            </a:r>
          </a:p>
        </p:txBody>
      </p:sp>
    </p:spTree>
    <p:extLst>
      <p:ext uri="{BB962C8B-B14F-4D97-AF65-F5344CB8AC3E}">
        <p14:creationId xmlns:p14="http://schemas.microsoft.com/office/powerpoint/2010/main" val="33739877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FB525-7E49-4738-B217-821D8F8EFEBF}"/>
              </a:ext>
            </a:extLst>
          </p:cNvPr>
          <p:cNvSpPr>
            <a:spLocks noGrp="1"/>
          </p:cNvSpPr>
          <p:nvPr>
            <p:ph type="title"/>
          </p:nvPr>
        </p:nvSpPr>
        <p:spPr/>
        <p:txBody>
          <a:bodyPr/>
          <a:lstStyle/>
          <a:p>
            <a:r>
              <a:rPr lang="en-US" dirty="0"/>
              <a:t>State Dept. of Education Website (pt. 4)</a:t>
            </a:r>
          </a:p>
        </p:txBody>
      </p:sp>
      <p:pic>
        <p:nvPicPr>
          <p:cNvPr id="5" name="Picture 1" descr="Screenshot, Special Education homepage link to ITC homepage">
            <a:extLst>
              <a:ext uri="{FF2B5EF4-FFF2-40B4-BE49-F238E27FC236}">
                <a16:creationId xmlns:a16="http://schemas.microsoft.com/office/drawing/2014/main" id="{D7A62B42-5772-43AF-948C-61EBA85D6000}"/>
              </a:ext>
            </a:extLst>
          </p:cNvPr>
          <p:cNvPicPr>
            <a:picLocks noGrp="1" noChangeAspect="1" noChangeArrowheads="1"/>
          </p:cNvPicPr>
          <p:nvPr>
            <p:ph idx="13"/>
          </p:nvPr>
        </p:nvPicPr>
        <p:blipFill>
          <a:blip r:embed="rId3"/>
          <a:stretch>
            <a:fillRect/>
          </a:stretch>
        </p:blipFill>
        <p:spPr bwMode="auto">
          <a:xfrm>
            <a:off x="1928417" y="1339850"/>
            <a:ext cx="8160541"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3ED05E82-B0AB-4591-B781-645AF776C079}"/>
              </a:ext>
              <a:ext uri="{C183D7F6-B498-43B3-948B-1728B52AA6E4}">
                <adec:decorative xmlns:adec="http://schemas.microsoft.com/office/drawing/2017/decorative" val="1"/>
              </a:ext>
            </a:extLst>
          </p:cNvPr>
          <p:cNvSpPr/>
          <p:nvPr/>
        </p:nvSpPr>
        <p:spPr>
          <a:xfrm>
            <a:off x="8072251" y="1990370"/>
            <a:ext cx="1966493" cy="55365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054172-3FF1-4AE5-BE2C-248DDD6CB37E}"/>
              </a:ext>
            </a:extLst>
          </p:cNvPr>
          <p:cNvSpPr txBox="1"/>
          <p:nvPr/>
        </p:nvSpPr>
        <p:spPr>
          <a:xfrm>
            <a:off x="7830608" y="3524120"/>
            <a:ext cx="2448232" cy="369332"/>
          </a:xfrm>
          <a:prstGeom prst="rect">
            <a:avLst/>
          </a:prstGeom>
          <a:solidFill>
            <a:schemeClr val="tx1">
              <a:lumMod val="25000"/>
              <a:lumOff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dirty="0"/>
              <a:t>Link to ITC Homepage</a:t>
            </a:r>
          </a:p>
        </p:txBody>
      </p:sp>
      <p:cxnSp>
        <p:nvCxnSpPr>
          <p:cNvPr id="8" name="Straight Arrow Connector 7">
            <a:extLst>
              <a:ext uri="{FF2B5EF4-FFF2-40B4-BE49-F238E27FC236}">
                <a16:creationId xmlns:a16="http://schemas.microsoft.com/office/drawing/2014/main" id="{034D059C-8A2E-41DB-9800-887F1FA75502}"/>
              </a:ext>
              <a:ext uri="{C183D7F6-B498-43B3-948B-1728B52AA6E4}">
                <adec:decorative xmlns:adec="http://schemas.microsoft.com/office/drawing/2017/decorative" val="1"/>
              </a:ext>
            </a:extLst>
          </p:cNvPr>
          <p:cNvCxnSpPr/>
          <p:nvPr/>
        </p:nvCxnSpPr>
        <p:spPr>
          <a:xfrm flipH="1" flipV="1">
            <a:off x="9054724" y="2691470"/>
            <a:ext cx="773" cy="73753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9" name="Slide Number Placeholder 1">
            <a:extLst>
              <a:ext uri="{FF2B5EF4-FFF2-40B4-BE49-F238E27FC236}">
                <a16:creationId xmlns:a16="http://schemas.microsoft.com/office/drawing/2014/main" id="{E730F690-B123-47ED-91B0-5E9CE1791006}"/>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77</a:t>
            </a:fld>
            <a:endParaRPr lang="en-US" dirty="0"/>
          </a:p>
        </p:txBody>
      </p:sp>
    </p:spTree>
    <p:extLst>
      <p:ext uri="{BB962C8B-B14F-4D97-AF65-F5344CB8AC3E}">
        <p14:creationId xmlns:p14="http://schemas.microsoft.com/office/powerpoint/2010/main" val="13512815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113D57-5675-4025-81B7-CBD626CCE8E5}"/>
              </a:ext>
            </a:extLst>
          </p:cNvPr>
          <p:cNvSpPr>
            <a:spLocks noGrp="1"/>
          </p:cNvSpPr>
          <p:nvPr>
            <p:ph type="title"/>
          </p:nvPr>
        </p:nvSpPr>
        <p:spPr/>
        <p:txBody>
          <a:bodyPr/>
          <a:lstStyle/>
          <a:p>
            <a:r>
              <a:rPr lang="en-US" dirty="0"/>
              <a:t>Overview of Statewide Resources</a:t>
            </a:r>
          </a:p>
        </p:txBody>
      </p:sp>
      <p:pic>
        <p:nvPicPr>
          <p:cNvPr id="6" name="Content Placeholder 4" descr="Idaho SESTA logo">
            <a:extLst>
              <a:ext uri="{FF2B5EF4-FFF2-40B4-BE49-F238E27FC236}">
                <a16:creationId xmlns:a16="http://schemas.microsoft.com/office/drawing/2014/main" id="{E11DD3C8-122A-4A44-87BF-007A481DD557}"/>
              </a:ext>
            </a:extLst>
          </p:cNvPr>
          <p:cNvPicPr>
            <a:picLocks noChangeAspect="1"/>
          </p:cNvPicPr>
          <p:nvPr/>
        </p:nvPicPr>
        <p:blipFill>
          <a:blip r:embed="rId3"/>
          <a:stretch>
            <a:fillRect/>
          </a:stretch>
        </p:blipFill>
        <p:spPr>
          <a:xfrm>
            <a:off x="1874642" y="1215609"/>
            <a:ext cx="3117804" cy="1558902"/>
          </a:xfrm>
          <a:prstGeom prst="rect">
            <a:avLst/>
          </a:prstGeom>
        </p:spPr>
      </p:pic>
      <p:sp>
        <p:nvSpPr>
          <p:cNvPr id="7" name="TextBox 6">
            <a:extLst>
              <a:ext uri="{FF2B5EF4-FFF2-40B4-BE49-F238E27FC236}">
                <a16:creationId xmlns:a16="http://schemas.microsoft.com/office/drawing/2014/main" id="{C552C7BB-3926-437B-942B-0E2E058D0EB2}"/>
              </a:ext>
            </a:extLst>
          </p:cNvPr>
          <p:cNvSpPr txBox="1"/>
          <p:nvPr/>
        </p:nvSpPr>
        <p:spPr>
          <a:xfrm>
            <a:off x="2209428" y="2731979"/>
            <a:ext cx="2448232" cy="369332"/>
          </a:xfrm>
          <a:prstGeom prst="rect">
            <a:avLst/>
          </a:prstGeom>
          <a:solidFill>
            <a:schemeClr val="tx1">
              <a:lumMod val="25000"/>
              <a:lumOff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https://idahosesta.org/</a:t>
            </a:r>
          </a:p>
        </p:txBody>
      </p:sp>
      <p:pic>
        <p:nvPicPr>
          <p:cNvPr id="8" name="Picture 7" descr="Screenshot, Idaho SESTA homepage">
            <a:extLst>
              <a:ext uri="{FF2B5EF4-FFF2-40B4-BE49-F238E27FC236}">
                <a16:creationId xmlns:a16="http://schemas.microsoft.com/office/drawing/2014/main" id="{68E4AC6A-34E9-4DC7-BD89-2EE4553DFD17}"/>
              </a:ext>
            </a:extLst>
          </p:cNvPr>
          <p:cNvPicPr>
            <a:picLocks noChangeAspect="1"/>
          </p:cNvPicPr>
          <p:nvPr/>
        </p:nvPicPr>
        <p:blipFill>
          <a:blip r:embed="rId4"/>
          <a:stretch>
            <a:fillRect/>
          </a:stretch>
        </p:blipFill>
        <p:spPr>
          <a:xfrm>
            <a:off x="1087330" y="3205116"/>
            <a:ext cx="4714950" cy="3401927"/>
          </a:xfrm>
          <a:prstGeom prst="rect">
            <a:avLst/>
          </a:prstGeom>
          <a:ln>
            <a:solidFill>
              <a:srgbClr val="000000"/>
            </a:solidFill>
          </a:ln>
        </p:spPr>
      </p:pic>
      <p:pic>
        <p:nvPicPr>
          <p:cNvPr id="9" name="Picture 8" descr="Idaho Training Clearinghouse logo">
            <a:extLst>
              <a:ext uri="{FF2B5EF4-FFF2-40B4-BE49-F238E27FC236}">
                <a16:creationId xmlns:a16="http://schemas.microsoft.com/office/drawing/2014/main" id="{B5371FED-EA1D-4CFA-B4C0-C14CE9F6A874}"/>
              </a:ext>
            </a:extLst>
          </p:cNvPr>
          <p:cNvPicPr>
            <a:picLocks noChangeAspect="1"/>
          </p:cNvPicPr>
          <p:nvPr/>
        </p:nvPicPr>
        <p:blipFill>
          <a:blip r:embed="rId5"/>
          <a:stretch>
            <a:fillRect/>
          </a:stretch>
        </p:blipFill>
        <p:spPr>
          <a:xfrm>
            <a:off x="6464503" y="1427256"/>
            <a:ext cx="4260603" cy="1135608"/>
          </a:xfrm>
          <a:prstGeom prst="rect">
            <a:avLst/>
          </a:prstGeom>
        </p:spPr>
      </p:pic>
      <p:sp>
        <p:nvSpPr>
          <p:cNvPr id="10" name="TextBox 9">
            <a:extLst>
              <a:ext uri="{FF2B5EF4-FFF2-40B4-BE49-F238E27FC236}">
                <a16:creationId xmlns:a16="http://schemas.microsoft.com/office/drawing/2014/main" id="{D4130E70-2288-4E04-B0FE-915A1DA9D21C}"/>
              </a:ext>
            </a:extLst>
          </p:cNvPr>
          <p:cNvSpPr txBox="1"/>
          <p:nvPr/>
        </p:nvSpPr>
        <p:spPr>
          <a:xfrm>
            <a:off x="7365946" y="2731979"/>
            <a:ext cx="2448232" cy="369332"/>
          </a:xfrm>
          <a:prstGeom prst="rect">
            <a:avLst/>
          </a:prstGeom>
          <a:solidFill>
            <a:schemeClr val="tx1">
              <a:lumMod val="25000"/>
              <a:lumOff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https://idahotc.com/</a:t>
            </a:r>
          </a:p>
        </p:txBody>
      </p:sp>
      <p:pic>
        <p:nvPicPr>
          <p:cNvPr id="5" name="Picture 4" descr="Graphical user interface, website&#10;&#10;Description automatically generated">
            <a:extLst>
              <a:ext uri="{FF2B5EF4-FFF2-40B4-BE49-F238E27FC236}">
                <a16:creationId xmlns:a16="http://schemas.microsoft.com/office/drawing/2014/main" id="{6098511B-24E8-3A2C-D083-E0A0D953995A}"/>
              </a:ext>
            </a:extLst>
          </p:cNvPr>
          <p:cNvPicPr>
            <a:picLocks noChangeAspect="1"/>
          </p:cNvPicPr>
          <p:nvPr/>
        </p:nvPicPr>
        <p:blipFill>
          <a:blip r:embed="rId6"/>
          <a:stretch>
            <a:fillRect/>
          </a:stretch>
        </p:blipFill>
        <p:spPr>
          <a:xfrm>
            <a:off x="6464503" y="3270426"/>
            <a:ext cx="5049965" cy="3125348"/>
          </a:xfrm>
          <a:prstGeom prst="rect">
            <a:avLst/>
          </a:prstGeom>
        </p:spPr>
      </p:pic>
      <p:sp>
        <p:nvSpPr>
          <p:cNvPr id="11" name="Slide Number Placeholder 1">
            <a:extLst>
              <a:ext uri="{FF2B5EF4-FFF2-40B4-BE49-F238E27FC236}">
                <a16:creationId xmlns:a16="http://schemas.microsoft.com/office/drawing/2014/main" id="{8034CE72-EFB4-4CEC-917C-671948B161CA}"/>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78</a:t>
            </a:fld>
            <a:endParaRPr lang="en-US" dirty="0"/>
          </a:p>
        </p:txBody>
      </p:sp>
    </p:spTree>
    <p:extLst>
      <p:ext uri="{BB962C8B-B14F-4D97-AF65-F5344CB8AC3E}">
        <p14:creationId xmlns:p14="http://schemas.microsoft.com/office/powerpoint/2010/main" val="28860804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775ABD-D43B-4E66-9617-5B1082DBF258}"/>
              </a:ext>
            </a:extLst>
          </p:cNvPr>
          <p:cNvSpPr>
            <a:spLocks noGrp="1"/>
          </p:cNvSpPr>
          <p:nvPr>
            <p:ph type="title"/>
          </p:nvPr>
        </p:nvSpPr>
        <p:spPr>
          <a:xfrm>
            <a:off x="434304" y="0"/>
            <a:ext cx="10515600" cy="988601"/>
          </a:xfrm>
        </p:spPr>
        <p:txBody>
          <a:bodyPr>
            <a:normAutofit/>
          </a:bodyPr>
          <a:lstStyle/>
          <a:p>
            <a:r>
              <a:rPr lang="en-US"/>
              <a:t>Idaho SESTA</a:t>
            </a:r>
            <a:endParaRPr lang="en-US" dirty="0"/>
          </a:p>
        </p:txBody>
      </p:sp>
      <p:pic>
        <p:nvPicPr>
          <p:cNvPr id="11" name="Picture 10" descr="Idaho SESTA logo">
            <a:extLst>
              <a:ext uri="{FF2B5EF4-FFF2-40B4-BE49-F238E27FC236}">
                <a16:creationId xmlns:a16="http://schemas.microsoft.com/office/drawing/2014/main" id="{533CFEF1-DB8D-19CA-54F5-7D0C1E0D6CD2}"/>
              </a:ext>
            </a:extLst>
          </p:cNvPr>
          <p:cNvPicPr>
            <a:picLocks noChangeAspect="1"/>
          </p:cNvPicPr>
          <p:nvPr/>
        </p:nvPicPr>
        <p:blipFill>
          <a:blip r:embed="rId3"/>
          <a:stretch>
            <a:fillRect/>
          </a:stretch>
        </p:blipFill>
        <p:spPr>
          <a:xfrm>
            <a:off x="7295182" y="2494003"/>
            <a:ext cx="4678680" cy="2539242"/>
          </a:xfrm>
          <a:prstGeom prst="rect">
            <a:avLst/>
          </a:prstGeom>
        </p:spPr>
      </p:pic>
      <p:pic>
        <p:nvPicPr>
          <p:cNvPr id="32" name="Picture 31" descr="Table&#10;&#10;Description automatically generated">
            <a:extLst>
              <a:ext uri="{FF2B5EF4-FFF2-40B4-BE49-F238E27FC236}">
                <a16:creationId xmlns:a16="http://schemas.microsoft.com/office/drawing/2014/main" id="{C960926B-A34E-3EA7-C4F5-474F3E35E1B9}"/>
              </a:ext>
            </a:extLst>
          </p:cNvPr>
          <p:cNvPicPr>
            <a:picLocks noChangeAspect="1"/>
          </p:cNvPicPr>
          <p:nvPr/>
        </p:nvPicPr>
        <p:blipFill>
          <a:blip r:embed="rId4"/>
          <a:stretch>
            <a:fillRect/>
          </a:stretch>
        </p:blipFill>
        <p:spPr>
          <a:xfrm>
            <a:off x="807151" y="1326255"/>
            <a:ext cx="5087452" cy="4874737"/>
          </a:xfrm>
          <a:prstGeom prst="rect">
            <a:avLst/>
          </a:prstGeom>
          <a:effectLst>
            <a:innerShdw blurRad="63500" dist="127000" dir="13500000">
              <a:schemeClr val="accent1">
                <a:alpha val="50000"/>
              </a:schemeClr>
            </a:innerShdw>
          </a:effectLst>
        </p:spPr>
      </p:pic>
      <p:sp>
        <p:nvSpPr>
          <p:cNvPr id="6" name="Slide Number Placeholder 1">
            <a:extLst>
              <a:ext uri="{FF2B5EF4-FFF2-40B4-BE49-F238E27FC236}">
                <a16:creationId xmlns:a16="http://schemas.microsoft.com/office/drawing/2014/main" id="{22685F76-24C9-406E-AE3F-3D2E2457E99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79</a:t>
            </a:fld>
            <a:endParaRPr lang="en-US" dirty="0"/>
          </a:p>
        </p:txBody>
      </p:sp>
    </p:spTree>
    <p:extLst>
      <p:ext uri="{BB962C8B-B14F-4D97-AF65-F5344CB8AC3E}">
        <p14:creationId xmlns:p14="http://schemas.microsoft.com/office/powerpoint/2010/main" val="441370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ISAT Interims Math</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31580"/>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05D7CD-1865-4EE7-902B-0FF1AB7EE2A5}"/>
              </a:ext>
            </a:extLst>
          </p:cNvPr>
          <p:cNvSpPr txBox="1"/>
          <p:nvPr/>
        </p:nvSpPr>
        <p:spPr>
          <a:xfrm>
            <a:off x="9968090" y="4338756"/>
            <a:ext cx="2116565" cy="1015663"/>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Brianna Lynch</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Mathematics &amp; Science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208-332-6979</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5"/>
              </a:rPr>
              <a:t>blynch@sde.idaho.gov</a:t>
            </a:r>
            <a:r>
              <a:rPr lang="de-DE" sz="1200" dirty="0">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2575589961"/>
              </p:ext>
            </p:extLst>
          </p:nvPr>
        </p:nvGraphicFramePr>
        <p:xfrm>
          <a:off x="107345" y="1030203"/>
          <a:ext cx="7575617" cy="5755095"/>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a:r>
                        <a:rPr lang="en-US" sz="1400" b="0" dirty="0">
                          <a:latin typeface="Tahoma" panose="020B0604030504040204" pitchFamily="34" charset="0"/>
                          <a:ea typeface="Tahoma" panose="020B0604030504040204" pitchFamily="34" charset="0"/>
                          <a:cs typeface="Tahoma" panose="020B0604030504040204" pitchFamily="34" charset="0"/>
                        </a:rPr>
                        <a:t>Idaho Standards Achievement Test - Interims in Math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165762">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ISAT interims are administered at various points in the learning process to determine if students are on track toward proficiency.</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ICA, SICAs, IABs, &amp; FIABs assess various Claims and Targets to provide teachers with information to refine their instructional practices</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a:buFont typeface="Arial" panose="020B0604020202020204" pitchFamily="34" charset="0"/>
                        <a:buChar char="•"/>
                      </a:pPr>
                      <a:r>
                        <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08/10/2022 to 02/24/2023 (fall)</a:t>
                      </a:r>
                    </a:p>
                    <a:p>
                      <a:pPr marL="285750" indent="-285750">
                        <a:buFont typeface="Arial" panose="020B0604020202020204" pitchFamily="34" charset="0"/>
                        <a:buChar char="•"/>
                      </a:pPr>
                      <a:r>
                        <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06/05/2023 to 07/28/2023 (summer)</a:t>
                      </a:r>
                      <a:endParaRPr lang="en-US" sz="1400" b="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684549">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Names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200" b="0" dirty="0">
                          <a:latin typeface="Tahoma" panose="020B0604030504040204" pitchFamily="34" charset="0"/>
                          <a:ea typeface="Tahoma" panose="020B0604030504040204" pitchFamily="34" charset="0"/>
                          <a:cs typeface="Tahoma" panose="020B0604030504040204" pitchFamily="34" charset="0"/>
                        </a:rPr>
                        <a:t>Operations and Algebraic Thinking, Measurement and Data, Number and Operations-Fractions, Number and Operations in Base Ten, Expressions and Equations, Geometry, Algebra and Functions,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3-8 and high school</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0">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5721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200" b="0" dirty="0">
                          <a:latin typeface="Tahoma" panose="020B0604030504040204" pitchFamily="34" charset="0"/>
                          <a:ea typeface="Tahoma" panose="020B0604030504040204" pitchFamily="34" charset="0"/>
                          <a:cs typeface="Tahoma" panose="020B0604030504040204" pitchFamily="34" charset="0"/>
                        </a:rPr>
                        <a:t>Scale Score, and Performance Level data is reported from an Interim Comprehensive Assessment (ICA) &amp; Shortened Interim Comprehensive Assessment (SICA).</a:t>
                      </a:r>
                    </a:p>
                    <a:p>
                      <a:pPr marL="171450" indent="-171450">
                        <a:buFont typeface="Arial" panose="020B0604020202020204" pitchFamily="34" charset="0"/>
                        <a:buChar char="•"/>
                      </a:pPr>
                      <a:r>
                        <a:rPr lang="en-US" sz="1200" b="0" dirty="0">
                          <a:latin typeface="Tahoma" panose="020B0604030504040204" pitchFamily="34" charset="0"/>
                          <a:ea typeface="Tahoma" panose="020B0604030504040204" pitchFamily="34" charset="0"/>
                          <a:cs typeface="Tahoma" panose="020B0604030504040204" pitchFamily="34" charset="0"/>
                        </a:rPr>
                        <a:t>Performance Level data is reported from a Interim Assessment Block (IAB) or a Focused Interim Assessment Block (FIAB).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5" name="Picture 4" descr="Cambium logo">
            <a:hlinkClick r:id="rId6"/>
            <a:extLst>
              <a:ext uri="{FF2B5EF4-FFF2-40B4-BE49-F238E27FC236}">
                <a16:creationId xmlns:a16="http://schemas.microsoft.com/office/drawing/2014/main" id="{BCA4AAC2-DABB-436D-999E-5249D266E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5742" y="2145875"/>
            <a:ext cx="1632454" cy="1399042"/>
          </a:xfrm>
          <a:prstGeom prst="rect">
            <a:avLst/>
          </a:prstGeom>
          <a:solidFill>
            <a:schemeClr val="bg1"/>
          </a:solidFill>
          <a:ln w="19050">
            <a:solidFill>
              <a:schemeClr val="tx1"/>
            </a:solidFill>
          </a:ln>
        </p:spPr>
      </p:pic>
      <p:pic>
        <p:nvPicPr>
          <p:cNvPr id="3" name="Picture 2" descr="Brianna Lynch headshot">
            <a:extLst>
              <a:ext uri="{FF2B5EF4-FFF2-40B4-BE49-F238E27FC236}">
                <a16:creationId xmlns:a16="http://schemas.microsoft.com/office/drawing/2014/main" id="{FD87725E-292E-4F67-86CA-36AF741FAA83}"/>
              </a:ext>
            </a:extLst>
          </p:cNvPr>
          <p:cNvPicPr>
            <a:picLocks noChangeAspect="1"/>
          </p:cNvPicPr>
          <p:nvPr/>
        </p:nvPicPr>
        <p:blipFill>
          <a:blip r:embed="rId8"/>
          <a:stretch>
            <a:fillRect/>
          </a:stretch>
        </p:blipFill>
        <p:spPr>
          <a:xfrm>
            <a:off x="8155561" y="4457458"/>
            <a:ext cx="1710563" cy="1710563"/>
          </a:xfrm>
          <a:prstGeom prst="rect">
            <a:avLst/>
          </a:prstGeom>
        </p:spPr>
      </p:pic>
      <p:sp>
        <p:nvSpPr>
          <p:cNvPr id="11" name="Slide Number Placeholder 1">
            <a:extLst>
              <a:ext uri="{FF2B5EF4-FFF2-40B4-BE49-F238E27FC236}">
                <a16:creationId xmlns:a16="http://schemas.microsoft.com/office/drawing/2014/main" id="{D68704E0-46A3-44CF-936A-7227934FC759}"/>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a:t>
            </a:fld>
            <a:endParaRPr lang="en-US" dirty="0"/>
          </a:p>
        </p:txBody>
      </p:sp>
    </p:spTree>
    <p:extLst>
      <p:ext uri="{BB962C8B-B14F-4D97-AF65-F5344CB8AC3E}">
        <p14:creationId xmlns:p14="http://schemas.microsoft.com/office/powerpoint/2010/main" val="42873079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2C4A-9EC6-4C92-AF2B-E36F475579E2}"/>
              </a:ext>
            </a:extLst>
          </p:cNvPr>
          <p:cNvSpPr>
            <a:spLocks noGrp="1"/>
          </p:cNvSpPr>
          <p:nvPr>
            <p:ph type="title"/>
          </p:nvPr>
        </p:nvSpPr>
        <p:spPr>
          <a:xfrm>
            <a:off x="434304" y="0"/>
            <a:ext cx="10515600" cy="988601"/>
          </a:xfrm>
        </p:spPr>
        <p:txBody>
          <a:bodyPr/>
          <a:lstStyle/>
          <a:p>
            <a:r>
              <a:rPr lang="en-US" dirty="0"/>
              <a:t>Idaho SESTA (2)</a:t>
            </a:r>
          </a:p>
        </p:txBody>
      </p:sp>
      <p:pic>
        <p:nvPicPr>
          <p:cNvPr id="4" name="Picture 3" descr="Idaho Training Clearinghouse logo">
            <a:extLst>
              <a:ext uri="{FF2B5EF4-FFF2-40B4-BE49-F238E27FC236}">
                <a16:creationId xmlns:a16="http://schemas.microsoft.com/office/drawing/2014/main" id="{900AA95A-7AA8-1727-7889-8125350538B7}"/>
              </a:ext>
            </a:extLst>
          </p:cNvPr>
          <p:cNvPicPr>
            <a:picLocks noChangeAspect="1"/>
          </p:cNvPicPr>
          <p:nvPr/>
        </p:nvPicPr>
        <p:blipFill>
          <a:blip r:embed="rId3"/>
          <a:stretch>
            <a:fillRect/>
          </a:stretch>
        </p:blipFill>
        <p:spPr>
          <a:xfrm>
            <a:off x="6972525" y="2164185"/>
            <a:ext cx="4260603" cy="1135608"/>
          </a:xfrm>
          <a:prstGeom prst="rect">
            <a:avLst/>
          </a:prstGeom>
        </p:spPr>
      </p:pic>
      <p:pic>
        <p:nvPicPr>
          <p:cNvPr id="2050" name="Picture 2" descr="Idaho ATP">
            <a:extLst>
              <a:ext uri="{FF2B5EF4-FFF2-40B4-BE49-F238E27FC236}">
                <a16:creationId xmlns:a16="http://schemas.microsoft.com/office/drawing/2014/main" id="{82C989F3-432D-2DEB-B265-DC1D5672F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8528" y="4054267"/>
            <a:ext cx="7864267" cy="11356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able&#10;&#10;Description automatically generated">
            <a:extLst>
              <a:ext uri="{FF2B5EF4-FFF2-40B4-BE49-F238E27FC236}">
                <a16:creationId xmlns:a16="http://schemas.microsoft.com/office/drawing/2014/main" id="{BFCC75E4-F037-E7D9-CE9F-F8682E6B5492}"/>
              </a:ext>
            </a:extLst>
          </p:cNvPr>
          <p:cNvPicPr>
            <a:picLocks noChangeAspect="1"/>
          </p:cNvPicPr>
          <p:nvPr/>
        </p:nvPicPr>
        <p:blipFill>
          <a:blip r:embed="rId5"/>
          <a:stretch>
            <a:fillRect/>
          </a:stretch>
        </p:blipFill>
        <p:spPr>
          <a:xfrm>
            <a:off x="526528" y="1743075"/>
            <a:ext cx="6334298" cy="3629025"/>
          </a:xfrm>
          <a:prstGeom prst="rect">
            <a:avLst/>
          </a:prstGeom>
          <a:effectLst>
            <a:innerShdw blurRad="63500" dist="101600" dir="13500000">
              <a:schemeClr val="accent1">
                <a:alpha val="50000"/>
              </a:schemeClr>
            </a:innerShdw>
          </a:effectLst>
        </p:spPr>
      </p:pic>
      <p:sp>
        <p:nvSpPr>
          <p:cNvPr id="7" name="Slide Number Placeholder 1">
            <a:extLst>
              <a:ext uri="{FF2B5EF4-FFF2-40B4-BE49-F238E27FC236}">
                <a16:creationId xmlns:a16="http://schemas.microsoft.com/office/drawing/2014/main" id="{79A53815-83CB-431A-85D8-DB1EF5AAA682}"/>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80</a:t>
            </a:fld>
            <a:endParaRPr lang="en-US" dirty="0"/>
          </a:p>
        </p:txBody>
      </p:sp>
    </p:spTree>
    <p:extLst>
      <p:ext uri="{BB962C8B-B14F-4D97-AF65-F5344CB8AC3E}">
        <p14:creationId xmlns:p14="http://schemas.microsoft.com/office/powerpoint/2010/main" val="38509527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10BF0-6DD9-482D-99B7-FD8C5DCB4330}"/>
              </a:ext>
            </a:extLst>
          </p:cNvPr>
          <p:cNvSpPr>
            <a:spLocks noGrp="1"/>
          </p:cNvSpPr>
          <p:nvPr>
            <p:ph type="ctrTitle"/>
          </p:nvPr>
        </p:nvSpPr>
        <p:spPr/>
        <p:txBody>
          <a:bodyPr/>
          <a:lstStyle/>
          <a:p>
            <a:r>
              <a:rPr lang="en-US" dirty="0"/>
              <a:t>Dispute Resolution Updates</a:t>
            </a:r>
          </a:p>
        </p:txBody>
      </p:sp>
      <p:sp>
        <p:nvSpPr>
          <p:cNvPr id="4" name="Subtitle 3">
            <a:extLst>
              <a:ext uri="{FF2B5EF4-FFF2-40B4-BE49-F238E27FC236}">
                <a16:creationId xmlns:a16="http://schemas.microsoft.com/office/drawing/2014/main" id="{A7DEF5B1-1D42-4027-8AD1-B487E2C230E5}"/>
              </a:ext>
            </a:extLst>
          </p:cNvPr>
          <p:cNvSpPr>
            <a:spLocks noGrp="1"/>
          </p:cNvSpPr>
          <p:nvPr>
            <p:ph type="subTitle" idx="1"/>
          </p:nvPr>
        </p:nvSpPr>
        <p:spPr>
          <a:xfrm>
            <a:off x="535460" y="3224396"/>
            <a:ext cx="9144000" cy="1228731"/>
          </a:xfrm>
        </p:spPr>
        <p:txBody>
          <a:bodyPr>
            <a:normAutofit/>
          </a:bodyPr>
          <a:lstStyle/>
          <a:p>
            <a:r>
              <a:rPr lang="en-US" dirty="0"/>
              <a:t>Kimberli </a:t>
            </a:r>
            <a:r>
              <a:rPr lang="en-US" dirty="0" err="1"/>
              <a:t>Shaner</a:t>
            </a:r>
            <a:r>
              <a:rPr lang="en-US" dirty="0"/>
              <a:t>, Dispute Resolution Coordinator</a:t>
            </a:r>
          </a:p>
          <a:p>
            <a:r>
              <a:rPr lang="en-US" dirty="0"/>
              <a:t>                               </a:t>
            </a:r>
          </a:p>
        </p:txBody>
      </p:sp>
      <p:sp>
        <p:nvSpPr>
          <p:cNvPr id="5" name="Slide Number Placeholder 1">
            <a:extLst>
              <a:ext uri="{FF2B5EF4-FFF2-40B4-BE49-F238E27FC236}">
                <a16:creationId xmlns:a16="http://schemas.microsoft.com/office/drawing/2014/main" id="{1B372D6A-6666-44F4-8E59-B3F61247B74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81</a:t>
            </a:fld>
            <a:endParaRPr lang="en-US" dirty="0"/>
          </a:p>
        </p:txBody>
      </p:sp>
    </p:spTree>
    <p:extLst>
      <p:ext uri="{BB962C8B-B14F-4D97-AF65-F5344CB8AC3E}">
        <p14:creationId xmlns:p14="http://schemas.microsoft.com/office/powerpoint/2010/main" val="3416109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F9CC76-FD5C-4030-9706-C034DF812088}"/>
              </a:ext>
            </a:extLst>
          </p:cNvPr>
          <p:cNvSpPr>
            <a:spLocks noGrp="1"/>
          </p:cNvSpPr>
          <p:nvPr>
            <p:ph type="title"/>
          </p:nvPr>
        </p:nvSpPr>
        <p:spPr/>
        <p:txBody>
          <a:bodyPr/>
          <a:lstStyle/>
          <a:p>
            <a:r>
              <a:rPr lang="en-US" dirty="0"/>
              <a:t>The Dispute Resolution Team</a:t>
            </a:r>
          </a:p>
        </p:txBody>
      </p:sp>
      <p:sp>
        <p:nvSpPr>
          <p:cNvPr id="5" name="TextBox 4">
            <a:extLst>
              <a:ext uri="{FF2B5EF4-FFF2-40B4-BE49-F238E27FC236}">
                <a16:creationId xmlns:a16="http://schemas.microsoft.com/office/drawing/2014/main" id="{FA5A6A49-775E-43C4-BA00-54D40ABA822C}"/>
              </a:ext>
            </a:extLst>
          </p:cNvPr>
          <p:cNvSpPr txBox="1"/>
          <p:nvPr/>
        </p:nvSpPr>
        <p:spPr>
          <a:xfrm>
            <a:off x="1472510" y="1197825"/>
            <a:ext cx="96820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Kimberli Shaner- Dispute Resolution Coordinator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TBD- Dispute Resolution Program Specialist</a:t>
            </a:r>
          </a:p>
        </p:txBody>
      </p:sp>
      <p:graphicFrame>
        <p:nvGraphicFramePr>
          <p:cNvPr id="7" name="Table 6">
            <a:extLst>
              <a:ext uri="{FF2B5EF4-FFF2-40B4-BE49-F238E27FC236}">
                <a16:creationId xmlns:a16="http://schemas.microsoft.com/office/drawing/2014/main" id="{2BF70CCD-05C7-4F9F-9993-5A63A9FC0799}"/>
              </a:ext>
            </a:extLst>
          </p:cNvPr>
          <p:cNvGraphicFramePr>
            <a:graphicFrameLocks noGrp="1"/>
          </p:cNvGraphicFramePr>
          <p:nvPr/>
        </p:nvGraphicFramePr>
        <p:xfrm>
          <a:off x="851073" y="2675017"/>
          <a:ext cx="9030400" cy="2674587"/>
        </p:xfrm>
        <a:graphic>
          <a:graphicData uri="http://schemas.openxmlformats.org/drawingml/2006/table">
            <a:tbl>
              <a:tblPr firstRow="1" bandRow="1">
                <a:tableStyleId>{93296810-A885-4BE3-A3E7-6D5BEEA58F35}</a:tableStyleId>
              </a:tblPr>
              <a:tblGrid>
                <a:gridCol w="5240278">
                  <a:extLst>
                    <a:ext uri="{9D8B030D-6E8A-4147-A177-3AD203B41FA5}">
                      <a16:colId xmlns:a16="http://schemas.microsoft.com/office/drawing/2014/main" val="895913302"/>
                    </a:ext>
                  </a:extLst>
                </a:gridCol>
                <a:gridCol w="3790122">
                  <a:extLst>
                    <a:ext uri="{9D8B030D-6E8A-4147-A177-3AD203B41FA5}">
                      <a16:colId xmlns:a16="http://schemas.microsoft.com/office/drawing/2014/main" val="1165851511"/>
                    </a:ext>
                  </a:extLst>
                </a:gridCol>
              </a:tblGrid>
              <a:tr h="584013">
                <a:tc>
                  <a:txBody>
                    <a:bodyPr/>
                    <a:lstStyle/>
                    <a:p>
                      <a:r>
                        <a:rPr lang="en-US" sz="2800" b="1" dirty="0"/>
                        <a:t>Contractor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3664"/>
                    </a:solidFill>
                  </a:tcPr>
                </a:tc>
                <a:tc>
                  <a:txBody>
                    <a:bodyPr/>
                    <a:lstStyle/>
                    <a:p>
                      <a:r>
                        <a:rPr lang="en-US" sz="2800" b="1" dirty="0"/>
                        <a:t>Number of Contractors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3664"/>
                    </a:solidFill>
                  </a:tcPr>
                </a:tc>
                <a:extLst>
                  <a:ext uri="{0D108BD9-81ED-4DB2-BD59-A6C34878D82A}">
                    <a16:rowId xmlns:a16="http://schemas.microsoft.com/office/drawing/2014/main" val="2018220837"/>
                  </a:ext>
                </a:extLst>
              </a:tr>
              <a:tr h="544458">
                <a:tc>
                  <a:txBody>
                    <a:bodyPr/>
                    <a:lstStyle/>
                    <a:p>
                      <a:r>
                        <a:rPr lang="en-US" sz="2400" dirty="0"/>
                        <a:t>Facilitators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024578"/>
                  </a:ext>
                </a:extLst>
              </a:tr>
              <a:tr h="544458">
                <a:tc>
                  <a:txBody>
                    <a:bodyPr/>
                    <a:lstStyle/>
                    <a:p>
                      <a:r>
                        <a:rPr lang="en-US" sz="2400" dirty="0"/>
                        <a:t>Mediators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6210669"/>
                  </a:ext>
                </a:extLst>
              </a:tr>
              <a:tr h="544458">
                <a:tc>
                  <a:txBody>
                    <a:bodyPr/>
                    <a:lstStyle/>
                    <a:p>
                      <a:r>
                        <a:rPr lang="en-US" sz="2400" dirty="0"/>
                        <a:t>Complaint Investigators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7847973"/>
                  </a:ext>
                </a:extLst>
              </a:tr>
              <a:tr h="387932">
                <a:tc>
                  <a:txBody>
                    <a:bodyPr/>
                    <a:lstStyle/>
                    <a:p>
                      <a:r>
                        <a:rPr lang="en-US" sz="2400" dirty="0"/>
                        <a:t>Hearing Officers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404869"/>
                  </a:ext>
                </a:extLst>
              </a:tr>
            </a:tbl>
          </a:graphicData>
        </a:graphic>
      </p:graphicFrame>
      <p:sp>
        <p:nvSpPr>
          <p:cNvPr id="6" name="Slide Number Placeholder 1">
            <a:extLst>
              <a:ext uri="{FF2B5EF4-FFF2-40B4-BE49-F238E27FC236}">
                <a16:creationId xmlns:a16="http://schemas.microsoft.com/office/drawing/2014/main" id="{C662CF68-88CE-4455-B4D8-169149BA9A7B}"/>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82</a:t>
            </a:fld>
            <a:endParaRPr lang="en-US" dirty="0"/>
          </a:p>
        </p:txBody>
      </p:sp>
    </p:spTree>
    <p:extLst>
      <p:ext uri="{BB962C8B-B14F-4D97-AF65-F5344CB8AC3E}">
        <p14:creationId xmlns:p14="http://schemas.microsoft.com/office/powerpoint/2010/main" val="3561289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0D6DE2-908C-4670-9330-38F24F0E0EBC}"/>
              </a:ext>
            </a:extLst>
          </p:cNvPr>
          <p:cNvSpPr>
            <a:spLocks noGrp="1"/>
          </p:cNvSpPr>
          <p:nvPr>
            <p:ph type="title"/>
          </p:nvPr>
        </p:nvSpPr>
        <p:spPr>
          <a:xfrm>
            <a:off x="434304" y="0"/>
            <a:ext cx="10515600" cy="988601"/>
          </a:xfrm>
        </p:spPr>
        <p:txBody>
          <a:bodyPr>
            <a:normAutofit/>
          </a:bodyPr>
          <a:lstStyle/>
          <a:p>
            <a:r>
              <a:rPr lang="en-US" dirty="0">
                <a:ea typeface="Cambria" panose="02040503050406030204" pitchFamily="18" charset="0"/>
                <a:cs typeface="Arial" panose="020B0604020202020204" pitchFamily="34" charset="0"/>
              </a:rPr>
              <a:t>Dispute Resolution Options</a:t>
            </a:r>
          </a:p>
        </p:txBody>
      </p:sp>
      <p:graphicFrame>
        <p:nvGraphicFramePr>
          <p:cNvPr id="6" name="Diagram 5" descr="Dispute Resolution options">
            <a:extLst>
              <a:ext uri="{FF2B5EF4-FFF2-40B4-BE49-F238E27FC236}">
                <a16:creationId xmlns:a16="http://schemas.microsoft.com/office/drawing/2014/main" id="{4D118E39-AE24-4DDB-9A02-25D24C8CEDB1}"/>
              </a:ext>
            </a:extLst>
          </p:cNvPr>
          <p:cNvGraphicFramePr/>
          <p:nvPr/>
        </p:nvGraphicFramePr>
        <p:xfrm>
          <a:off x="2032000" y="115966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1">
            <a:extLst>
              <a:ext uri="{FF2B5EF4-FFF2-40B4-BE49-F238E27FC236}">
                <a16:creationId xmlns:a16="http://schemas.microsoft.com/office/drawing/2014/main" id="{3ABB46E2-7A17-4B66-8E53-F8EEF2868834}"/>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83</a:t>
            </a:fld>
            <a:endParaRPr lang="en-US" dirty="0"/>
          </a:p>
        </p:txBody>
      </p:sp>
    </p:spTree>
    <p:extLst>
      <p:ext uri="{BB962C8B-B14F-4D97-AF65-F5344CB8AC3E}">
        <p14:creationId xmlns:p14="http://schemas.microsoft.com/office/powerpoint/2010/main" val="502630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74D574-0290-4000-B5EE-406BDC9FB049}"/>
              </a:ext>
            </a:extLst>
          </p:cNvPr>
          <p:cNvSpPr>
            <a:spLocks noGrp="1"/>
          </p:cNvSpPr>
          <p:nvPr>
            <p:ph type="title"/>
          </p:nvPr>
        </p:nvSpPr>
        <p:spPr/>
        <p:txBody>
          <a:bodyPr/>
          <a:lstStyle/>
          <a:p>
            <a:r>
              <a:rPr lang="en-US" dirty="0"/>
              <a:t>Facilitation</a:t>
            </a:r>
          </a:p>
        </p:txBody>
      </p:sp>
      <p:sp>
        <p:nvSpPr>
          <p:cNvPr id="5" name="Content Placeholder 4">
            <a:extLst>
              <a:ext uri="{FF2B5EF4-FFF2-40B4-BE49-F238E27FC236}">
                <a16:creationId xmlns:a16="http://schemas.microsoft.com/office/drawing/2014/main" id="{DC4293E5-6E11-49F1-A6CF-9B13674427A3}"/>
              </a:ext>
            </a:extLst>
          </p:cNvPr>
          <p:cNvSpPr txBox="1">
            <a:spLocks noGrp="1"/>
          </p:cNvSpPr>
          <p:nvPr>
            <p:ph idx="13"/>
          </p:nvPr>
        </p:nvSpPr>
        <p:spPr>
          <a:xfrm>
            <a:off x="750888" y="1339850"/>
            <a:ext cx="10515600" cy="4351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 voluntary process where, at no cost to parent or district, we provide a neutral facilitator to run the meeting. Used as a proactive tool to build good relationships and compliant IEPs.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8862D1-59C6-4CFC-8FAF-386BBD71563C}"/>
              </a:ext>
            </a:extLst>
          </p:cNvPr>
          <p:cNvSpPr txBox="1"/>
          <p:nvPr/>
        </p:nvSpPr>
        <p:spPr>
          <a:xfrm>
            <a:off x="901148" y="3132984"/>
            <a:ext cx="9806609"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Eligibility and evaluation meetings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Annual IEP meetings (over 36,000 students throughout Idaho)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Three-year re-evaluation meetings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Anytime an IEP Team is called to discuss behavioral problems, new information, or concerns about the progress of the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B58FA32D-284A-474C-B580-FB4B0ECB79B9}"/>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84</a:t>
            </a:fld>
            <a:endParaRPr lang="en-US" dirty="0"/>
          </a:p>
        </p:txBody>
      </p:sp>
    </p:spTree>
    <p:extLst>
      <p:ext uri="{BB962C8B-B14F-4D97-AF65-F5344CB8AC3E}">
        <p14:creationId xmlns:p14="http://schemas.microsoft.com/office/powerpoint/2010/main" val="18224537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AF75C9-2714-4BBD-8A76-181AA6126296}"/>
              </a:ext>
            </a:extLst>
          </p:cNvPr>
          <p:cNvSpPr>
            <a:spLocks noGrp="1"/>
          </p:cNvSpPr>
          <p:nvPr>
            <p:ph type="title"/>
          </p:nvPr>
        </p:nvSpPr>
        <p:spPr/>
        <p:txBody>
          <a:bodyPr/>
          <a:lstStyle/>
          <a:p>
            <a:r>
              <a:rPr lang="en-US" dirty="0"/>
              <a:t>Mediation</a:t>
            </a:r>
          </a:p>
        </p:txBody>
      </p:sp>
      <p:sp>
        <p:nvSpPr>
          <p:cNvPr id="5" name="Content Placeholder 4">
            <a:extLst>
              <a:ext uri="{FF2B5EF4-FFF2-40B4-BE49-F238E27FC236}">
                <a16:creationId xmlns:a16="http://schemas.microsoft.com/office/drawing/2014/main" id="{AA68E777-DDD6-4EE4-9A7B-5DCEFD3002DC}"/>
              </a:ext>
            </a:extLst>
          </p:cNvPr>
          <p:cNvSpPr txBox="1">
            <a:spLocks noGrp="1"/>
          </p:cNvSpPr>
          <p:nvPr>
            <p:ph idx="13"/>
          </p:nvPr>
        </p:nvSpPr>
        <p:spPr>
          <a:xfrm>
            <a:off x="750888" y="1339850"/>
            <a:ext cx="10515600" cy="43513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 voluntary process where, at no cost to parent or district, we provide a neutral third party to aid parties in building formal, written and enforceable agreements over any special education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7ED72C-C11D-4DA6-889F-D4B3BA4913A3}"/>
              </a:ext>
            </a:extLst>
          </p:cNvPr>
          <p:cNvSpPr txBox="1"/>
          <p:nvPr/>
        </p:nvSpPr>
        <p:spPr>
          <a:xfrm>
            <a:off x="434304" y="3132984"/>
            <a:ext cx="11391936" cy="2954655"/>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Up to three representatives for each party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Issue specific (not full IEP team)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Confidential process (not discoverable)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Can modify an IEP without a full team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Mediator is not a decision maker – decisions are owned by the parties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SDE does not enforce mediated agreements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0CCB0BB9-C345-4A82-82FB-F29733567505}"/>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85</a:t>
            </a:fld>
            <a:endParaRPr lang="en-US" dirty="0"/>
          </a:p>
        </p:txBody>
      </p:sp>
    </p:spTree>
    <p:extLst>
      <p:ext uri="{BB962C8B-B14F-4D97-AF65-F5344CB8AC3E}">
        <p14:creationId xmlns:p14="http://schemas.microsoft.com/office/powerpoint/2010/main" val="21629986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AB699F-6A6D-47DE-A4FC-2F1AD1328E6B}"/>
              </a:ext>
            </a:extLst>
          </p:cNvPr>
          <p:cNvSpPr>
            <a:spLocks noGrp="1"/>
          </p:cNvSpPr>
          <p:nvPr>
            <p:ph type="title"/>
          </p:nvPr>
        </p:nvSpPr>
        <p:spPr/>
        <p:txBody>
          <a:bodyPr/>
          <a:lstStyle/>
          <a:p>
            <a:r>
              <a:rPr lang="en-US" dirty="0"/>
              <a:t>State Administrative Complaint</a:t>
            </a:r>
          </a:p>
        </p:txBody>
      </p:sp>
      <p:sp>
        <p:nvSpPr>
          <p:cNvPr id="5" name="Content Placeholder 4">
            <a:extLst>
              <a:ext uri="{FF2B5EF4-FFF2-40B4-BE49-F238E27FC236}">
                <a16:creationId xmlns:a16="http://schemas.microsoft.com/office/drawing/2014/main" id="{D02B95D1-A697-46F2-9B5F-C905C5578BC3}"/>
              </a:ext>
            </a:extLst>
          </p:cNvPr>
          <p:cNvSpPr txBox="1">
            <a:spLocks noGrp="1"/>
          </p:cNvSpPr>
          <p:nvPr>
            <p:ph idx="13"/>
          </p:nvPr>
        </p:nvSpPr>
        <p:spPr>
          <a:xfrm>
            <a:off x="434304" y="1339850"/>
            <a:ext cx="11085444" cy="1815882"/>
          </a:xfrm>
          <a:prstGeom prst="rect">
            <a:avLst/>
          </a:prstGeom>
          <a:noFill/>
        </p:spPr>
        <p:txBody>
          <a:bodyPr wrap="square" rtlCol="0">
            <a:spAutoFit/>
          </a:bodyPr>
          <a:lstStyle/>
          <a:p>
            <a:pPr marL="0" indent="0">
              <a:lnSpc>
                <a:spcPct val="100000"/>
              </a:lnSpc>
              <a:spcBef>
                <a:spcPts val="0"/>
              </a:spcBef>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Any individual or agency can allege that an LEA has violated any component of the IDEA within the past 365 days. </a:t>
            </a:r>
          </a:p>
          <a:p>
            <a:pPr marL="0" indent="0">
              <a:lnSpc>
                <a:spcPct val="100000"/>
              </a:lnSpc>
              <a:spcBef>
                <a:spcPts val="0"/>
              </a:spcBef>
              <a:buNone/>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lnSpc>
                <a:spcPct val="100000"/>
              </a:lnSpc>
              <a:spcBef>
                <a:spcPts val="0"/>
              </a:spcBef>
              <a:buNone/>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SDE contracted Complaint Investigator provides a report within 60 days.</a:t>
            </a:r>
          </a:p>
        </p:txBody>
      </p:sp>
      <p:sp>
        <p:nvSpPr>
          <p:cNvPr id="6" name="TextBox 5">
            <a:extLst>
              <a:ext uri="{FF2B5EF4-FFF2-40B4-BE49-F238E27FC236}">
                <a16:creationId xmlns:a16="http://schemas.microsoft.com/office/drawing/2014/main" id="{2BDAB508-D992-41D6-A1C8-21EA489F229C}"/>
              </a:ext>
            </a:extLst>
          </p:cNvPr>
          <p:cNvSpPr txBox="1"/>
          <p:nvPr/>
        </p:nvSpPr>
        <p:spPr>
          <a:xfrm>
            <a:off x="786700" y="3429000"/>
            <a:ext cx="10618600" cy="252376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Investigatory costs assumed by SDE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Complaints can be regarding individual or systemic concerns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LEAs can choose to correct non-compliance prior to an investigation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Founded allegations require corrective actions to be overseen by SDE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Mediation is automatically offered to both parties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2F79E962-FEE5-4421-AAC8-B40AC0744D0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86</a:t>
            </a:fld>
            <a:endParaRPr lang="en-US" dirty="0"/>
          </a:p>
        </p:txBody>
      </p:sp>
    </p:spTree>
    <p:extLst>
      <p:ext uri="{BB962C8B-B14F-4D97-AF65-F5344CB8AC3E}">
        <p14:creationId xmlns:p14="http://schemas.microsoft.com/office/powerpoint/2010/main" val="34189223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E67B0-2AAA-433F-8F08-1B1A7E4DC9C9}"/>
              </a:ext>
            </a:extLst>
          </p:cNvPr>
          <p:cNvSpPr>
            <a:spLocks noGrp="1"/>
          </p:cNvSpPr>
          <p:nvPr>
            <p:ph type="title"/>
          </p:nvPr>
        </p:nvSpPr>
        <p:spPr/>
        <p:txBody>
          <a:bodyPr/>
          <a:lstStyle/>
          <a:p>
            <a:r>
              <a:rPr lang="en-US" dirty="0"/>
              <a:t>Due Process Hearing</a:t>
            </a:r>
          </a:p>
        </p:txBody>
      </p:sp>
      <p:sp>
        <p:nvSpPr>
          <p:cNvPr id="5" name="Content Placeholder 4">
            <a:extLst>
              <a:ext uri="{FF2B5EF4-FFF2-40B4-BE49-F238E27FC236}">
                <a16:creationId xmlns:a16="http://schemas.microsoft.com/office/drawing/2014/main" id="{1D594E69-DE39-4799-AE7E-BCE86F2A6B51}"/>
              </a:ext>
            </a:extLst>
          </p:cNvPr>
          <p:cNvSpPr txBox="1">
            <a:spLocks noGrp="1"/>
          </p:cNvSpPr>
          <p:nvPr>
            <p:ph idx="13"/>
          </p:nvPr>
        </p:nvSpPr>
        <p:spPr>
          <a:xfrm>
            <a:off x="434304" y="1339850"/>
            <a:ext cx="1083218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Districts or parents may request that a Hearing Officer (HO) decide any matter relating to the identification, evaluation, educational placement, or provision of FAPE.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530513-AF02-47D6-A64F-33FE3A12F388}"/>
              </a:ext>
            </a:extLst>
          </p:cNvPr>
          <p:cNvSpPr txBox="1"/>
          <p:nvPr/>
        </p:nvSpPr>
        <p:spPr>
          <a:xfrm>
            <a:off x="901148" y="3132984"/>
            <a:ext cx="10618600" cy="252376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Costs associated with Due Process Hearings are assumed by LEAs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Alternatives to hearing decisions that are built into the system: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Resolution Sessions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Resolution Period for Mediation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Decisions are appealable to District Court (not SDE)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6C0B18C7-0222-4C63-B945-3EC86C790443}"/>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87</a:t>
            </a:fld>
            <a:endParaRPr lang="en-US" dirty="0"/>
          </a:p>
        </p:txBody>
      </p:sp>
    </p:spTree>
    <p:extLst>
      <p:ext uri="{BB962C8B-B14F-4D97-AF65-F5344CB8AC3E}">
        <p14:creationId xmlns:p14="http://schemas.microsoft.com/office/powerpoint/2010/main" val="53956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3A942-BC6C-4F25-BEDF-01934D817A2D}"/>
              </a:ext>
            </a:extLst>
          </p:cNvPr>
          <p:cNvSpPr>
            <a:spLocks noGrp="1"/>
          </p:cNvSpPr>
          <p:nvPr>
            <p:ph type="title"/>
          </p:nvPr>
        </p:nvSpPr>
        <p:spPr/>
        <p:txBody>
          <a:bodyPr/>
          <a:lstStyle/>
          <a:p>
            <a:r>
              <a:rPr lang="en-US" dirty="0"/>
              <a:t>SDE Home Page</a:t>
            </a:r>
          </a:p>
        </p:txBody>
      </p:sp>
      <p:pic>
        <p:nvPicPr>
          <p:cNvPr id="2" name="Picture 1" descr="Buttons at the bottom of SDE Homepage">
            <a:extLst>
              <a:ext uri="{FF2B5EF4-FFF2-40B4-BE49-F238E27FC236}">
                <a16:creationId xmlns:a16="http://schemas.microsoft.com/office/drawing/2014/main" id="{CC069FB3-A03E-44E2-87F7-4401948F93AC}"/>
              </a:ext>
            </a:extLst>
          </p:cNvPr>
          <p:cNvPicPr>
            <a:picLocks noChangeAspect="1"/>
          </p:cNvPicPr>
          <p:nvPr/>
        </p:nvPicPr>
        <p:blipFill>
          <a:blip r:embed="rId3"/>
          <a:stretch>
            <a:fillRect/>
          </a:stretch>
        </p:blipFill>
        <p:spPr>
          <a:xfrm>
            <a:off x="1196502" y="1552909"/>
            <a:ext cx="9237724" cy="4477740"/>
          </a:xfrm>
          <a:prstGeom prst="rect">
            <a:avLst/>
          </a:prstGeom>
        </p:spPr>
      </p:pic>
      <p:sp>
        <p:nvSpPr>
          <p:cNvPr id="7" name="Arrow: Right 6">
            <a:extLst>
              <a:ext uri="{FF2B5EF4-FFF2-40B4-BE49-F238E27FC236}">
                <a16:creationId xmlns:a16="http://schemas.microsoft.com/office/drawing/2014/main" id="{5E94B8B1-1393-4461-9854-9858B439E112}"/>
              </a:ext>
              <a:ext uri="{C183D7F6-B498-43B3-948B-1728B52AA6E4}">
                <adec:decorative xmlns:adec="http://schemas.microsoft.com/office/drawing/2017/decorative" val="1"/>
              </a:ext>
            </a:extLst>
          </p:cNvPr>
          <p:cNvSpPr/>
          <p:nvPr/>
        </p:nvSpPr>
        <p:spPr>
          <a:xfrm rot="12255996">
            <a:off x="7703624" y="5810300"/>
            <a:ext cx="1536970" cy="28210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126DD2D-8A29-4132-9FE2-64B9537589EF}"/>
              </a:ext>
              <a:ext uri="{C183D7F6-B498-43B3-948B-1728B52AA6E4}">
                <adec:decorative xmlns:adec="http://schemas.microsoft.com/office/drawing/2017/decorative" val="1"/>
              </a:ext>
            </a:extLst>
          </p:cNvPr>
          <p:cNvSpPr/>
          <p:nvPr/>
        </p:nvSpPr>
        <p:spPr>
          <a:xfrm>
            <a:off x="6741268" y="5058383"/>
            <a:ext cx="1682885" cy="8888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F1A7CED-B262-4026-B46E-44516708382D}"/>
              </a:ext>
            </a:extLst>
          </p:cNvPr>
          <p:cNvSpPr/>
          <p:nvPr/>
        </p:nvSpPr>
        <p:spPr>
          <a:xfrm>
            <a:off x="4581728" y="309634"/>
            <a:ext cx="558367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Link to Page: Idaho State Department of Education (SDE)</a:t>
            </a:r>
            <a:r>
              <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t>
            </a: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10" name="Slide Number Placeholder 1">
            <a:extLst>
              <a:ext uri="{FF2B5EF4-FFF2-40B4-BE49-F238E27FC236}">
                <a16:creationId xmlns:a16="http://schemas.microsoft.com/office/drawing/2014/main" id="{859BBB5B-FC4D-486E-B102-971DEEA3FCF9}"/>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88</a:t>
            </a:fld>
            <a:endParaRPr lang="en-US" dirty="0"/>
          </a:p>
        </p:txBody>
      </p:sp>
    </p:spTree>
    <p:extLst>
      <p:ext uri="{BB962C8B-B14F-4D97-AF65-F5344CB8AC3E}">
        <p14:creationId xmlns:p14="http://schemas.microsoft.com/office/powerpoint/2010/main" val="33444169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C827C4-9602-42AF-B0FF-7618A5D7122E}"/>
              </a:ext>
            </a:extLst>
          </p:cNvPr>
          <p:cNvSpPr>
            <a:spLocks noGrp="1"/>
          </p:cNvSpPr>
          <p:nvPr>
            <p:ph type="title"/>
          </p:nvPr>
        </p:nvSpPr>
        <p:spPr>
          <a:xfrm>
            <a:off x="434304" y="0"/>
            <a:ext cx="10515600" cy="988601"/>
          </a:xfrm>
        </p:spPr>
        <p:txBody>
          <a:bodyPr>
            <a:normAutofit/>
          </a:bodyPr>
          <a:lstStyle/>
          <a:p>
            <a:r>
              <a:rPr lang="en-US" dirty="0">
                <a:ea typeface="Cambria" panose="02040503050406030204" pitchFamily="18" charset="0"/>
                <a:cs typeface="Arial" panose="020B0604020202020204" pitchFamily="34" charset="0"/>
              </a:rPr>
              <a:t>SPED Home Page</a:t>
            </a:r>
            <a:endParaRPr lang="en-US" sz="3600" dirty="0">
              <a:ea typeface="Cambria" panose="02040503050406030204" pitchFamily="18" charset="0"/>
            </a:endParaRPr>
          </a:p>
        </p:txBody>
      </p:sp>
      <p:pic>
        <p:nvPicPr>
          <p:cNvPr id="2" name="Picture 1" descr="Special Education homepage">
            <a:extLst>
              <a:ext uri="{FF2B5EF4-FFF2-40B4-BE49-F238E27FC236}">
                <a16:creationId xmlns:a16="http://schemas.microsoft.com/office/drawing/2014/main" id="{595AF22C-B019-4489-9ED0-E28A83AECB30}"/>
              </a:ext>
            </a:extLst>
          </p:cNvPr>
          <p:cNvPicPr>
            <a:picLocks noChangeAspect="1"/>
          </p:cNvPicPr>
          <p:nvPr/>
        </p:nvPicPr>
        <p:blipFill>
          <a:blip r:embed="rId3"/>
          <a:stretch>
            <a:fillRect/>
          </a:stretch>
        </p:blipFill>
        <p:spPr>
          <a:xfrm>
            <a:off x="1391055" y="1157591"/>
            <a:ext cx="8487030" cy="5431991"/>
          </a:xfrm>
          <a:prstGeom prst="rect">
            <a:avLst/>
          </a:prstGeom>
        </p:spPr>
      </p:pic>
      <p:sp>
        <p:nvSpPr>
          <p:cNvPr id="9" name="Rectangle 8">
            <a:extLst>
              <a:ext uri="{FF2B5EF4-FFF2-40B4-BE49-F238E27FC236}">
                <a16:creationId xmlns:a16="http://schemas.microsoft.com/office/drawing/2014/main" id="{C2805EDE-B3A9-4848-AFD3-27BAAE29B596}"/>
              </a:ext>
              <a:ext uri="{C183D7F6-B498-43B3-948B-1728B52AA6E4}">
                <adec:decorative xmlns:adec="http://schemas.microsoft.com/office/drawing/2017/decorative" val="1"/>
              </a:ext>
            </a:extLst>
          </p:cNvPr>
          <p:cNvSpPr/>
          <p:nvPr/>
        </p:nvSpPr>
        <p:spPr>
          <a:xfrm>
            <a:off x="1504227" y="3772711"/>
            <a:ext cx="2039632" cy="9531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2CC1A499-33F7-4480-BEB4-4A8D4723F788}"/>
              </a:ext>
              <a:ext uri="{C183D7F6-B498-43B3-948B-1728B52AA6E4}">
                <adec:decorative xmlns:adec="http://schemas.microsoft.com/office/drawing/2017/decorative" val="1"/>
              </a:ext>
            </a:extLst>
          </p:cNvPr>
          <p:cNvSpPr/>
          <p:nvPr/>
        </p:nvSpPr>
        <p:spPr>
          <a:xfrm rot="18306356">
            <a:off x="1208867" y="3121586"/>
            <a:ext cx="364379" cy="12946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589768B6-107F-4336-8D7C-4E2FBF17462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89</a:t>
            </a:fld>
            <a:endParaRPr lang="en-US" dirty="0"/>
          </a:p>
        </p:txBody>
      </p:sp>
    </p:spTree>
    <p:extLst>
      <p:ext uri="{BB962C8B-B14F-4D97-AF65-F5344CB8AC3E}">
        <p14:creationId xmlns:p14="http://schemas.microsoft.com/office/powerpoint/2010/main" val="2939171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D823-4D18-44AB-9CEB-1C92F1C28054}"/>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ISAT Interims Science</a:t>
            </a:r>
            <a:endParaRPr lang="en-US" dirty="0"/>
          </a:p>
        </p:txBody>
      </p:sp>
      <p:pic>
        <p:nvPicPr>
          <p:cNvPr id="8" name="Picture 2" descr="SDE Logo">
            <a:hlinkClick r:id="rId3"/>
            <a:extLst>
              <a:ext uri="{FF2B5EF4-FFF2-40B4-BE49-F238E27FC236}">
                <a16:creationId xmlns:a16="http://schemas.microsoft.com/office/drawing/2014/main" id="{5B8D3D1A-CD7D-4324-A1AC-89C2C0FC5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8090" y="2031580"/>
            <a:ext cx="1627632" cy="16276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714F6F78-0F2E-43F7-BD93-ADEC6C1B41CF}"/>
              </a:ext>
            </a:extLst>
          </p:cNvPr>
          <p:cNvGraphicFramePr>
            <a:graphicFrameLocks noGrp="1"/>
          </p:cNvGraphicFramePr>
          <p:nvPr>
            <p:extLst>
              <p:ext uri="{D42A27DB-BD31-4B8C-83A1-F6EECF244321}">
                <p14:modId xmlns:p14="http://schemas.microsoft.com/office/powerpoint/2010/main" val="1697713581"/>
              </p:ext>
            </p:extLst>
          </p:nvPr>
        </p:nvGraphicFramePr>
        <p:xfrm>
          <a:off x="107345" y="1017981"/>
          <a:ext cx="7575617" cy="5787700"/>
        </p:xfrm>
        <a:graphic>
          <a:graphicData uri="http://schemas.openxmlformats.org/drawingml/2006/table">
            <a:tbl>
              <a:tblPr firstRow="1" bandRow="1">
                <a:tableStyleId>{5940675A-B579-460E-94D1-54222C63F5DA}</a:tableStyleId>
              </a:tblPr>
              <a:tblGrid>
                <a:gridCol w="1778606">
                  <a:extLst>
                    <a:ext uri="{9D8B030D-6E8A-4147-A177-3AD203B41FA5}">
                      <a16:colId xmlns:a16="http://schemas.microsoft.com/office/drawing/2014/main" val="2740252518"/>
                    </a:ext>
                  </a:extLst>
                </a:gridCol>
                <a:gridCol w="5797011">
                  <a:extLst>
                    <a:ext uri="{9D8B030D-6E8A-4147-A177-3AD203B41FA5}">
                      <a16:colId xmlns:a16="http://schemas.microsoft.com/office/drawing/2014/main" val="644871894"/>
                    </a:ext>
                  </a:extLst>
                </a:gridCol>
              </a:tblGrid>
              <a:tr h="386989">
                <a:tc>
                  <a:txBody>
                    <a:bodyPr/>
                    <a:lstStyle/>
                    <a:p>
                      <a:pPr algn="l"/>
                      <a:r>
                        <a:rPr lang="en-US" sz="1600" b="1" dirty="0">
                          <a:latin typeface="Tahoma" panose="020B0604030504040204" pitchFamily="34" charset="0"/>
                          <a:ea typeface="Tahoma" panose="020B0604030504040204" pitchFamily="34" charset="0"/>
                          <a:cs typeface="Tahoma" panose="020B0604030504040204" pitchFamily="34" charset="0"/>
                        </a:rPr>
                        <a:t>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Idaho Standards Achievement Test - Interims in Science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5237859"/>
                  </a:ext>
                </a:extLst>
              </a:tr>
              <a:tr h="134367">
                <a:tc gridSpan="2">
                  <a:txBody>
                    <a:bodyPr/>
                    <a:lstStyle/>
                    <a:p>
                      <a:pPr algn="l"/>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929624778"/>
                  </a:ext>
                </a:extLst>
              </a:tr>
              <a:tr h="116935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Each science interim “</a:t>
                      </a:r>
                      <a:r>
                        <a:rPr lang="en-US" sz="1400" b="0" i="0" u="none" strike="noStrike" noProof="0" dirty="0" err="1">
                          <a:latin typeface="Tahoma" panose="020B0604030504040204" pitchFamily="34" charset="0"/>
                          <a:ea typeface="Tahoma" panose="020B0604030504040204" pitchFamily="34" charset="0"/>
                          <a:cs typeface="Tahoma" panose="020B0604030504040204" pitchFamily="34" charset="0"/>
                        </a:rPr>
                        <a:t>testlet</a:t>
                      </a: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 is a cluster that assesses student mastery of the new three-dimensional science standards. </a:t>
                      </a:r>
                    </a:p>
                    <a:p>
                      <a:pPr lvl="0">
                        <a:buNone/>
                      </a:pPr>
                      <a:endParaRPr lang="en-US" sz="1400" b="0" i="0" u="none" strike="noStrike" noProof="0" dirty="0">
                        <a:latin typeface="Tahoma" panose="020B0604030504040204" pitchFamily="34" charset="0"/>
                        <a:ea typeface="Tahoma" panose="020B0604030504040204" pitchFamily="34" charset="0"/>
                        <a:cs typeface="Tahoma" panose="020B0604030504040204" pitchFamily="34" charset="0"/>
                      </a:endParaRPr>
                    </a:p>
                    <a:p>
                      <a:pPr lvl="0">
                        <a:buNone/>
                      </a:pPr>
                      <a:r>
                        <a:rPr lang="en-US" sz="1400" b="0" i="0" u="none" strike="noStrike" noProof="0" dirty="0">
                          <a:latin typeface="Tahoma" panose="020B0604030504040204" pitchFamily="34" charset="0"/>
                          <a:ea typeface="Tahoma" panose="020B0604030504040204" pitchFamily="34" charset="0"/>
                          <a:cs typeface="Tahoma" panose="020B0604030504040204" pitchFamily="34" charset="0"/>
                        </a:rPr>
                        <a:t>The three dimensions include a content area (physical, Earth, or life science) a science practice, and a crosscutting concept. </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707350"/>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696847210"/>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Testing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285750" indent="-285750">
                        <a:buFont typeface="Arial" panose="020B0604020202020204" pitchFamily="34" charset="0"/>
                        <a:buChar char="•"/>
                      </a:pPr>
                      <a:r>
                        <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08/10/2022 to 02/24/2023 (fall)</a:t>
                      </a:r>
                    </a:p>
                    <a:p>
                      <a:pPr marL="285750" indent="-285750">
                        <a:buFont typeface="Arial" panose="020B0604020202020204" pitchFamily="34" charset="0"/>
                        <a:buChar char="•"/>
                      </a:pPr>
                      <a:r>
                        <a:rPr lang="en-US" sz="14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06/05/2023 to 07/28/2023 (summer)</a:t>
                      </a:r>
                      <a:endParaRPr lang="en-US" sz="1400" b="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508805"/>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795092660"/>
                  </a:ext>
                </a:extLst>
              </a:tr>
              <a:tr h="762187">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Names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Earth’s Place in the Universe 1: Changing Landscapes;  Hereditary 1: Inheritance and Variation of Traits; Molecules to Organisms 1: Survival Structures,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5483471"/>
                  </a:ext>
                </a:extLst>
              </a:tr>
              <a:tr h="123511">
                <a:tc gridSpan="2">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980184053"/>
                  </a:ext>
                </a:extLst>
              </a:tr>
              <a:tr h="586678">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600" b="1" dirty="0">
                          <a:latin typeface="Tahoma" panose="020B0604030504040204" pitchFamily="34" charset="0"/>
                          <a:ea typeface="Tahoma" panose="020B0604030504040204" pitchFamily="34" charset="0"/>
                          <a:cs typeface="Tahoma" panose="020B0604030504040204" pitchFamily="34" charset="0"/>
                        </a:rPr>
                        <a:t>Grades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l" defTabSz="914392" rtl="0" eaLnBrk="1" fontAlgn="auto" latinLnBrk="0" hangingPunct="1">
                        <a:lnSpc>
                          <a:spcPct val="100000"/>
                        </a:lnSpc>
                        <a:spcBef>
                          <a:spcPts val="0"/>
                        </a:spcBef>
                        <a:spcAft>
                          <a:spcPts val="0"/>
                        </a:spcAft>
                        <a:buClrTx/>
                        <a:buSzTx/>
                        <a:buFontTx/>
                        <a:buNone/>
                        <a:tabLst/>
                        <a:defRPr/>
                      </a:pPr>
                      <a:r>
                        <a:rPr lang="en-US" sz="1400" b="0" dirty="0">
                          <a:latin typeface="Tahoma" panose="020B0604030504040204" pitchFamily="34" charset="0"/>
                          <a:ea typeface="Tahoma" panose="020B0604030504040204" pitchFamily="34" charset="0"/>
                          <a:cs typeface="Tahoma" panose="020B0604030504040204" pitchFamily="34" charset="0"/>
                        </a:rPr>
                        <a:t>3-8 and high school</a:t>
                      </a:r>
                      <a:endParaRPr lang="en-US" sz="1400" b="1"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5046774"/>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039178865"/>
                  </a:ext>
                </a:extLst>
              </a:tr>
              <a:tr h="586678">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400" b="0" dirty="0">
                          <a:latin typeface="Tahoma" panose="020B0604030504040204" pitchFamily="34" charset="0"/>
                          <a:ea typeface="Tahoma" panose="020B0604030504040204" pitchFamily="34" charset="0"/>
                          <a:cs typeface="Tahoma" panose="020B0604030504040204" pitchFamily="34" charset="0"/>
                        </a:rPr>
                        <a:t>All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0395996"/>
                  </a:ext>
                </a:extLst>
              </a:tr>
              <a:tr h="123511">
                <a:tc gridSpan="2">
                  <a:txBody>
                    <a:bodyPr/>
                    <a:lstStyle/>
                    <a:p>
                      <a:endParaRPr lang="en-US" sz="800" b="1" dirty="0">
                        <a:latin typeface="Tahoma" panose="020B0604030504040204" pitchFamily="34" charset="0"/>
                        <a:ea typeface="Tahoma" panose="020B0604030504040204" pitchFamily="34" charset="0"/>
                        <a:cs typeface="Tahoma" panose="020B060403050404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684341804"/>
                  </a:ext>
                </a:extLst>
              </a:tr>
              <a:tr h="957211">
                <a:tc>
                  <a:txBody>
                    <a:bodyPr/>
                    <a:lstStyle/>
                    <a:p>
                      <a:r>
                        <a:rPr lang="en-US" sz="1600" b="1" dirty="0">
                          <a:latin typeface="Tahoma" panose="020B0604030504040204" pitchFamily="34" charset="0"/>
                          <a:ea typeface="Tahoma" panose="020B0604030504040204" pitchFamily="34" charset="0"/>
                          <a:cs typeface="Tahoma" panose="020B0604030504040204" pitchFamily="34" charset="0"/>
                        </a:rPr>
                        <a:t>Reported Results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The number of scoring assertions answered correctly is reported for each science interim.</a:t>
                      </a:r>
                    </a:p>
                    <a:p>
                      <a:pPr marL="171450" indent="-171450">
                        <a:buFont typeface="Arial" panose="020B0604020202020204" pitchFamily="34" charset="0"/>
                        <a:buChar char="•"/>
                      </a:pPr>
                      <a:r>
                        <a:rPr lang="en-US" sz="1400" b="0" dirty="0">
                          <a:latin typeface="Tahoma" panose="020B0604030504040204" pitchFamily="34" charset="0"/>
                          <a:ea typeface="Tahoma" panose="020B0604030504040204" pitchFamily="34" charset="0"/>
                          <a:cs typeface="Tahoma" panose="020B0604030504040204" pitchFamily="34" charset="0"/>
                        </a:rPr>
                        <a:t>Scoring assertions inform educators of the task completed by the student and an inference of the student’s knowledge, skill, &amp; ability.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2869302"/>
                  </a:ext>
                </a:extLst>
              </a:tr>
            </a:tbl>
          </a:graphicData>
        </a:graphic>
      </p:graphicFrame>
      <p:sp>
        <p:nvSpPr>
          <p:cNvPr id="13" name="TextBox 12">
            <a:extLst>
              <a:ext uri="{FF2B5EF4-FFF2-40B4-BE49-F238E27FC236}">
                <a16:creationId xmlns:a16="http://schemas.microsoft.com/office/drawing/2014/main" id="{BF12C539-B70F-41FF-A8D1-FE43CB366E1F}"/>
              </a:ext>
            </a:extLst>
          </p:cNvPr>
          <p:cNvSpPr txBox="1"/>
          <p:nvPr/>
        </p:nvSpPr>
        <p:spPr>
          <a:xfrm>
            <a:off x="8079695" y="1575044"/>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Websites</a:t>
            </a:r>
          </a:p>
        </p:txBody>
      </p:sp>
      <p:sp>
        <p:nvSpPr>
          <p:cNvPr id="14" name="TextBox 13">
            <a:extLst>
              <a:ext uri="{FF2B5EF4-FFF2-40B4-BE49-F238E27FC236}">
                <a16:creationId xmlns:a16="http://schemas.microsoft.com/office/drawing/2014/main" id="{25B02F79-C4A6-49E6-8D62-353DF8FBCC29}"/>
              </a:ext>
            </a:extLst>
          </p:cNvPr>
          <p:cNvSpPr txBox="1"/>
          <p:nvPr/>
        </p:nvSpPr>
        <p:spPr>
          <a:xfrm>
            <a:off x="8101575" y="3891150"/>
            <a:ext cx="1764549" cy="338554"/>
          </a:xfrm>
          <a:prstGeom prst="rect">
            <a:avLst/>
          </a:prstGeom>
          <a:solidFill>
            <a:schemeClr val="accent3">
              <a:lumMod val="40000"/>
              <a:lumOff val="60000"/>
            </a:schemeClr>
          </a:solidFill>
          <a:ln w="19050">
            <a:solidFill>
              <a:schemeClr val="tx1"/>
            </a:solidFill>
          </a:ln>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Contact Details</a:t>
            </a:r>
          </a:p>
        </p:txBody>
      </p:sp>
      <p:pic>
        <p:nvPicPr>
          <p:cNvPr id="11" name="Picture 10" descr="Cambium logo">
            <a:hlinkClick r:id="rId5"/>
            <a:extLst>
              <a:ext uri="{FF2B5EF4-FFF2-40B4-BE49-F238E27FC236}">
                <a16:creationId xmlns:a16="http://schemas.microsoft.com/office/drawing/2014/main" id="{5F79263B-9111-4CD4-93F8-3B39B9F7E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742" y="2145875"/>
            <a:ext cx="1632454" cy="1399042"/>
          </a:xfrm>
          <a:prstGeom prst="rect">
            <a:avLst/>
          </a:prstGeom>
          <a:solidFill>
            <a:schemeClr val="bg1"/>
          </a:solidFill>
          <a:ln w="19050">
            <a:solidFill>
              <a:schemeClr val="tx1"/>
            </a:solidFill>
          </a:ln>
        </p:spPr>
      </p:pic>
      <p:sp>
        <p:nvSpPr>
          <p:cNvPr id="16" name="TextBox 15">
            <a:extLst>
              <a:ext uri="{FF2B5EF4-FFF2-40B4-BE49-F238E27FC236}">
                <a16:creationId xmlns:a16="http://schemas.microsoft.com/office/drawing/2014/main" id="{0AB7824E-859B-432F-BE42-E4987A7D720A}"/>
              </a:ext>
            </a:extLst>
          </p:cNvPr>
          <p:cNvSpPr txBox="1"/>
          <p:nvPr/>
        </p:nvSpPr>
        <p:spPr>
          <a:xfrm>
            <a:off x="9968090" y="4338756"/>
            <a:ext cx="2116565" cy="1015663"/>
          </a:xfrm>
          <a:prstGeom prst="rect">
            <a:avLst/>
          </a:prstGeom>
          <a:solidFill>
            <a:schemeClr val="bg1"/>
          </a:solidFill>
          <a:ln w="19050">
            <a:noFill/>
          </a:ln>
        </p:spPr>
        <p:txBody>
          <a:bodyPr wrap="square" rtlCol="0" anchor="ctr">
            <a:spAutoFit/>
          </a:bodyPr>
          <a:lstStyle/>
          <a:p>
            <a:r>
              <a:rPr lang="de-DE" sz="1200" dirty="0">
                <a:latin typeface="Tahoma" panose="020B0604030504040204" pitchFamily="34" charset="0"/>
                <a:ea typeface="Tahoma" panose="020B0604030504040204" pitchFamily="34" charset="0"/>
                <a:cs typeface="Tahoma" panose="020B0604030504040204" pitchFamily="34" charset="0"/>
              </a:rPr>
              <a:t>Brianna Lynch</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Mathematics &amp; Science Assessment Coordinator</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rPr>
              <a:t>208-332-6979</a:t>
            </a:r>
            <a:br>
              <a:rPr lang="de-DE" sz="1200" dirty="0">
                <a:latin typeface="Tahoma" panose="020B0604030504040204" pitchFamily="34" charset="0"/>
                <a:ea typeface="Tahoma" panose="020B0604030504040204" pitchFamily="34" charset="0"/>
                <a:cs typeface="Tahoma" panose="020B0604030504040204" pitchFamily="34" charset="0"/>
              </a:rPr>
            </a:br>
            <a:r>
              <a:rPr lang="de-DE" sz="1200" dirty="0">
                <a:latin typeface="Tahoma" panose="020B0604030504040204" pitchFamily="34" charset="0"/>
                <a:ea typeface="Tahoma" panose="020B0604030504040204" pitchFamily="34" charset="0"/>
                <a:cs typeface="Tahoma" panose="020B0604030504040204" pitchFamily="34" charset="0"/>
                <a:hlinkClick r:id="rId7"/>
              </a:rPr>
              <a:t>blynch@sde.idaho.gov</a:t>
            </a:r>
            <a:r>
              <a:rPr lang="de-DE" sz="1200" dirty="0">
                <a:latin typeface="Tahoma" panose="020B0604030504040204" pitchFamily="34" charset="0"/>
                <a:ea typeface="Tahoma" panose="020B0604030504040204" pitchFamily="34" charset="0"/>
                <a:cs typeface="Tahoma" panose="020B0604030504040204" pitchFamily="34" charset="0"/>
              </a:rPr>
              <a:t>  </a:t>
            </a:r>
          </a:p>
        </p:txBody>
      </p:sp>
      <p:pic>
        <p:nvPicPr>
          <p:cNvPr id="15" name="Picture 14" descr="Brianna Lynch headshot">
            <a:extLst>
              <a:ext uri="{FF2B5EF4-FFF2-40B4-BE49-F238E27FC236}">
                <a16:creationId xmlns:a16="http://schemas.microsoft.com/office/drawing/2014/main" id="{0846745B-471B-47B1-97BB-0E932456CE55}"/>
              </a:ext>
            </a:extLst>
          </p:cNvPr>
          <p:cNvPicPr>
            <a:picLocks noChangeAspect="1"/>
          </p:cNvPicPr>
          <p:nvPr/>
        </p:nvPicPr>
        <p:blipFill>
          <a:blip r:embed="rId8"/>
          <a:stretch>
            <a:fillRect/>
          </a:stretch>
        </p:blipFill>
        <p:spPr>
          <a:xfrm>
            <a:off x="8155561" y="4457458"/>
            <a:ext cx="1710563" cy="1710563"/>
          </a:xfrm>
          <a:prstGeom prst="rect">
            <a:avLst/>
          </a:prstGeom>
        </p:spPr>
      </p:pic>
      <p:sp>
        <p:nvSpPr>
          <p:cNvPr id="10" name="Slide Number Placeholder 1">
            <a:extLst>
              <a:ext uri="{FF2B5EF4-FFF2-40B4-BE49-F238E27FC236}">
                <a16:creationId xmlns:a16="http://schemas.microsoft.com/office/drawing/2014/main" id="{06F74F75-E041-48B4-A3F9-F3368843C13F}"/>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a:t>
            </a:fld>
            <a:endParaRPr lang="en-US" dirty="0"/>
          </a:p>
        </p:txBody>
      </p:sp>
    </p:spTree>
    <p:extLst>
      <p:ext uri="{BB962C8B-B14F-4D97-AF65-F5344CB8AC3E}">
        <p14:creationId xmlns:p14="http://schemas.microsoft.com/office/powerpoint/2010/main" val="21535700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pute Resolution homepage">
            <a:extLst>
              <a:ext uri="{FF2B5EF4-FFF2-40B4-BE49-F238E27FC236}">
                <a16:creationId xmlns:a16="http://schemas.microsoft.com/office/drawing/2014/main" id="{4DA94A6B-383D-4231-A8CE-60FA048316D1}"/>
              </a:ext>
            </a:extLst>
          </p:cNvPr>
          <p:cNvPicPr>
            <a:picLocks noChangeAspect="1"/>
          </p:cNvPicPr>
          <p:nvPr/>
        </p:nvPicPr>
        <p:blipFill>
          <a:blip r:embed="rId3"/>
          <a:stretch>
            <a:fillRect/>
          </a:stretch>
        </p:blipFill>
        <p:spPr>
          <a:xfrm>
            <a:off x="2337868" y="1032890"/>
            <a:ext cx="6162317" cy="5825109"/>
          </a:xfrm>
          <a:prstGeom prst="rect">
            <a:avLst/>
          </a:prstGeom>
        </p:spPr>
      </p:pic>
      <p:sp>
        <p:nvSpPr>
          <p:cNvPr id="5" name="Title 1">
            <a:extLst>
              <a:ext uri="{FF2B5EF4-FFF2-40B4-BE49-F238E27FC236}">
                <a16:creationId xmlns:a16="http://schemas.microsoft.com/office/drawing/2014/main" id="{B7664904-E031-4AC8-9338-801B252457F7}"/>
              </a:ext>
            </a:extLst>
          </p:cNvPr>
          <p:cNvSpPr>
            <a:spLocks noGrp="1"/>
          </p:cNvSpPr>
          <p:nvPr>
            <p:ph type="title"/>
          </p:nvPr>
        </p:nvSpPr>
        <p:spPr>
          <a:xfrm>
            <a:off x="161226" y="0"/>
            <a:ext cx="10515600" cy="988601"/>
          </a:xfrm>
        </p:spPr>
        <p:txBody>
          <a:bodyPr>
            <a:normAutofit/>
          </a:bodyPr>
          <a:lstStyle/>
          <a:p>
            <a:r>
              <a:rPr lang="en-US" dirty="0">
                <a:ea typeface="Cambria" panose="02040503050406030204" pitchFamily="18" charset="0"/>
                <a:cs typeface="Arial" panose="020B0604020202020204" pitchFamily="34" charset="0"/>
              </a:rPr>
              <a:t>Dispute Resolution Website Home Page</a:t>
            </a:r>
          </a:p>
        </p:txBody>
      </p:sp>
      <p:sp>
        <p:nvSpPr>
          <p:cNvPr id="7" name="TextBox 6">
            <a:extLst>
              <a:ext uri="{FF2B5EF4-FFF2-40B4-BE49-F238E27FC236}">
                <a16:creationId xmlns:a16="http://schemas.microsoft.com/office/drawing/2014/main" id="{B2DA0604-662C-4B77-B318-53520DCF4482}"/>
              </a:ext>
            </a:extLst>
          </p:cNvPr>
          <p:cNvSpPr txBox="1"/>
          <p:nvPr/>
        </p:nvSpPr>
        <p:spPr>
          <a:xfrm>
            <a:off x="3198430" y="2352993"/>
            <a:ext cx="4441191" cy="369332"/>
          </a:xfrm>
          <a:prstGeom prst="rect">
            <a:avLst/>
          </a:prstGeom>
          <a:solidFill>
            <a:schemeClr val="tx2">
              <a:lumMod val="40000"/>
              <a:lumOff val="60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Description of the scope of the DR office</a:t>
            </a:r>
          </a:p>
        </p:txBody>
      </p:sp>
      <p:sp>
        <p:nvSpPr>
          <p:cNvPr id="8" name="TextBox 7">
            <a:extLst>
              <a:ext uri="{FF2B5EF4-FFF2-40B4-BE49-F238E27FC236}">
                <a16:creationId xmlns:a16="http://schemas.microsoft.com/office/drawing/2014/main" id="{FE9DACAB-7452-4F2F-A401-3C2AE65EBAC3}"/>
              </a:ext>
            </a:extLst>
          </p:cNvPr>
          <p:cNvSpPr txBox="1"/>
          <p:nvPr/>
        </p:nvSpPr>
        <p:spPr>
          <a:xfrm>
            <a:off x="4896583" y="3274794"/>
            <a:ext cx="1610763" cy="646331"/>
          </a:xfrm>
          <a:prstGeom prst="rect">
            <a:avLst/>
          </a:prstGeom>
          <a:solidFill>
            <a:schemeClr val="tx2">
              <a:lumMod val="40000"/>
              <a:lumOff val="60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Our Guiding Principles</a:t>
            </a:r>
          </a:p>
        </p:txBody>
      </p:sp>
      <p:sp>
        <p:nvSpPr>
          <p:cNvPr id="9" name="TextBox 8">
            <a:extLst>
              <a:ext uri="{FF2B5EF4-FFF2-40B4-BE49-F238E27FC236}">
                <a16:creationId xmlns:a16="http://schemas.microsoft.com/office/drawing/2014/main" id="{6F3AA134-828F-41D1-9634-B8D5ED7BF371}"/>
              </a:ext>
            </a:extLst>
          </p:cNvPr>
          <p:cNvSpPr txBox="1"/>
          <p:nvPr/>
        </p:nvSpPr>
        <p:spPr>
          <a:xfrm>
            <a:off x="4163431" y="4927897"/>
            <a:ext cx="2511188" cy="923330"/>
          </a:xfrm>
          <a:prstGeom prst="rect">
            <a:avLst/>
          </a:prstGeom>
          <a:solidFill>
            <a:schemeClr val="tx2">
              <a:lumMod val="40000"/>
              <a:lumOff val="60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Expandable information buttons  for each process</a:t>
            </a:r>
          </a:p>
        </p:txBody>
      </p:sp>
      <p:sp>
        <p:nvSpPr>
          <p:cNvPr id="10" name="TextBox 9">
            <a:extLst>
              <a:ext uri="{FF2B5EF4-FFF2-40B4-BE49-F238E27FC236}">
                <a16:creationId xmlns:a16="http://schemas.microsoft.com/office/drawing/2014/main" id="{D03E0E9C-600E-434A-903D-51460D6B25F5}"/>
              </a:ext>
            </a:extLst>
          </p:cNvPr>
          <p:cNvSpPr txBox="1"/>
          <p:nvPr/>
        </p:nvSpPr>
        <p:spPr>
          <a:xfrm>
            <a:off x="4219415" y="6391567"/>
            <a:ext cx="2582030" cy="369332"/>
          </a:xfrm>
          <a:prstGeom prst="rect">
            <a:avLst/>
          </a:prstGeom>
          <a:solidFill>
            <a:schemeClr val="tx2">
              <a:lumMod val="40000"/>
              <a:lumOff val="60000"/>
            </a:schemeClr>
          </a:solid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FAQs for each DR process</a:t>
            </a:r>
          </a:p>
        </p:txBody>
      </p:sp>
      <p:sp>
        <p:nvSpPr>
          <p:cNvPr id="11" name="Slide Number Placeholder 1">
            <a:extLst>
              <a:ext uri="{FF2B5EF4-FFF2-40B4-BE49-F238E27FC236}">
                <a16:creationId xmlns:a16="http://schemas.microsoft.com/office/drawing/2014/main" id="{0E22627D-C39C-4A7F-8276-FAC021D57151}"/>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90</a:t>
            </a:fld>
            <a:endParaRPr lang="en-US" dirty="0"/>
          </a:p>
        </p:txBody>
      </p:sp>
    </p:spTree>
    <p:extLst>
      <p:ext uri="{BB962C8B-B14F-4D97-AF65-F5344CB8AC3E}">
        <p14:creationId xmlns:p14="http://schemas.microsoft.com/office/powerpoint/2010/main" val="38161784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7F42C1-0E58-46DB-8123-8F17058BE472}"/>
              </a:ext>
            </a:extLst>
          </p:cNvPr>
          <p:cNvSpPr>
            <a:spLocks noGrp="1"/>
          </p:cNvSpPr>
          <p:nvPr>
            <p:ph type="title"/>
          </p:nvPr>
        </p:nvSpPr>
        <p:spPr>
          <a:xfrm>
            <a:off x="0" y="-11963"/>
            <a:ext cx="10515600" cy="988601"/>
          </a:xfrm>
        </p:spPr>
        <p:txBody>
          <a:bodyPr>
            <a:normAutofit/>
          </a:bodyPr>
          <a:lstStyle/>
          <a:p>
            <a:r>
              <a:rPr lang="en-US" dirty="0">
                <a:ea typeface="Cambria" panose="02040503050406030204" pitchFamily="18" charset="0"/>
                <a:cs typeface="Arial" panose="020B0604020202020204" pitchFamily="34" charset="0"/>
              </a:rPr>
              <a:t>How to Request Dispute Resolution Services</a:t>
            </a:r>
          </a:p>
        </p:txBody>
      </p:sp>
      <p:pic>
        <p:nvPicPr>
          <p:cNvPr id="4" name="Picture 3" descr="Files on Dispute Resolution homepage">
            <a:extLst>
              <a:ext uri="{FF2B5EF4-FFF2-40B4-BE49-F238E27FC236}">
                <a16:creationId xmlns:a16="http://schemas.microsoft.com/office/drawing/2014/main" id="{EC2860BF-8AD5-4283-AD3A-02F246CDF93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562695" y="1075050"/>
            <a:ext cx="5066610" cy="5782949"/>
          </a:xfrm>
          <a:prstGeom prst="rect">
            <a:avLst/>
          </a:prstGeom>
        </p:spPr>
      </p:pic>
      <p:sp>
        <p:nvSpPr>
          <p:cNvPr id="6" name="Content Placeholder 2">
            <a:extLst>
              <a:ext uri="{FF2B5EF4-FFF2-40B4-BE49-F238E27FC236}">
                <a16:creationId xmlns:a16="http://schemas.microsoft.com/office/drawing/2014/main" id="{23E8C34F-F6A7-496E-9551-B33EACCBAF5A}"/>
              </a:ext>
            </a:extLst>
          </p:cNvPr>
          <p:cNvSpPr>
            <a:spLocks noGrp="1"/>
          </p:cNvSpPr>
          <p:nvPr>
            <p:ph idx="13"/>
          </p:nvPr>
        </p:nvSpPr>
        <p:spPr>
          <a:xfrm>
            <a:off x="434304" y="1340124"/>
            <a:ext cx="3128046" cy="4351338"/>
          </a:xfrm>
        </p:spPr>
        <p:txBody>
          <a:bodyPr>
            <a:normAutofit/>
          </a:bodyPr>
          <a:lstStyle/>
          <a:p>
            <a:pPr marL="0" indent="0">
              <a:buNone/>
            </a:pPr>
            <a:r>
              <a:rPr lang="en-US" sz="2800" b="1" dirty="0">
                <a:latin typeface="Arial" panose="020B0604020202020204" pitchFamily="34" charset="0"/>
                <a:cs typeface="Arial" panose="020B0604020202020204" pitchFamily="34" charset="0"/>
              </a:rPr>
              <a:t>Complete a request form and email it to our office.</a:t>
            </a:r>
          </a:p>
        </p:txBody>
      </p:sp>
      <p:cxnSp>
        <p:nvCxnSpPr>
          <p:cNvPr id="9" name="Straight Arrow Connector 8">
            <a:extLst>
              <a:ext uri="{FF2B5EF4-FFF2-40B4-BE49-F238E27FC236}">
                <a16:creationId xmlns:a16="http://schemas.microsoft.com/office/drawing/2014/main" id="{057CCF28-FD35-4B4B-B9FC-A5F6E1DDB8D9}"/>
              </a:ext>
              <a:ext uri="{C183D7F6-B498-43B3-948B-1728B52AA6E4}">
                <adec:decorative xmlns:adec="http://schemas.microsoft.com/office/drawing/2017/decorative" val="1"/>
              </a:ext>
            </a:extLst>
          </p:cNvPr>
          <p:cNvCxnSpPr>
            <a:cxnSpLocks/>
          </p:cNvCxnSpPr>
          <p:nvPr/>
        </p:nvCxnSpPr>
        <p:spPr>
          <a:xfrm flipH="1">
            <a:off x="5968253" y="3128154"/>
            <a:ext cx="15608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F967BE8-89BB-4867-9F42-59120B0382F6}"/>
              </a:ext>
              <a:ext uri="{C183D7F6-B498-43B3-948B-1728B52AA6E4}">
                <adec:decorative xmlns:adec="http://schemas.microsoft.com/office/drawing/2017/decorative" val="1"/>
              </a:ext>
            </a:extLst>
          </p:cNvPr>
          <p:cNvCxnSpPr>
            <a:cxnSpLocks/>
          </p:cNvCxnSpPr>
          <p:nvPr/>
        </p:nvCxnSpPr>
        <p:spPr>
          <a:xfrm flipH="1">
            <a:off x="6735901" y="4786288"/>
            <a:ext cx="15608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D031920-29B5-459B-9F29-E3A7941C268E}"/>
              </a:ext>
              <a:ext uri="{C183D7F6-B498-43B3-948B-1728B52AA6E4}">
                <adec:decorative xmlns:adec="http://schemas.microsoft.com/office/drawing/2017/decorative" val="1"/>
              </a:ext>
            </a:extLst>
          </p:cNvPr>
          <p:cNvCxnSpPr>
            <a:cxnSpLocks/>
          </p:cNvCxnSpPr>
          <p:nvPr/>
        </p:nvCxnSpPr>
        <p:spPr>
          <a:xfrm flipH="1">
            <a:off x="6374421" y="6097749"/>
            <a:ext cx="156081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8F96F8A-00A1-4F87-94B8-9A0431FF673B}"/>
              </a:ext>
              <a:ext uri="{C183D7F6-B498-43B3-948B-1728B52AA6E4}">
                <adec:decorative xmlns:adec="http://schemas.microsoft.com/office/drawing/2017/decorative" val="1"/>
              </a:ext>
            </a:extLst>
          </p:cNvPr>
          <p:cNvGrpSpPr/>
          <p:nvPr/>
        </p:nvGrpSpPr>
        <p:grpSpPr>
          <a:xfrm>
            <a:off x="7582859" y="2933963"/>
            <a:ext cx="4760639" cy="3365950"/>
            <a:chOff x="9188517" y="2209970"/>
            <a:chExt cx="4760639" cy="3365950"/>
          </a:xfrm>
        </p:grpSpPr>
        <p:sp>
          <p:nvSpPr>
            <p:cNvPr id="13" name="TextBox 12">
              <a:extLst>
                <a:ext uri="{FF2B5EF4-FFF2-40B4-BE49-F238E27FC236}">
                  <a16:creationId xmlns:a16="http://schemas.microsoft.com/office/drawing/2014/main" id="{4DD19B7B-6076-4E68-AF54-2EFA881BDFAF}"/>
                </a:ext>
              </a:extLst>
            </p:cNvPr>
            <p:cNvSpPr txBox="1"/>
            <p:nvPr/>
          </p:nvSpPr>
          <p:spPr>
            <a:xfrm>
              <a:off x="9188517" y="2209970"/>
              <a:ext cx="3240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65D">
                      <a:lumMod val="75000"/>
                    </a:srgbClr>
                  </a:solidFill>
                  <a:effectLst/>
                  <a:uLnTx/>
                  <a:uFillTx/>
                  <a:latin typeface="Calibri" panose="020F0502020204030204"/>
                  <a:ea typeface="+mn-ea"/>
                  <a:cs typeface="+mn-cs"/>
                </a:rPr>
                <a:t>Facilitation Request Form</a:t>
              </a:r>
            </a:p>
          </p:txBody>
        </p:sp>
        <p:sp>
          <p:nvSpPr>
            <p:cNvPr id="14" name="TextBox 13">
              <a:extLst>
                <a:ext uri="{FF2B5EF4-FFF2-40B4-BE49-F238E27FC236}">
                  <a16:creationId xmlns:a16="http://schemas.microsoft.com/office/drawing/2014/main" id="{B7ED02F5-921D-4E08-A139-962EE4C10C19}"/>
                </a:ext>
              </a:extLst>
            </p:cNvPr>
            <p:cNvSpPr txBox="1"/>
            <p:nvPr/>
          </p:nvSpPr>
          <p:spPr>
            <a:xfrm>
              <a:off x="9934328" y="3858579"/>
              <a:ext cx="3240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65D">
                      <a:lumMod val="75000"/>
                    </a:srgbClr>
                  </a:solidFill>
                  <a:effectLst/>
                  <a:uLnTx/>
                  <a:uFillTx/>
                  <a:latin typeface="Calibri" panose="020F0502020204030204"/>
                  <a:ea typeface="+mn-ea"/>
                  <a:cs typeface="+mn-cs"/>
                </a:rPr>
                <a:t>State Complaint Form</a:t>
              </a:r>
            </a:p>
          </p:txBody>
        </p:sp>
        <p:sp>
          <p:nvSpPr>
            <p:cNvPr id="15" name="TextBox 14">
              <a:extLst>
                <a:ext uri="{FF2B5EF4-FFF2-40B4-BE49-F238E27FC236}">
                  <a16:creationId xmlns:a16="http://schemas.microsoft.com/office/drawing/2014/main" id="{B3D494FF-B50D-4A53-9364-BE634365EAFB}"/>
                </a:ext>
              </a:extLst>
            </p:cNvPr>
            <p:cNvSpPr txBox="1"/>
            <p:nvPr/>
          </p:nvSpPr>
          <p:spPr>
            <a:xfrm>
              <a:off x="9572848" y="5175810"/>
              <a:ext cx="4376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7365D">
                      <a:lumMod val="75000"/>
                    </a:srgbClr>
                  </a:solidFill>
                  <a:effectLst/>
                  <a:uLnTx/>
                  <a:uFillTx/>
                  <a:latin typeface="Calibri" panose="020F0502020204030204"/>
                  <a:ea typeface="+mn-ea"/>
                  <a:cs typeface="+mn-cs"/>
                </a:rPr>
                <a:t>Due Process Hearing Request Form</a:t>
              </a:r>
            </a:p>
          </p:txBody>
        </p:sp>
      </p:grpSp>
      <p:sp>
        <p:nvSpPr>
          <p:cNvPr id="16" name="Rectangle 15">
            <a:extLst>
              <a:ext uri="{FF2B5EF4-FFF2-40B4-BE49-F238E27FC236}">
                <a16:creationId xmlns:a16="http://schemas.microsoft.com/office/drawing/2014/main" id="{ED1B5B03-2DF8-498D-9BC1-95EB4F290B1E}"/>
              </a:ext>
              <a:ext uri="{C183D7F6-B498-43B3-948B-1728B52AA6E4}">
                <adec:decorative xmlns:adec="http://schemas.microsoft.com/office/drawing/2017/decorative" val="1"/>
              </a:ext>
            </a:extLst>
          </p:cNvPr>
          <p:cNvSpPr/>
          <p:nvPr/>
        </p:nvSpPr>
        <p:spPr>
          <a:xfrm>
            <a:off x="3604975" y="1059941"/>
            <a:ext cx="1025611" cy="2988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lide Number Placeholder 1">
            <a:extLst>
              <a:ext uri="{FF2B5EF4-FFF2-40B4-BE49-F238E27FC236}">
                <a16:creationId xmlns:a16="http://schemas.microsoft.com/office/drawing/2014/main" id="{C854D56D-DDD4-4FB4-A7E0-F9C5EED25940}"/>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91</a:t>
            </a:fld>
            <a:endParaRPr lang="en-US" dirty="0"/>
          </a:p>
        </p:txBody>
      </p:sp>
    </p:spTree>
    <p:extLst>
      <p:ext uri="{BB962C8B-B14F-4D97-AF65-F5344CB8AC3E}">
        <p14:creationId xmlns:p14="http://schemas.microsoft.com/office/powerpoint/2010/main" val="149021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901124-B629-467F-A65C-3E03977DF02B}"/>
              </a:ext>
            </a:extLst>
          </p:cNvPr>
          <p:cNvSpPr>
            <a:spLocks noGrp="1"/>
          </p:cNvSpPr>
          <p:nvPr>
            <p:ph type="title"/>
          </p:nvPr>
        </p:nvSpPr>
        <p:spPr>
          <a:xfrm>
            <a:off x="434304" y="0"/>
            <a:ext cx="10515600" cy="988601"/>
          </a:xfrm>
        </p:spPr>
        <p:txBody>
          <a:bodyPr/>
          <a:lstStyle/>
          <a:p>
            <a:r>
              <a:rPr lang="en-US" dirty="0">
                <a:ea typeface="Cambria" panose="02040503050406030204" pitchFamily="18" charset="0"/>
                <a:cs typeface="Arial" panose="020B0604020202020204" pitchFamily="34" charset="0"/>
              </a:rPr>
              <a:t>Dispute Resolution Website FAQs </a:t>
            </a:r>
          </a:p>
        </p:txBody>
      </p:sp>
      <p:pic>
        <p:nvPicPr>
          <p:cNvPr id="6" name="Picture 5" descr="Screenshot, Dispute Resolution Website FAQs">
            <a:extLst>
              <a:ext uri="{FF2B5EF4-FFF2-40B4-BE49-F238E27FC236}">
                <a16:creationId xmlns:a16="http://schemas.microsoft.com/office/drawing/2014/main" id="{82B1A3B7-E0E7-4926-8CE7-8A4224CAB76E}"/>
              </a:ext>
            </a:extLst>
          </p:cNvPr>
          <p:cNvPicPr>
            <a:picLocks noChangeAspect="1"/>
          </p:cNvPicPr>
          <p:nvPr/>
        </p:nvPicPr>
        <p:blipFill>
          <a:blip r:embed="rId3"/>
          <a:stretch>
            <a:fillRect/>
          </a:stretch>
        </p:blipFill>
        <p:spPr>
          <a:xfrm>
            <a:off x="434304" y="1115025"/>
            <a:ext cx="5285711" cy="5463311"/>
          </a:xfrm>
          <a:prstGeom prst="rect">
            <a:avLst/>
          </a:prstGeom>
        </p:spPr>
      </p:pic>
      <p:pic>
        <p:nvPicPr>
          <p:cNvPr id="7" name="Picture 6">
            <a:extLst>
              <a:ext uri="{FF2B5EF4-FFF2-40B4-BE49-F238E27FC236}">
                <a16:creationId xmlns:a16="http://schemas.microsoft.com/office/drawing/2014/main" id="{7EF9DE4A-8459-4027-8FB3-B5CA76F1B2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11853" y="2068175"/>
            <a:ext cx="5327286" cy="3248025"/>
          </a:xfrm>
          <a:prstGeom prst="ellipse">
            <a:avLst/>
          </a:prstGeom>
          <a:ln>
            <a:noFill/>
          </a:ln>
          <a:effectLst>
            <a:softEdge rad="112500"/>
          </a:effectLst>
        </p:spPr>
      </p:pic>
      <p:sp>
        <p:nvSpPr>
          <p:cNvPr id="8" name="Slide Number Placeholder 1">
            <a:extLst>
              <a:ext uri="{FF2B5EF4-FFF2-40B4-BE49-F238E27FC236}">
                <a16:creationId xmlns:a16="http://schemas.microsoft.com/office/drawing/2014/main" id="{0116E066-DF44-479D-8DFE-D6E1E23A7E17}"/>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92</a:t>
            </a:fld>
            <a:endParaRPr lang="en-US" dirty="0"/>
          </a:p>
        </p:txBody>
      </p:sp>
    </p:spTree>
    <p:extLst>
      <p:ext uri="{BB962C8B-B14F-4D97-AF65-F5344CB8AC3E}">
        <p14:creationId xmlns:p14="http://schemas.microsoft.com/office/powerpoint/2010/main" val="15371487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B5EC59-DDF0-47F7-BA06-83F2787B7904}"/>
              </a:ext>
            </a:extLst>
          </p:cNvPr>
          <p:cNvSpPr>
            <a:spLocks noGrp="1"/>
          </p:cNvSpPr>
          <p:nvPr>
            <p:ph type="title"/>
          </p:nvPr>
        </p:nvSpPr>
        <p:spPr/>
        <p:txBody>
          <a:bodyPr/>
          <a:lstStyle/>
          <a:p>
            <a:r>
              <a:rPr lang="en-US" dirty="0">
                <a:ea typeface="Cambria" panose="02040503050406030204" pitchFamily="18" charset="0"/>
                <a:cs typeface="Arial" panose="020B0604020202020204" pitchFamily="34" charset="0"/>
              </a:rPr>
              <a:t>Dispute Resolution – Parent Resources</a:t>
            </a:r>
            <a:endParaRPr lang="en-US" dirty="0"/>
          </a:p>
        </p:txBody>
      </p:sp>
      <p:pic>
        <p:nvPicPr>
          <p:cNvPr id="5" name="Picture 4" descr="Screenshot of &quot;10 Basic Steps in Special Education&quot; infographic, page 1">
            <a:extLst>
              <a:ext uri="{FF2B5EF4-FFF2-40B4-BE49-F238E27FC236}">
                <a16:creationId xmlns:a16="http://schemas.microsoft.com/office/drawing/2014/main" id="{B4EEB798-ED1A-4214-B34F-BC50497F8024}"/>
              </a:ext>
            </a:extLst>
          </p:cNvPr>
          <p:cNvPicPr>
            <a:picLocks noChangeAspect="1"/>
          </p:cNvPicPr>
          <p:nvPr/>
        </p:nvPicPr>
        <p:blipFill>
          <a:blip r:embed="rId3"/>
          <a:stretch>
            <a:fillRect/>
          </a:stretch>
        </p:blipFill>
        <p:spPr>
          <a:xfrm>
            <a:off x="119039" y="3607238"/>
            <a:ext cx="2104417" cy="2726561"/>
          </a:xfrm>
          <a:prstGeom prst="rect">
            <a:avLst/>
          </a:prstGeom>
        </p:spPr>
      </p:pic>
      <p:pic>
        <p:nvPicPr>
          <p:cNvPr id="7" name="Picture 6" descr="Screenshot of pamphlet &quot;Parent's Guide to Facilitation&quot;">
            <a:extLst>
              <a:ext uri="{FF2B5EF4-FFF2-40B4-BE49-F238E27FC236}">
                <a16:creationId xmlns:a16="http://schemas.microsoft.com/office/drawing/2014/main" id="{41A3F4B6-D8E4-4258-A195-CAEF08525D38}"/>
              </a:ext>
            </a:extLst>
          </p:cNvPr>
          <p:cNvPicPr>
            <a:picLocks noChangeAspect="1"/>
          </p:cNvPicPr>
          <p:nvPr/>
        </p:nvPicPr>
        <p:blipFill>
          <a:blip r:embed="rId4"/>
          <a:stretch>
            <a:fillRect/>
          </a:stretch>
        </p:blipFill>
        <p:spPr>
          <a:xfrm>
            <a:off x="2572733" y="3551338"/>
            <a:ext cx="2188784" cy="2838359"/>
          </a:xfrm>
          <a:prstGeom prst="rect">
            <a:avLst/>
          </a:prstGeom>
        </p:spPr>
      </p:pic>
      <p:pic>
        <p:nvPicPr>
          <p:cNvPr id="8" name="Picture 7">
            <a:extLst>
              <a:ext uri="{FF2B5EF4-FFF2-40B4-BE49-F238E27FC236}">
                <a16:creationId xmlns:a16="http://schemas.microsoft.com/office/drawing/2014/main" id="{2AAE4981-CA43-44D8-846C-F410C8FBFA5E}"/>
              </a:ext>
              <a:ext uri="{C183D7F6-B498-43B3-948B-1728B52AA6E4}">
                <adec:decorative xmlns:adec="http://schemas.microsoft.com/office/drawing/2017/decorative" val="1"/>
              </a:ext>
            </a:extLst>
          </p:cNvPr>
          <p:cNvPicPr>
            <a:picLocks noChangeAspect="1"/>
          </p:cNvPicPr>
          <p:nvPr/>
        </p:nvPicPr>
        <p:blipFill rotWithShape="1">
          <a:blip r:embed="rId5"/>
          <a:srcRect l="65858"/>
          <a:stretch/>
        </p:blipFill>
        <p:spPr>
          <a:xfrm>
            <a:off x="5350669" y="2692074"/>
            <a:ext cx="2188784" cy="3707816"/>
          </a:xfrm>
          <a:prstGeom prst="rect">
            <a:avLst/>
          </a:prstGeom>
        </p:spPr>
      </p:pic>
      <p:pic>
        <p:nvPicPr>
          <p:cNvPr id="10" name="Picture 9">
            <a:extLst>
              <a:ext uri="{FF2B5EF4-FFF2-40B4-BE49-F238E27FC236}">
                <a16:creationId xmlns:a16="http://schemas.microsoft.com/office/drawing/2014/main" id="{CD4B741C-F2F2-4E56-91BD-97746BBE58B9}"/>
              </a:ext>
              <a:ext uri="{C183D7F6-B498-43B3-948B-1728B52AA6E4}">
                <adec:decorative xmlns:adec="http://schemas.microsoft.com/office/drawing/2017/decorative" val="1"/>
              </a:ext>
            </a:extLst>
          </p:cNvPr>
          <p:cNvPicPr>
            <a:picLocks noChangeAspect="1"/>
          </p:cNvPicPr>
          <p:nvPr/>
        </p:nvPicPr>
        <p:blipFill rotWithShape="1">
          <a:blip r:embed="rId6"/>
          <a:srcRect b="51847"/>
          <a:stretch/>
        </p:blipFill>
        <p:spPr>
          <a:xfrm>
            <a:off x="8128605" y="2692074"/>
            <a:ext cx="3480135" cy="2212675"/>
          </a:xfrm>
          <a:prstGeom prst="rect">
            <a:avLst/>
          </a:prstGeom>
        </p:spPr>
      </p:pic>
      <p:pic>
        <p:nvPicPr>
          <p:cNvPr id="11" name="Picture 10">
            <a:extLst>
              <a:ext uri="{FF2B5EF4-FFF2-40B4-BE49-F238E27FC236}">
                <a16:creationId xmlns:a16="http://schemas.microsoft.com/office/drawing/2014/main" id="{9B099F2C-9F18-4D26-A6EE-3BDE3F4A002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1150011"/>
            <a:ext cx="4907388" cy="1825248"/>
          </a:xfrm>
          <a:prstGeom prst="rect">
            <a:avLst/>
          </a:prstGeom>
        </p:spPr>
      </p:pic>
      <p:sp>
        <p:nvSpPr>
          <p:cNvPr id="13" name="Rectangle 12">
            <a:extLst>
              <a:ext uri="{FF2B5EF4-FFF2-40B4-BE49-F238E27FC236}">
                <a16:creationId xmlns:a16="http://schemas.microsoft.com/office/drawing/2014/main" id="{4EDE4FCB-4E76-47B9-A219-ADBB459B4D73}"/>
              </a:ext>
            </a:extLst>
          </p:cNvPr>
          <p:cNvSpPr/>
          <p:nvPr/>
        </p:nvSpPr>
        <p:spPr>
          <a:xfrm>
            <a:off x="5692104" y="1577230"/>
            <a:ext cx="517835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hlinkClick r:id="rId8"/>
              </a:rPr>
              <a:t>Idaho Training Clearinghouse: Parent Resources</a:t>
            </a:r>
            <a:endParaRPr kumimoji="0" lang="en-US" sz="1800" b="0" i="0" u="none" strike="noStrike" kern="1200" cap="none" spc="0" normalizeH="0" baseline="0" noProof="0" dirty="0">
              <a:ln>
                <a:noFill/>
              </a:ln>
              <a:solidFill>
                <a:srgbClr val="262626"/>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B9086AA-DD7A-4939-84A7-002FA33E5396}"/>
              </a:ext>
            </a:extLst>
          </p:cNvPr>
          <p:cNvSpPr/>
          <p:nvPr/>
        </p:nvSpPr>
        <p:spPr>
          <a:xfrm>
            <a:off x="119038" y="6399890"/>
            <a:ext cx="176812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hlinkClick r:id="rId9"/>
              </a:rPr>
              <a:t>SPED Basics</a:t>
            </a:r>
            <a:endParaRPr kumimoji="0" lang="en-US" sz="1200" b="0" i="0" u="none"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63C97598-1BA2-4E7D-AD8D-A1992FFD977D}"/>
              </a:ext>
            </a:extLst>
          </p:cNvPr>
          <p:cNvSpPr txBox="1"/>
          <p:nvPr/>
        </p:nvSpPr>
        <p:spPr>
          <a:xfrm>
            <a:off x="2572733" y="6389697"/>
            <a:ext cx="21887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Calibri" panose="020F0502020204030204"/>
                <a:ea typeface="+mn-ea"/>
                <a:cs typeface="Arial" panose="020B0604020202020204" pitchFamily="34" charset="0"/>
                <a:hlinkClick r:id="rId10"/>
              </a:rPr>
              <a:t>Parent's Guide to Facilitation</a:t>
            </a:r>
            <a:endParaRPr kumimoji="0" lang="en-US" sz="1100" b="0" i="0" u="none" strike="noStrike" kern="1200" cap="none" spc="0" normalizeH="0" baseline="0" noProof="0" dirty="0">
              <a:ln>
                <a:noFill/>
              </a:ln>
              <a:solidFill>
                <a:srgbClr val="262626"/>
              </a:solidFill>
              <a:effectLst/>
              <a:uLnTx/>
              <a:uFillTx/>
              <a:latin typeface="Calibri" panose="020F0502020204030204"/>
              <a:ea typeface="+mn-ea"/>
              <a:cs typeface="Arial" panose="020B0604020202020204" pitchFamily="34" charset="0"/>
            </a:endParaRPr>
          </a:p>
        </p:txBody>
      </p:sp>
      <p:sp>
        <p:nvSpPr>
          <p:cNvPr id="16" name="TextBox 15">
            <a:extLst>
              <a:ext uri="{FF2B5EF4-FFF2-40B4-BE49-F238E27FC236}">
                <a16:creationId xmlns:a16="http://schemas.microsoft.com/office/drawing/2014/main" id="{CBFA27DF-7A23-4C02-9E8C-A9BACCAFC821}"/>
              </a:ext>
            </a:extLst>
          </p:cNvPr>
          <p:cNvSpPr txBox="1"/>
          <p:nvPr/>
        </p:nvSpPr>
        <p:spPr>
          <a:xfrm>
            <a:off x="5110794" y="6389696"/>
            <a:ext cx="3397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FD4EF">
                    <a:lumMod val="50000"/>
                  </a:srgbClr>
                </a:solidFill>
                <a:effectLst/>
                <a:uLnTx/>
                <a:uFillTx/>
                <a:latin typeface="Calibri" panose="020F0502020204030204"/>
                <a:ea typeface="+mn-ea"/>
                <a:cs typeface="+mn-cs"/>
                <a:hlinkClick r:id="rId11"/>
              </a:rPr>
              <a:t>Educational Advocates: A Guide for Parents</a:t>
            </a:r>
            <a:endParaRPr kumimoji="0" lang="en-US" sz="1200" b="0" i="0" u="none" strike="noStrike" kern="1200" cap="none" spc="0" normalizeH="0" baseline="0" noProof="0" dirty="0">
              <a:ln>
                <a:noFill/>
              </a:ln>
              <a:solidFill>
                <a:srgbClr val="BFD4EF">
                  <a:lumMod val="50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48F7EFE-704A-4AEF-B8D9-7B972B803868}"/>
              </a:ext>
            </a:extLst>
          </p:cNvPr>
          <p:cNvSpPr txBox="1"/>
          <p:nvPr/>
        </p:nvSpPr>
        <p:spPr>
          <a:xfrm>
            <a:off x="8281283" y="5111189"/>
            <a:ext cx="28565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FD4EF">
                    <a:lumMod val="50000"/>
                  </a:srgbClr>
                </a:solidFill>
                <a:effectLst/>
                <a:uLnTx/>
                <a:uFillTx/>
                <a:latin typeface="Calibri" panose="020F0502020204030204"/>
                <a:ea typeface="+mn-ea"/>
                <a:cs typeface="+mn-cs"/>
                <a:hlinkClick r:id="rId12"/>
              </a:rPr>
              <a:t>Collaborative Advocacy: Guiding Principles</a:t>
            </a:r>
            <a:endParaRPr kumimoji="0" lang="en-US" sz="1200" b="0" i="0" u="none" strike="noStrike" kern="1200" cap="none" spc="0" normalizeH="0" baseline="0" noProof="0" dirty="0">
              <a:ln>
                <a:noFill/>
              </a:ln>
              <a:solidFill>
                <a:srgbClr val="BFD4EF">
                  <a:lumMod val="50000"/>
                </a:srgbClr>
              </a:solidFill>
              <a:effectLst/>
              <a:uLnTx/>
              <a:uFillTx/>
              <a:latin typeface="Calibri" panose="020F0502020204030204"/>
              <a:ea typeface="+mn-ea"/>
              <a:cs typeface="+mn-cs"/>
            </a:endParaRPr>
          </a:p>
        </p:txBody>
      </p:sp>
      <p:sp>
        <p:nvSpPr>
          <p:cNvPr id="19" name="Slide Number Placeholder 1">
            <a:extLst>
              <a:ext uri="{FF2B5EF4-FFF2-40B4-BE49-F238E27FC236}">
                <a16:creationId xmlns:a16="http://schemas.microsoft.com/office/drawing/2014/main" id="{CBFD4BB6-ADAA-4DA9-A475-73DACB934AFA}"/>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93</a:t>
            </a:fld>
            <a:endParaRPr lang="en-US" dirty="0"/>
          </a:p>
        </p:txBody>
      </p:sp>
    </p:spTree>
    <p:extLst>
      <p:ext uri="{BB962C8B-B14F-4D97-AF65-F5344CB8AC3E}">
        <p14:creationId xmlns:p14="http://schemas.microsoft.com/office/powerpoint/2010/main" val="12756587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47D571-656E-4F68-9E0E-42349132F970}"/>
              </a:ext>
            </a:extLst>
          </p:cNvPr>
          <p:cNvSpPr>
            <a:spLocks noGrp="1"/>
          </p:cNvSpPr>
          <p:nvPr>
            <p:ph type="ctrTitle"/>
          </p:nvPr>
        </p:nvSpPr>
        <p:spPr/>
        <p:txBody>
          <a:bodyPr/>
          <a:lstStyle/>
          <a:p>
            <a:r>
              <a:rPr lang="en-US" dirty="0"/>
              <a:t>Funding and Accountability</a:t>
            </a:r>
          </a:p>
        </p:txBody>
      </p:sp>
      <p:sp>
        <p:nvSpPr>
          <p:cNvPr id="4" name="Subtitle 3">
            <a:extLst>
              <a:ext uri="{FF2B5EF4-FFF2-40B4-BE49-F238E27FC236}">
                <a16:creationId xmlns:a16="http://schemas.microsoft.com/office/drawing/2014/main" id="{715B91A0-2243-424C-BB46-B726CA43B4CF}"/>
              </a:ext>
            </a:extLst>
          </p:cNvPr>
          <p:cNvSpPr>
            <a:spLocks noGrp="1"/>
          </p:cNvSpPr>
          <p:nvPr>
            <p:ph type="subTitle" idx="1"/>
          </p:nvPr>
        </p:nvSpPr>
        <p:spPr>
          <a:xfrm>
            <a:off x="535460" y="3224397"/>
            <a:ext cx="9144000" cy="872818"/>
          </a:xfrm>
        </p:spPr>
        <p:txBody>
          <a:bodyPr>
            <a:normAutofit/>
          </a:bodyPr>
          <a:lstStyle/>
          <a:p>
            <a:r>
              <a:rPr lang="en-US" dirty="0"/>
              <a:t>Lisa </a:t>
            </a:r>
            <a:r>
              <a:rPr lang="en-US" dirty="0" err="1"/>
              <a:t>Pofelski</a:t>
            </a:r>
            <a:r>
              <a:rPr lang="en-US" dirty="0"/>
              <a:t>-Rosa, Principal Financial Specialist</a:t>
            </a:r>
          </a:p>
        </p:txBody>
      </p:sp>
      <p:sp>
        <p:nvSpPr>
          <p:cNvPr id="5" name="Slide Number Placeholder 1">
            <a:extLst>
              <a:ext uri="{FF2B5EF4-FFF2-40B4-BE49-F238E27FC236}">
                <a16:creationId xmlns:a16="http://schemas.microsoft.com/office/drawing/2014/main" id="{632EB1D4-3820-477B-8556-F8ADBB02C53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94</a:t>
            </a:fld>
            <a:endParaRPr lang="en-US" dirty="0"/>
          </a:p>
        </p:txBody>
      </p:sp>
    </p:spTree>
    <p:extLst>
      <p:ext uri="{BB962C8B-B14F-4D97-AF65-F5344CB8AC3E}">
        <p14:creationId xmlns:p14="http://schemas.microsoft.com/office/powerpoint/2010/main" val="18086379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33BAF0-9B5E-4F84-BCBC-290BB411A3EC}"/>
              </a:ext>
            </a:extLst>
          </p:cNvPr>
          <p:cNvSpPr>
            <a:spLocks noGrp="1"/>
          </p:cNvSpPr>
          <p:nvPr>
            <p:ph type="title"/>
          </p:nvPr>
        </p:nvSpPr>
        <p:spPr>
          <a:xfrm>
            <a:off x="86662" y="0"/>
            <a:ext cx="10515600" cy="988601"/>
          </a:xfrm>
        </p:spPr>
        <p:txBody>
          <a:bodyPr>
            <a:normAutofit/>
          </a:bodyPr>
          <a:lstStyle/>
          <a:p>
            <a:r>
              <a:rPr lang="en-US" altLang="en-US" sz="3200" dirty="0"/>
              <a:t>Special Education Funding and Fiscal Accountability</a:t>
            </a:r>
            <a:endParaRPr lang="en-US" sz="3200" dirty="0"/>
          </a:p>
        </p:txBody>
      </p:sp>
      <p:sp>
        <p:nvSpPr>
          <p:cNvPr id="6" name="Content Placeholder 2">
            <a:extLst>
              <a:ext uri="{FF2B5EF4-FFF2-40B4-BE49-F238E27FC236}">
                <a16:creationId xmlns:a16="http://schemas.microsoft.com/office/drawing/2014/main" id="{894ACE9C-9EAF-4A25-AEB1-3BEBB98D8535}"/>
              </a:ext>
            </a:extLst>
          </p:cNvPr>
          <p:cNvSpPr>
            <a:spLocks noGrp="1"/>
          </p:cNvSpPr>
          <p:nvPr>
            <p:ph idx="13"/>
          </p:nvPr>
        </p:nvSpPr>
        <p:spPr>
          <a:xfrm>
            <a:off x="751112" y="1378633"/>
            <a:ext cx="7663429" cy="4664351"/>
          </a:xfrm>
        </p:spPr>
        <p:txBody>
          <a:bodyPr/>
          <a:lstStyle/>
          <a:p>
            <a:pPr marL="0" indent="0">
              <a:buNone/>
            </a:pPr>
            <a:r>
              <a:rPr lang="en-US" dirty="0">
                <a:solidFill>
                  <a:schemeClr val="tx1"/>
                </a:solidFill>
                <a:latin typeface="+mn-lt"/>
              </a:rPr>
              <a:t>Who are we, and what do we do?</a:t>
            </a:r>
          </a:p>
          <a:p>
            <a:pPr marL="1257300" lvl="1" indent="-571500"/>
            <a:r>
              <a:rPr lang="en-US" dirty="0">
                <a:solidFill>
                  <a:schemeClr val="tx1"/>
                </a:solidFill>
                <a:latin typeface="+mn-lt"/>
              </a:rPr>
              <a:t>Oversee Federal Funds for IDEA Part B</a:t>
            </a:r>
          </a:p>
          <a:p>
            <a:pPr marL="1257300" lvl="1" indent="-571500"/>
            <a:r>
              <a:rPr lang="en-US" dirty="0">
                <a:solidFill>
                  <a:schemeClr val="tx1"/>
                </a:solidFill>
                <a:latin typeface="+mn-lt"/>
              </a:rPr>
              <a:t>Approve LEA grant applications</a:t>
            </a:r>
          </a:p>
          <a:p>
            <a:pPr marL="1257300" lvl="1" indent="-571500"/>
            <a:r>
              <a:rPr lang="en-US" dirty="0">
                <a:solidFill>
                  <a:schemeClr val="tx1"/>
                </a:solidFill>
                <a:latin typeface="+mn-lt"/>
              </a:rPr>
              <a:t>Process reimbursement requests</a:t>
            </a:r>
          </a:p>
          <a:p>
            <a:pPr marL="1257300" lvl="1" indent="-571500"/>
            <a:r>
              <a:rPr lang="en-US" dirty="0">
                <a:solidFill>
                  <a:schemeClr val="tx1"/>
                </a:solidFill>
                <a:latin typeface="+mn-lt"/>
              </a:rPr>
              <a:t>Fiscal Monitoring of sub recipients</a:t>
            </a:r>
          </a:p>
        </p:txBody>
      </p:sp>
      <p:pic>
        <p:nvPicPr>
          <p:cNvPr id="14" name="Picture 13">
            <a:extLst>
              <a:ext uri="{FF2B5EF4-FFF2-40B4-BE49-F238E27FC236}">
                <a16:creationId xmlns:a16="http://schemas.microsoft.com/office/drawing/2014/main" id="{B4D7F9E4-D84F-438C-854C-D6A29616F9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14541" y="1492087"/>
            <a:ext cx="3026347" cy="4550898"/>
          </a:xfrm>
          <a:prstGeom prst="rect">
            <a:avLst/>
          </a:prstGeom>
        </p:spPr>
      </p:pic>
      <p:sp>
        <p:nvSpPr>
          <p:cNvPr id="7" name="Slide Number Placeholder 1">
            <a:extLst>
              <a:ext uri="{FF2B5EF4-FFF2-40B4-BE49-F238E27FC236}">
                <a16:creationId xmlns:a16="http://schemas.microsoft.com/office/drawing/2014/main" id="{2BC3F407-EFC6-4A19-9D75-FF52D5D78F0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95</a:t>
            </a:fld>
            <a:endParaRPr lang="en-US" dirty="0"/>
          </a:p>
        </p:txBody>
      </p:sp>
    </p:spTree>
    <p:extLst>
      <p:ext uri="{BB962C8B-B14F-4D97-AF65-F5344CB8AC3E}">
        <p14:creationId xmlns:p14="http://schemas.microsoft.com/office/powerpoint/2010/main" val="31926904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DED348A-7B2C-4615-A7A9-372CF2AD1359}"/>
              </a:ext>
            </a:extLst>
          </p:cNvPr>
          <p:cNvSpPr>
            <a:spLocks noGrp="1"/>
          </p:cNvSpPr>
          <p:nvPr>
            <p:ph type="title"/>
          </p:nvPr>
        </p:nvSpPr>
        <p:spPr>
          <a:xfrm>
            <a:off x="434304" y="0"/>
            <a:ext cx="10515600" cy="988601"/>
          </a:xfrm>
        </p:spPr>
        <p:txBody>
          <a:bodyPr>
            <a:normAutofit/>
          </a:bodyPr>
          <a:lstStyle/>
          <a:p>
            <a:r>
              <a:rPr lang="en-US" dirty="0"/>
              <a:t>Idaho Special Education Funding Sources</a:t>
            </a:r>
          </a:p>
        </p:txBody>
      </p:sp>
      <p:sp>
        <p:nvSpPr>
          <p:cNvPr id="6" name="Content Placeholder 5">
            <a:extLst>
              <a:ext uri="{FF2B5EF4-FFF2-40B4-BE49-F238E27FC236}">
                <a16:creationId xmlns:a16="http://schemas.microsoft.com/office/drawing/2014/main" id="{398C39C0-A360-4FC8-83F4-A0A73DE7D95C}"/>
              </a:ext>
            </a:extLst>
          </p:cNvPr>
          <p:cNvSpPr>
            <a:spLocks noGrp="1"/>
          </p:cNvSpPr>
          <p:nvPr>
            <p:ph idx="13"/>
          </p:nvPr>
        </p:nvSpPr>
        <p:spPr>
          <a:xfrm>
            <a:off x="751112" y="1340124"/>
            <a:ext cx="10515600" cy="4351338"/>
          </a:xfrm>
        </p:spPr>
        <p:txBody>
          <a:bodyPr/>
          <a:lstStyle/>
          <a:p>
            <a:pPr marL="0" lvl="0" indent="0" algn="ctr">
              <a:buNone/>
            </a:pPr>
            <a:r>
              <a:rPr lang="en-US" dirty="0">
                <a:solidFill>
                  <a:schemeClr val="tx1"/>
                </a:solidFill>
                <a:latin typeface="+mn-lt"/>
              </a:rPr>
              <a:t>Total Funding </a:t>
            </a:r>
          </a:p>
          <a:p>
            <a:pPr marL="0" lvl="0" indent="0" algn="ctr">
              <a:buNone/>
            </a:pPr>
            <a:r>
              <a:rPr lang="en-US" dirty="0">
                <a:solidFill>
                  <a:schemeClr val="tx1"/>
                </a:solidFill>
                <a:latin typeface="+mn-lt"/>
              </a:rPr>
              <a:t>$</a:t>
            </a:r>
            <a:r>
              <a:rPr lang="en-US" dirty="0">
                <a:solidFill>
                  <a:schemeClr val="tx1"/>
                </a:solidFill>
              </a:rPr>
              <a:t> 310,996,093</a:t>
            </a:r>
            <a:endParaRPr lang="en-US" dirty="0">
              <a:solidFill>
                <a:schemeClr val="tx1"/>
              </a:solidFill>
              <a:latin typeface="+mn-lt"/>
            </a:endParaRPr>
          </a:p>
          <a:p>
            <a:pPr lvl="0" algn="ctr"/>
            <a:endParaRPr lang="en-US" dirty="0">
              <a:solidFill>
                <a:schemeClr val="tx1"/>
              </a:solidFill>
              <a:latin typeface="+mn-lt"/>
            </a:endParaRPr>
          </a:p>
          <a:p>
            <a:pPr marL="0" lvl="0" indent="0" algn="ctr">
              <a:buNone/>
            </a:pPr>
            <a:r>
              <a:rPr lang="en-US" dirty="0">
                <a:solidFill>
                  <a:schemeClr val="tx1"/>
                </a:solidFill>
                <a:latin typeface="+mn-lt"/>
              </a:rPr>
              <a:t>Where does this come from?</a:t>
            </a:r>
          </a:p>
          <a:p>
            <a:endParaRPr lang="en-US" dirty="0">
              <a:solidFill>
                <a:schemeClr val="tx1"/>
              </a:solidFill>
              <a:latin typeface="+mn-lt"/>
            </a:endParaRPr>
          </a:p>
        </p:txBody>
      </p:sp>
      <p:sp>
        <p:nvSpPr>
          <p:cNvPr id="8" name="Rectangle 7">
            <a:extLst>
              <a:ext uri="{FF2B5EF4-FFF2-40B4-BE49-F238E27FC236}">
                <a16:creationId xmlns:a16="http://schemas.microsoft.com/office/drawing/2014/main" id="{2D3B010F-75D6-48D1-8613-28725F1932A4}"/>
              </a:ext>
            </a:extLst>
          </p:cNvPr>
          <p:cNvSpPr/>
          <p:nvPr/>
        </p:nvSpPr>
        <p:spPr>
          <a:xfrm>
            <a:off x="4214444" y="6121753"/>
            <a:ext cx="3581400" cy="265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(Reported via 2020 Financial Summary Report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061858A-3F0F-4FC3-932B-DA1B0F5DBF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73971" y="4133745"/>
            <a:ext cx="8244058" cy="1557717"/>
          </a:xfrm>
          <a:prstGeom prst="rect">
            <a:avLst/>
          </a:prstGeom>
        </p:spPr>
      </p:pic>
      <p:sp>
        <p:nvSpPr>
          <p:cNvPr id="7" name="Slide Number Placeholder 1">
            <a:extLst>
              <a:ext uri="{FF2B5EF4-FFF2-40B4-BE49-F238E27FC236}">
                <a16:creationId xmlns:a16="http://schemas.microsoft.com/office/drawing/2014/main" id="{E1486C5C-D056-4655-9B2C-CFAAEA8F8726}"/>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96</a:t>
            </a:fld>
            <a:endParaRPr lang="en-US" dirty="0"/>
          </a:p>
        </p:txBody>
      </p:sp>
    </p:spTree>
    <p:extLst>
      <p:ext uri="{BB962C8B-B14F-4D97-AF65-F5344CB8AC3E}">
        <p14:creationId xmlns:p14="http://schemas.microsoft.com/office/powerpoint/2010/main" val="20168720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61C881-C676-4978-9A92-37FA406A7575}"/>
              </a:ext>
            </a:extLst>
          </p:cNvPr>
          <p:cNvSpPr>
            <a:spLocks noGrp="1"/>
          </p:cNvSpPr>
          <p:nvPr>
            <p:ph type="title"/>
          </p:nvPr>
        </p:nvSpPr>
        <p:spPr>
          <a:xfrm>
            <a:off x="434304" y="0"/>
            <a:ext cx="10515600" cy="988601"/>
          </a:xfrm>
        </p:spPr>
        <p:txBody>
          <a:bodyPr>
            <a:normAutofit/>
          </a:bodyPr>
          <a:lstStyle/>
          <a:p>
            <a:r>
              <a:rPr lang="en-US" dirty="0"/>
              <a:t>Special Education Funding Sources</a:t>
            </a:r>
          </a:p>
        </p:txBody>
      </p:sp>
      <p:sp>
        <p:nvSpPr>
          <p:cNvPr id="6" name="Content Placeholder 2">
            <a:extLst>
              <a:ext uri="{FF2B5EF4-FFF2-40B4-BE49-F238E27FC236}">
                <a16:creationId xmlns:a16="http://schemas.microsoft.com/office/drawing/2014/main" id="{501A218D-DC4D-4483-A941-2D37C3843CA5}"/>
              </a:ext>
            </a:extLst>
          </p:cNvPr>
          <p:cNvSpPr>
            <a:spLocks noGrp="1"/>
          </p:cNvSpPr>
          <p:nvPr>
            <p:ph idx="13"/>
          </p:nvPr>
        </p:nvSpPr>
        <p:spPr>
          <a:xfrm>
            <a:off x="434304" y="1340124"/>
            <a:ext cx="6499896" cy="4351338"/>
          </a:xfrm>
        </p:spPr>
        <p:txBody>
          <a:bodyPr>
            <a:normAutofit fontScale="92500" lnSpcReduction="10000"/>
          </a:bodyPr>
          <a:lstStyle/>
          <a:p>
            <a:pPr marL="0" indent="0">
              <a:buNone/>
            </a:pPr>
            <a:r>
              <a:rPr lang="en-US" sz="2800" dirty="0">
                <a:solidFill>
                  <a:schemeClr val="tx1"/>
                </a:solidFill>
                <a:latin typeface="+mn-lt"/>
              </a:rPr>
              <a:t>Annual Special Education funding for </a:t>
            </a:r>
          </a:p>
          <a:p>
            <a:pPr marL="0" indent="0">
              <a:buNone/>
            </a:pPr>
            <a:r>
              <a:rPr lang="en-US" sz="2800" dirty="0">
                <a:solidFill>
                  <a:schemeClr val="tx1"/>
                </a:solidFill>
                <a:latin typeface="+mn-lt"/>
              </a:rPr>
              <a:t>The Exceptional Child Programs for </a:t>
            </a:r>
          </a:p>
          <a:p>
            <a:pPr marL="0" indent="0">
              <a:buNone/>
            </a:pPr>
            <a:r>
              <a:rPr lang="en-US" sz="2800" dirty="0">
                <a:solidFill>
                  <a:schemeClr val="tx1"/>
                </a:solidFill>
                <a:latin typeface="+mn-lt"/>
              </a:rPr>
              <a:t>Districts and Charter schools equates to</a:t>
            </a:r>
          </a:p>
          <a:p>
            <a:pPr marL="0" indent="0">
              <a:buNone/>
            </a:pPr>
            <a:r>
              <a:rPr lang="en-US" sz="2800" dirty="0">
                <a:solidFill>
                  <a:schemeClr val="tx1"/>
                </a:solidFill>
                <a:latin typeface="+mn-lt"/>
              </a:rPr>
              <a:t>$310,996,093 (based on FY2019-20)</a:t>
            </a:r>
          </a:p>
          <a:p>
            <a:pPr marL="0" indent="0">
              <a:buNone/>
            </a:pPr>
            <a:endParaRPr lang="en-US" sz="2800" dirty="0">
              <a:solidFill>
                <a:schemeClr val="tx1"/>
              </a:solidFill>
              <a:latin typeface="+mn-lt"/>
            </a:endParaRPr>
          </a:p>
          <a:p>
            <a:pPr marL="0" indent="0">
              <a:buNone/>
            </a:pPr>
            <a:r>
              <a:rPr lang="en-US" sz="2600" dirty="0">
                <a:solidFill>
                  <a:schemeClr val="tx1"/>
                </a:solidFill>
                <a:latin typeface="+mn-lt"/>
              </a:rPr>
              <a:t>This funding includes:</a:t>
            </a:r>
          </a:p>
          <a:p>
            <a:r>
              <a:rPr lang="en-US" sz="2600" dirty="0">
                <a:solidFill>
                  <a:schemeClr val="tx1"/>
                </a:solidFill>
                <a:latin typeface="+mn-lt"/>
              </a:rPr>
              <a:t>State and Local funds (for all </a:t>
            </a:r>
            <a:r>
              <a:rPr lang="en-US" sz="2600" dirty="0" err="1">
                <a:solidFill>
                  <a:schemeClr val="tx1"/>
                </a:solidFill>
                <a:latin typeface="+mn-lt"/>
              </a:rPr>
              <a:t>SpEd</a:t>
            </a:r>
            <a:r>
              <a:rPr lang="en-US" sz="2600" dirty="0">
                <a:solidFill>
                  <a:schemeClr val="tx1"/>
                </a:solidFill>
                <a:latin typeface="+mn-lt"/>
              </a:rPr>
              <a:t> students) 72%</a:t>
            </a:r>
          </a:p>
          <a:p>
            <a:r>
              <a:rPr lang="en-US" sz="2600" dirty="0">
                <a:solidFill>
                  <a:schemeClr val="tx1"/>
                </a:solidFill>
                <a:latin typeface="+mn-lt"/>
              </a:rPr>
              <a:t>Federal IDEA Part B School Aged funding 17%</a:t>
            </a:r>
          </a:p>
          <a:p>
            <a:r>
              <a:rPr lang="en-US" sz="2600" dirty="0">
                <a:solidFill>
                  <a:schemeClr val="tx1"/>
                </a:solidFill>
                <a:latin typeface="+mn-lt"/>
              </a:rPr>
              <a:t>Federal IDEA Part B Preschool funding 1%</a:t>
            </a:r>
          </a:p>
          <a:p>
            <a:r>
              <a:rPr lang="en-US" sz="2600" dirty="0">
                <a:solidFill>
                  <a:schemeClr val="tx1"/>
                </a:solidFill>
                <a:latin typeface="+mn-lt"/>
              </a:rPr>
              <a:t>Federal Medicaid Reimbursement dollars 10%</a:t>
            </a:r>
          </a:p>
        </p:txBody>
      </p:sp>
      <p:graphicFrame>
        <p:nvGraphicFramePr>
          <p:cNvPr id="7" name="Chart 6" descr="Pie chart, Special Education Funding Sources">
            <a:extLst>
              <a:ext uri="{FF2B5EF4-FFF2-40B4-BE49-F238E27FC236}">
                <a16:creationId xmlns:a16="http://schemas.microsoft.com/office/drawing/2014/main" id="{FE275EB3-B58A-4730-A0A5-F7AB4F7075E5}"/>
              </a:ext>
            </a:extLst>
          </p:cNvPr>
          <p:cNvGraphicFramePr>
            <a:graphicFrameLocks/>
          </p:cNvGraphicFramePr>
          <p:nvPr/>
        </p:nvGraphicFramePr>
        <p:xfrm>
          <a:off x="6626405" y="562628"/>
          <a:ext cx="6918465" cy="5732744"/>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1">
            <a:extLst>
              <a:ext uri="{FF2B5EF4-FFF2-40B4-BE49-F238E27FC236}">
                <a16:creationId xmlns:a16="http://schemas.microsoft.com/office/drawing/2014/main" id="{4434990B-5101-44D9-94BF-850D1428DE3C}"/>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97</a:t>
            </a:fld>
            <a:endParaRPr lang="en-US" dirty="0"/>
          </a:p>
        </p:txBody>
      </p:sp>
    </p:spTree>
    <p:extLst>
      <p:ext uri="{BB962C8B-B14F-4D97-AF65-F5344CB8AC3E}">
        <p14:creationId xmlns:p14="http://schemas.microsoft.com/office/powerpoint/2010/main" val="13116882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72498D-7546-40B9-B0AD-8C976D5CB057}"/>
              </a:ext>
            </a:extLst>
          </p:cNvPr>
          <p:cNvSpPr>
            <a:spLocks noGrp="1"/>
          </p:cNvSpPr>
          <p:nvPr>
            <p:ph type="title"/>
          </p:nvPr>
        </p:nvSpPr>
        <p:spPr>
          <a:xfrm>
            <a:off x="434304" y="0"/>
            <a:ext cx="10515600" cy="988601"/>
          </a:xfrm>
        </p:spPr>
        <p:txBody>
          <a:bodyPr>
            <a:normAutofit/>
          </a:bodyPr>
          <a:lstStyle/>
          <a:p>
            <a:r>
              <a:rPr lang="en-US" sz="3200" dirty="0"/>
              <a:t>Individuals with Disabilities Education Act (IDEA)</a:t>
            </a:r>
          </a:p>
        </p:txBody>
      </p:sp>
      <p:sp>
        <p:nvSpPr>
          <p:cNvPr id="6" name="Content Placeholder 2">
            <a:extLst>
              <a:ext uri="{FF2B5EF4-FFF2-40B4-BE49-F238E27FC236}">
                <a16:creationId xmlns:a16="http://schemas.microsoft.com/office/drawing/2014/main" id="{476A8F52-297F-4024-A59C-B805E30F9BA4}"/>
              </a:ext>
            </a:extLst>
          </p:cNvPr>
          <p:cNvSpPr>
            <a:spLocks noGrp="1"/>
          </p:cNvSpPr>
          <p:nvPr>
            <p:ph idx="13"/>
          </p:nvPr>
        </p:nvSpPr>
        <p:spPr>
          <a:xfrm>
            <a:off x="285751" y="1340124"/>
            <a:ext cx="8216412" cy="5055650"/>
          </a:xfrm>
        </p:spPr>
        <p:txBody>
          <a:bodyPr>
            <a:noAutofit/>
          </a:bodyPr>
          <a:lstStyle/>
          <a:p>
            <a:pPr marL="0" indent="0">
              <a:buNone/>
            </a:pPr>
            <a:r>
              <a:rPr lang="en-US" sz="3200" dirty="0">
                <a:solidFill>
                  <a:schemeClr val="tx1"/>
                </a:solidFill>
                <a:latin typeface="+mn-lt"/>
              </a:rPr>
              <a:t>IDEA Part B and Preschool Federal Grant Funds</a:t>
            </a:r>
          </a:p>
          <a:p>
            <a:pPr marL="1257300" lvl="1" indent="-571500"/>
            <a:r>
              <a:rPr lang="en-US" sz="2800" dirty="0">
                <a:solidFill>
                  <a:schemeClr val="tx1"/>
                </a:solidFill>
                <a:latin typeface="+mn-lt"/>
              </a:rPr>
              <a:t>Idaho receives federal funding annually from the U.S. Department of Education. </a:t>
            </a:r>
          </a:p>
          <a:p>
            <a:pPr marL="1257300" lvl="1" indent="-571500"/>
            <a:r>
              <a:rPr lang="en-US" sz="2800" dirty="0">
                <a:solidFill>
                  <a:schemeClr val="tx1"/>
                </a:solidFill>
                <a:latin typeface="+mn-lt"/>
              </a:rPr>
              <a:t>The purpose is to assist states in meeting the costs of providing special education and related services to children with disabilities.</a:t>
            </a:r>
          </a:p>
          <a:p>
            <a:pPr marL="1257300" lvl="1" indent="-571500"/>
            <a:r>
              <a:rPr lang="en-US" sz="2800" dirty="0">
                <a:solidFill>
                  <a:schemeClr val="tx1"/>
                </a:solidFill>
                <a:latin typeface="+mn-lt"/>
              </a:rPr>
              <a:t>Allocations are determined according to a formula outlined in IDEA law.</a:t>
            </a:r>
          </a:p>
          <a:p>
            <a:pPr marL="1257300" lvl="1" indent="-571500"/>
            <a:r>
              <a:rPr lang="en-US" sz="2800" dirty="0">
                <a:solidFill>
                  <a:schemeClr val="tx1"/>
                </a:solidFill>
                <a:latin typeface="+mn-lt"/>
              </a:rPr>
              <a:t>Funding is subject to certain eligibility requirements and other conditions, as outlined in IDEA regulations.</a:t>
            </a:r>
          </a:p>
        </p:txBody>
      </p:sp>
      <p:pic>
        <p:nvPicPr>
          <p:cNvPr id="2050" name="Picture 2" descr="boy in green sweater writing on white paper">
            <a:extLst>
              <a:ext uri="{FF2B5EF4-FFF2-40B4-BE49-F238E27FC236}">
                <a16:creationId xmlns:a16="http://schemas.microsoft.com/office/drawing/2014/main" id="{F324EA9F-1E1E-49D9-96C7-BBE426D43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976" y="1863969"/>
            <a:ext cx="3560671" cy="3334117"/>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211481AC-21C8-4131-B432-8B6F6A11D538}"/>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98</a:t>
            </a:fld>
            <a:endParaRPr lang="en-US" dirty="0"/>
          </a:p>
        </p:txBody>
      </p:sp>
    </p:spTree>
    <p:extLst>
      <p:ext uri="{BB962C8B-B14F-4D97-AF65-F5344CB8AC3E}">
        <p14:creationId xmlns:p14="http://schemas.microsoft.com/office/powerpoint/2010/main" val="34299684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A7432C-3E98-4B7E-83B4-1699F56DB181}"/>
              </a:ext>
            </a:extLst>
          </p:cNvPr>
          <p:cNvSpPr>
            <a:spLocks noGrp="1"/>
          </p:cNvSpPr>
          <p:nvPr>
            <p:ph type="title"/>
          </p:nvPr>
        </p:nvSpPr>
        <p:spPr>
          <a:xfrm>
            <a:off x="434304" y="0"/>
            <a:ext cx="10515600" cy="988601"/>
          </a:xfrm>
        </p:spPr>
        <p:txBody>
          <a:bodyPr/>
          <a:lstStyle/>
          <a:p>
            <a:r>
              <a:rPr lang="en-US"/>
              <a:t>IDEA Part B Federal Grants</a:t>
            </a:r>
            <a:endParaRPr lang="en-US" dirty="0"/>
          </a:p>
        </p:txBody>
      </p:sp>
      <p:sp>
        <p:nvSpPr>
          <p:cNvPr id="6" name="Content Placeholder 2">
            <a:extLst>
              <a:ext uri="{FF2B5EF4-FFF2-40B4-BE49-F238E27FC236}">
                <a16:creationId xmlns:a16="http://schemas.microsoft.com/office/drawing/2014/main" id="{DF2826B9-F0F3-418E-B39E-ECDACE9C6CFF}"/>
              </a:ext>
            </a:extLst>
          </p:cNvPr>
          <p:cNvSpPr>
            <a:spLocks noGrp="1"/>
          </p:cNvSpPr>
          <p:nvPr>
            <p:ph idx="13"/>
          </p:nvPr>
        </p:nvSpPr>
        <p:spPr>
          <a:xfrm>
            <a:off x="838200" y="1416324"/>
            <a:ext cx="7048500" cy="4351338"/>
          </a:xfrm>
        </p:spPr>
        <p:txBody>
          <a:bodyPr>
            <a:normAutofit lnSpcReduction="10000"/>
          </a:bodyPr>
          <a:lstStyle/>
          <a:p>
            <a:pPr marL="0" indent="0">
              <a:buNone/>
            </a:pPr>
            <a:r>
              <a:rPr lang="en-US" altLang="en-US" dirty="0">
                <a:solidFill>
                  <a:schemeClr val="tx1"/>
                </a:solidFill>
                <a:latin typeface="+mn-lt"/>
              </a:rPr>
              <a:t>Section 611 - School Age</a:t>
            </a:r>
          </a:p>
          <a:p>
            <a:pPr marL="0" indent="0">
              <a:buNone/>
            </a:pPr>
            <a:r>
              <a:rPr lang="en-US" dirty="0">
                <a:solidFill>
                  <a:schemeClr val="tx1"/>
                </a:solidFill>
                <a:latin typeface="+mn-lt"/>
              </a:rPr>
              <a:t>Funds for students with disabilities, </a:t>
            </a:r>
            <a:r>
              <a:rPr lang="en-US" dirty="0">
                <a:solidFill>
                  <a:schemeClr val="tx1"/>
                </a:solidFill>
                <a:highlight>
                  <a:srgbClr val="FFFF00"/>
                </a:highlight>
                <a:latin typeface="+mn-lt"/>
              </a:rPr>
              <a:t>ages 3 through 21</a:t>
            </a:r>
          </a:p>
          <a:p>
            <a:endParaRPr lang="en-US" dirty="0">
              <a:solidFill>
                <a:schemeClr val="tx1"/>
              </a:solidFill>
              <a:latin typeface="+mn-lt"/>
            </a:endParaRPr>
          </a:p>
          <a:p>
            <a:pPr marL="0" indent="0">
              <a:buNone/>
            </a:pPr>
            <a:r>
              <a:rPr lang="en-US" altLang="en-US" dirty="0">
                <a:solidFill>
                  <a:schemeClr val="tx1"/>
                </a:solidFill>
                <a:latin typeface="+mn-lt"/>
              </a:rPr>
              <a:t>Section 619 - Preschool Age</a:t>
            </a:r>
          </a:p>
          <a:p>
            <a:pPr marL="0" indent="0">
              <a:buNone/>
            </a:pPr>
            <a:r>
              <a:rPr lang="en-US" dirty="0">
                <a:solidFill>
                  <a:schemeClr val="tx1"/>
                </a:solidFill>
                <a:latin typeface="+mn-lt"/>
              </a:rPr>
              <a:t>Funds for students with disabilities, </a:t>
            </a:r>
            <a:r>
              <a:rPr lang="en-US" dirty="0">
                <a:solidFill>
                  <a:schemeClr val="tx1"/>
                </a:solidFill>
                <a:highlight>
                  <a:srgbClr val="FFFF00"/>
                </a:highlight>
                <a:latin typeface="+mn-lt"/>
              </a:rPr>
              <a:t>ages 3 through 5</a:t>
            </a:r>
          </a:p>
        </p:txBody>
      </p:sp>
      <p:pic>
        <p:nvPicPr>
          <p:cNvPr id="1026" name="Picture 2" descr="man and woman sitting on chairs">
            <a:extLst>
              <a:ext uri="{FF2B5EF4-FFF2-40B4-BE49-F238E27FC236}">
                <a16:creationId xmlns:a16="http://schemas.microsoft.com/office/drawing/2014/main" id="{0D608D7E-69F5-4F80-A106-BEC486F00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6603" y="1156616"/>
            <a:ext cx="3915397" cy="2435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istockphoto.com/photos/circle-time-in-preschool-classroom-picture-id1296175066?b=1&amp;k=20&amp;m=1296175066&amp;s=170667a&amp;w=0&amp;h=us_xfvUvy0cuDgIf4qVIiqQ2i0V13D0ra1Ta42a_lOs=">
            <a:extLst>
              <a:ext uri="{FF2B5EF4-FFF2-40B4-BE49-F238E27FC236}">
                <a16:creationId xmlns:a16="http://schemas.microsoft.com/office/drawing/2014/main" id="{4F278827-3CCF-4C3A-9438-270996D76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511" y="4019716"/>
            <a:ext cx="3365790" cy="227940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a:extLst>
              <a:ext uri="{FF2B5EF4-FFF2-40B4-BE49-F238E27FC236}">
                <a16:creationId xmlns:a16="http://schemas.microsoft.com/office/drawing/2014/main" id="{1E10F572-FD4B-4ED5-A710-603CC767FAD6}"/>
              </a:ext>
            </a:extLst>
          </p:cNvPr>
          <p:cNvSpPr>
            <a:spLocks noGrp="1"/>
          </p:cNvSpPr>
          <p:nvPr>
            <p:ph type="sldNum" sz="quarter" idx="12"/>
          </p:nvPr>
        </p:nvSpPr>
        <p:spPr>
          <a:xfrm>
            <a:off x="9019822" y="6395774"/>
            <a:ext cx="2954040" cy="365125"/>
          </a:xfrm>
        </p:spPr>
        <p:txBody>
          <a:bodyPr/>
          <a:lstStyle/>
          <a:p>
            <a:r>
              <a:rPr lang="en-US" dirty="0"/>
              <a:t> 2022 New Superintendent Orientation | </a:t>
            </a:r>
            <a:fld id="{C26AAFF7-C4D7-4A72-B8FA-A17532192431}" type="slidenum">
              <a:rPr lang="en-US" smtClean="0"/>
              <a:pPr/>
              <a:t>99</a:t>
            </a:fld>
            <a:endParaRPr lang="en-US" dirty="0"/>
          </a:p>
        </p:txBody>
      </p:sp>
    </p:spTree>
    <p:extLst>
      <p:ext uri="{BB962C8B-B14F-4D97-AF65-F5344CB8AC3E}">
        <p14:creationId xmlns:p14="http://schemas.microsoft.com/office/powerpoint/2010/main" val="2265857790"/>
      </p:ext>
    </p:extLst>
  </p:cSld>
  <p:clrMapOvr>
    <a:masterClrMapping/>
  </p:clrMapOvr>
</p:sld>
</file>

<file path=ppt/theme/theme1.xml><?xml version="1.0" encoding="utf-8"?>
<a:theme xmlns:a="http://schemas.openxmlformats.org/drawingml/2006/main" name="1_Office Theme">
  <a:themeElements>
    <a:clrScheme name="SDE Template">
      <a:dk1>
        <a:srgbClr val="262626"/>
      </a:dk1>
      <a:lt1>
        <a:sysClr val="window" lastClr="FFFFFF"/>
      </a:lt1>
      <a:dk2>
        <a:srgbClr val="17365D"/>
      </a:dk2>
      <a:lt2>
        <a:srgbClr val="BFD4EF"/>
      </a:lt2>
      <a:accent1>
        <a:srgbClr val="FFC000"/>
      </a:accent1>
      <a:accent2>
        <a:srgbClr val="FF0000"/>
      </a:accent2>
      <a:accent3>
        <a:srgbClr val="9BBB59"/>
      </a:accent3>
      <a:accent4>
        <a:srgbClr val="8064A2"/>
      </a:accent4>
      <a:accent5>
        <a:srgbClr val="4BACC6"/>
      </a:accent5>
      <a:accent6>
        <a:srgbClr val="F79646"/>
      </a:accent6>
      <a:hlink>
        <a:srgbClr val="2A63AC"/>
      </a:hlink>
      <a:folHlink>
        <a:srgbClr val="E36C0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E-PowerPoint-Template" id="{4698D733-748D-4EAE-B1ED-1939937F8C4E}" vid="{B6105CDE-2E6C-4848-90C4-7BE5D002D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12350</TotalTime>
  <Words>15587</Words>
  <Application>Microsoft Office PowerPoint</Application>
  <PresentationFormat>Widescreen</PresentationFormat>
  <Paragraphs>2121</Paragraphs>
  <Slides>201</Slides>
  <Notes>198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201</vt:i4>
      </vt:variant>
    </vt:vector>
  </HeadingPairs>
  <TitlesOfParts>
    <vt:vector size="215" baseType="lpstr">
      <vt:lpstr>Arial</vt:lpstr>
      <vt:lpstr>Calibri</vt:lpstr>
      <vt:lpstr>Calibri  </vt:lpstr>
      <vt:lpstr>Calibri Light</vt:lpstr>
      <vt:lpstr>Cambria</vt:lpstr>
      <vt:lpstr>Courier New</vt:lpstr>
      <vt:lpstr>Open Sans</vt:lpstr>
      <vt:lpstr>Open Sans Light</vt:lpstr>
      <vt:lpstr>Open Sans Semibold</vt:lpstr>
      <vt:lpstr>Source Sans Pro Web</vt:lpstr>
      <vt:lpstr>Tahoma</vt:lpstr>
      <vt:lpstr>Times New Roman</vt:lpstr>
      <vt:lpstr>Wingdings</vt:lpstr>
      <vt:lpstr>1_Office Theme</vt:lpstr>
      <vt:lpstr>New Superintendent  Orientation 2022</vt:lpstr>
      <vt:lpstr>Assessment &amp; Accountability</vt:lpstr>
      <vt:lpstr>Idaho’s Comprehensive Assessment System</vt:lpstr>
      <vt:lpstr>Testing Days or Window Openings</vt:lpstr>
      <vt:lpstr>WIDA Screeners</vt:lpstr>
      <vt:lpstr>IRI</vt:lpstr>
      <vt:lpstr>ISAT Interims ELA/L</vt:lpstr>
      <vt:lpstr>ISAT Interims Math</vt:lpstr>
      <vt:lpstr>ISAT Interims Science</vt:lpstr>
      <vt:lpstr>PSAT/NMSQT </vt:lpstr>
      <vt:lpstr>ACCESS</vt:lpstr>
      <vt:lpstr>Alternate ACCESS</vt:lpstr>
      <vt:lpstr>NAEP</vt:lpstr>
      <vt:lpstr>LCI</vt:lpstr>
      <vt:lpstr>ISAT ELA/L</vt:lpstr>
      <vt:lpstr>ISAT Math</vt:lpstr>
      <vt:lpstr>ISAT Science</vt:lpstr>
      <vt:lpstr>IDAA ELA/L, Math, and Science</vt:lpstr>
      <vt:lpstr>SAT </vt:lpstr>
      <vt:lpstr>Civics </vt:lpstr>
      <vt:lpstr>Accountability</vt:lpstr>
      <vt:lpstr>Purpose</vt:lpstr>
      <vt:lpstr>Our Service</vt:lpstr>
      <vt:lpstr>Data Requests</vt:lpstr>
      <vt:lpstr>Submit a Ticket via OTIS</vt:lpstr>
      <vt:lpstr>Business Rules</vt:lpstr>
      <vt:lpstr>Goal/Target Setting</vt:lpstr>
      <vt:lpstr>Assessment &amp; Accountability</vt:lpstr>
      <vt:lpstr>Assessment &amp; Accountability</vt:lpstr>
      <vt:lpstr>Questions</vt:lpstr>
      <vt:lpstr>ESEA Federal Programs</vt:lpstr>
      <vt:lpstr>Purpose of Federal Programs</vt:lpstr>
      <vt:lpstr>Elementary &amp; Secondary Education Act (ESEA)</vt:lpstr>
      <vt:lpstr>Grant Funding and Fiscal Accountability</vt:lpstr>
      <vt:lpstr>Title I-A Improving Basic Programs </vt:lpstr>
      <vt:lpstr>Title I-A School Improvement</vt:lpstr>
      <vt:lpstr>Title I-A Family and Community Engagement</vt:lpstr>
      <vt:lpstr>Title I-A Foster Care</vt:lpstr>
      <vt:lpstr>Title I-C Migrant Education Program</vt:lpstr>
      <vt:lpstr>Title I-D Neglected, Delinquent, or At-Risk Program</vt:lpstr>
      <vt:lpstr>Title II-A Supporting Effective Instruction</vt:lpstr>
      <vt:lpstr>Title III-A English Learner Program</vt:lpstr>
      <vt:lpstr>Title IV-A Student Support &amp; Academic Achievement </vt:lpstr>
      <vt:lpstr>Title V-B Rural Education</vt:lpstr>
      <vt:lpstr>Title IX-A Homeless Education Program</vt:lpstr>
      <vt:lpstr>Equitable Services to Private Schools</vt:lpstr>
      <vt:lpstr>ESEA Federal Program Monitoring</vt:lpstr>
      <vt:lpstr>Pandemic Relief Funds/ESSER</vt:lpstr>
      <vt:lpstr>ESSER Reporting</vt:lpstr>
      <vt:lpstr>Administrative Support Staff</vt:lpstr>
      <vt:lpstr>Questions?</vt:lpstr>
      <vt:lpstr>School Choice </vt:lpstr>
      <vt:lpstr>School Choice</vt:lpstr>
      <vt:lpstr>Questions?</vt:lpstr>
      <vt:lpstr>Office of Indian Education</vt:lpstr>
      <vt:lpstr>OFFICE OF INDIAN EDUCATION</vt:lpstr>
      <vt:lpstr>FIVE TRIBES OF IDAHO</vt:lpstr>
      <vt:lpstr>IDAHO INDIAN EDUCATION </vt:lpstr>
      <vt:lpstr>FEDERAL DOLLARS</vt:lpstr>
      <vt:lpstr>IDAHO EDUCATIONAL SYSTEM</vt:lpstr>
      <vt:lpstr>RESOURCES</vt:lpstr>
      <vt:lpstr>OPPORTUNITIES</vt:lpstr>
      <vt:lpstr>Questions?</vt:lpstr>
      <vt:lpstr>Student Transportation</vt:lpstr>
      <vt:lpstr>Contact Information</vt:lpstr>
      <vt:lpstr>Important Dates and Deadlines</vt:lpstr>
      <vt:lpstr>Reimbursement Claim - Flow Chart</vt:lpstr>
      <vt:lpstr>Mileage</vt:lpstr>
      <vt:lpstr>Questions?</vt:lpstr>
      <vt:lpstr>Special Education</vt:lpstr>
      <vt:lpstr>Special Education Mission Statement</vt:lpstr>
      <vt:lpstr>Special Education Staff</vt:lpstr>
      <vt:lpstr>State Resource Alignment</vt:lpstr>
      <vt:lpstr>State Dept. of Education Website</vt:lpstr>
      <vt:lpstr>State Dept. of Education Website (pt. 2)</vt:lpstr>
      <vt:lpstr>State Dept. of Education Website (pt. 3)</vt:lpstr>
      <vt:lpstr>State Dept. of Education Website (pt. 4)</vt:lpstr>
      <vt:lpstr>Overview of Statewide Resources</vt:lpstr>
      <vt:lpstr>Idaho SESTA</vt:lpstr>
      <vt:lpstr>Idaho SESTA (2)</vt:lpstr>
      <vt:lpstr>Dispute Resolution Updates</vt:lpstr>
      <vt:lpstr>The Dispute Resolution Team</vt:lpstr>
      <vt:lpstr>Dispute Resolution Options</vt:lpstr>
      <vt:lpstr>Facilitation</vt:lpstr>
      <vt:lpstr>Mediation</vt:lpstr>
      <vt:lpstr>State Administrative Complaint</vt:lpstr>
      <vt:lpstr>Due Process Hearing</vt:lpstr>
      <vt:lpstr>SDE Home Page</vt:lpstr>
      <vt:lpstr>SPED Home Page</vt:lpstr>
      <vt:lpstr>Dispute Resolution Website Home Page</vt:lpstr>
      <vt:lpstr>How to Request Dispute Resolution Services</vt:lpstr>
      <vt:lpstr>Dispute Resolution Website FAQs </vt:lpstr>
      <vt:lpstr>Dispute Resolution – Parent Resources</vt:lpstr>
      <vt:lpstr>Funding and Accountability</vt:lpstr>
      <vt:lpstr>Special Education Funding and Fiscal Accountability</vt:lpstr>
      <vt:lpstr>Idaho Special Education Funding Sources</vt:lpstr>
      <vt:lpstr>Special Education Funding Sources</vt:lpstr>
      <vt:lpstr>Individuals with Disabilities Education Act (IDEA)</vt:lpstr>
      <vt:lpstr>IDEA Part B Federal Grants</vt:lpstr>
      <vt:lpstr>IDEA Part B Fiscal Year 2022-2023</vt:lpstr>
      <vt:lpstr>IDEA PART B Grant Allocations</vt:lpstr>
      <vt:lpstr>Compliance Requirements</vt:lpstr>
      <vt:lpstr>Compliance with Federal Laws and Regulations</vt:lpstr>
      <vt:lpstr>Compliance with State &amp; Local Laws and Regulations</vt:lpstr>
      <vt:lpstr>Federal Compliance to Remember</vt:lpstr>
      <vt:lpstr>Fiscal Monitoring</vt:lpstr>
      <vt:lpstr>Thank you</vt:lpstr>
      <vt:lpstr>Questions?</vt:lpstr>
      <vt:lpstr>Federal Child Nutrition  Programs</vt:lpstr>
      <vt:lpstr>2022-2023 School Year Back to Normal Operations National School Lunch Program</vt:lpstr>
      <vt:lpstr>Supply Chain Disruptions</vt:lpstr>
      <vt:lpstr>Supply Chain Disruptions</vt:lpstr>
      <vt:lpstr>USDA Supply Chain Assistance Funds</vt:lpstr>
      <vt:lpstr>Keep Kids Fed Act</vt:lpstr>
      <vt:lpstr>Reimbursement for 2022-23</vt:lpstr>
      <vt:lpstr>Counting and Claiming </vt:lpstr>
      <vt:lpstr>Meal Charging</vt:lpstr>
      <vt:lpstr>Run Direct Certification in August</vt:lpstr>
      <vt:lpstr>Collect Free and Reduced Applications</vt:lpstr>
      <vt:lpstr>Processing Applications</vt:lpstr>
      <vt:lpstr>Income Eligibility Guidelines (IEGs)</vt:lpstr>
      <vt:lpstr>30-Day Carryover Waiver in 2022-23</vt:lpstr>
      <vt:lpstr>Income Surveys</vt:lpstr>
      <vt:lpstr>Other Waivers from USDA</vt:lpstr>
      <vt:lpstr>Other Grants from USDA to SFAs</vt:lpstr>
      <vt:lpstr>Other Programs Available</vt:lpstr>
      <vt:lpstr>Questions</vt:lpstr>
      <vt:lpstr>Contact Us</vt:lpstr>
      <vt:lpstr>USDA Nondiscrimination Statement</vt:lpstr>
      <vt:lpstr>Questions?</vt:lpstr>
      <vt:lpstr>Safe School Environment and Discipline: Key Statutes and Rules </vt:lpstr>
      <vt:lpstr>Safe Environment and Discipline</vt:lpstr>
      <vt:lpstr>School Climate</vt:lpstr>
      <vt:lpstr>Student Harassment – Intimidation - Bullying</vt:lpstr>
      <vt:lpstr>Requirements: Harassment – Intimidation - Bullying</vt:lpstr>
      <vt:lpstr>Prevention and Response: Bullying – Harassment - Intimidation</vt:lpstr>
      <vt:lpstr>…continued from previous slide</vt:lpstr>
      <vt:lpstr>Firearms and Other Weapons</vt:lpstr>
      <vt:lpstr>Safe and Gun Free Schools Act</vt:lpstr>
      <vt:lpstr>Unsafe School Option Policy</vt:lpstr>
      <vt:lpstr>Providing a Safe School Option</vt:lpstr>
      <vt:lpstr>Denial of School Attendance</vt:lpstr>
      <vt:lpstr>Alcohol and Controlled Substances</vt:lpstr>
      <vt:lpstr>Suicidal Tendencies – Duty to Warn</vt:lpstr>
      <vt:lpstr>Suicide Prevention Training</vt:lpstr>
      <vt:lpstr>Additional Information…</vt:lpstr>
      <vt:lpstr>Questions?</vt:lpstr>
      <vt:lpstr>Certification and Professional Standards</vt:lpstr>
      <vt:lpstr>Agenda</vt:lpstr>
      <vt:lpstr>Background Investigation Check</vt:lpstr>
      <vt:lpstr>Background Investigation Check</vt:lpstr>
      <vt:lpstr>Background Investigation Check</vt:lpstr>
      <vt:lpstr>Background Investigation Check</vt:lpstr>
      <vt:lpstr>Hiring Practices &amp; Certification</vt:lpstr>
      <vt:lpstr>Past Job Performance</vt:lpstr>
      <vt:lpstr>Certification Look-up Tool</vt:lpstr>
      <vt:lpstr>Certification Look-up Tool - Public</vt:lpstr>
      <vt:lpstr>Certification Look-up Tool – District Authorized</vt:lpstr>
      <vt:lpstr>Certification/Endorsement</vt:lpstr>
      <vt:lpstr>Assignment Credential Report &amp; Manual</vt:lpstr>
      <vt:lpstr>Ensure Funding for Certification Issues</vt:lpstr>
      <vt:lpstr>Professional Standards Commission</vt:lpstr>
      <vt:lpstr>Professional Standards Commission Responsibilities</vt:lpstr>
      <vt:lpstr>Professional Standards Commission Responsibilities</vt:lpstr>
      <vt:lpstr>Idaho Code of Ethics Violation Overview</vt:lpstr>
      <vt:lpstr>Idaho Code of Ethics Violation Overview</vt:lpstr>
      <vt:lpstr>Idaho Code of Ethics Violation Overview</vt:lpstr>
      <vt:lpstr>Ethics Complaint Process Flow Chart</vt:lpstr>
      <vt:lpstr>Idaho Code of Ethics Violation Overview</vt:lpstr>
      <vt:lpstr>Certification &amp; Professional Standards Contacts</vt:lpstr>
      <vt:lpstr>Questions?</vt:lpstr>
      <vt:lpstr>Content &amp; Curriculum and  Mastery Based Learning</vt:lpstr>
      <vt:lpstr>Content and Curriculum</vt:lpstr>
      <vt:lpstr>https://www.sde.idaho.gov/ </vt:lpstr>
      <vt:lpstr>Mastery Based Education</vt:lpstr>
      <vt:lpstr>Mastery is now flipped and available for all!</vt:lpstr>
      <vt:lpstr>Check out the new Innovate to Elevate Website!</vt:lpstr>
      <vt:lpstr>Upcoming</vt:lpstr>
      <vt:lpstr>Questions?</vt:lpstr>
      <vt:lpstr>Public School Finance</vt:lpstr>
      <vt:lpstr>Public School Finance</vt:lpstr>
      <vt:lpstr>State of Idaho - FY 2023 General Fund</vt:lpstr>
      <vt:lpstr>State of Idaho - FY 2023 Appropriations</vt:lpstr>
      <vt:lpstr>State of Idaho – Historical Revenues</vt:lpstr>
      <vt:lpstr>State of Idaho – Historical Appropriations</vt:lpstr>
      <vt:lpstr>Pupil Accounting and Required Instructional Time – Average Daily Attendance</vt:lpstr>
      <vt:lpstr>Pupil Accounting and Required Instructional Time – Full-time Equivalent Enrollment</vt:lpstr>
      <vt:lpstr>Idaho Code 33-1002(4)</vt:lpstr>
      <vt:lpstr>Support Units</vt:lpstr>
      <vt:lpstr>Midterm Reporting Period</vt:lpstr>
      <vt:lpstr>Best 28 Weeks Reporting Period</vt:lpstr>
      <vt:lpstr>Idaho Code 33-1004A – Experience &amp; Education Multiplier</vt:lpstr>
      <vt:lpstr>Salary-based &amp; Benefit Apportionment Calculation</vt:lpstr>
      <vt:lpstr>Estimated Statewide Support Unit Value</vt:lpstr>
      <vt:lpstr>Public School Foundation Program Appropriation</vt:lpstr>
      <vt:lpstr>FY 2023 Distribution Schedule - Idaho Code 33-1009</vt:lpstr>
      <vt:lpstr>Foundation Program Calculation – July 15, 2022</vt:lpstr>
      <vt:lpstr>Foundation Program Calculation–July 15, 2022</vt:lpstr>
      <vt:lpstr>Public School Finance Contacts</vt:lpstr>
      <vt:lpstr>Questions?</vt:lpstr>
      <vt:lpstr>Thank you! </vt:lpstr>
    </vt:vector>
  </TitlesOfParts>
  <Company>Idaho State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NSLP Monthly Webinar</dc:title>
  <dc:subject>Idaho Child Nutrition Programs</dc:subject>
  <dc:creator>Idaho Child Nutrition Programs</dc:creator>
  <cp:lastModifiedBy>Taylor Baggerly</cp:lastModifiedBy>
  <cp:revision>324</cp:revision>
  <cp:lastPrinted>2019-09-24T19:52:16Z</cp:lastPrinted>
  <dcterms:created xsi:type="dcterms:W3CDTF">2014-05-22T16:02:36Z</dcterms:created>
  <dcterms:modified xsi:type="dcterms:W3CDTF">2022-08-01T18:23:54Z</dcterms:modified>
</cp:coreProperties>
</file>