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7"/>
  </p:notesMasterIdLst>
  <p:sldIdLst>
    <p:sldId id="294" r:id="rId5"/>
    <p:sldId id="605" r:id="rId6"/>
    <p:sldId id="630" r:id="rId7"/>
    <p:sldId id="607" r:id="rId8"/>
    <p:sldId id="610" r:id="rId9"/>
    <p:sldId id="608" r:id="rId10"/>
    <p:sldId id="631" r:id="rId11"/>
    <p:sldId id="609" r:id="rId12"/>
    <p:sldId id="611" r:id="rId13"/>
    <p:sldId id="612" r:id="rId14"/>
    <p:sldId id="613" r:id="rId15"/>
    <p:sldId id="279"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79883" autoAdjust="0"/>
  </p:normalViewPr>
  <p:slideViewPr>
    <p:cSldViewPr snapToGrid="0">
      <p:cViewPr varScale="1">
        <p:scale>
          <a:sx n="91" d="100"/>
          <a:sy n="91" d="100"/>
        </p:scale>
        <p:origin x="172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#6 in the Reporting System series: </a:t>
            </a:r>
            <a:r>
              <a:rPr lang="en-US" i="1" dirty="0">
                <a:latin typeface="Arial" panose="020B0604020202020204" pitchFamily="34" charset="0"/>
                <a:cs typeface="Arial" panose="020B0604020202020204" pitchFamily="34" charset="0"/>
              </a:rPr>
              <a:t>How to Use the Roster Manager to Add, Modify, and Upload Rosters</a:t>
            </a:r>
            <a:r>
              <a:rPr lang="en-US" dirty="0">
                <a:latin typeface="Arial" panose="020B0604020202020204" pitchFamily="34" charset="0"/>
                <a:cs typeface="Arial" panose="020B0604020202020204" pitchFamily="34" charset="0"/>
              </a:rPr>
              <a:t>. Class rosters are a great way to organize students, allow teachers to view their students’ performance, and allow other users to compare the performance of different classes. </a:t>
            </a:r>
            <a:r>
              <a:rPr lang="en-US" dirty="0"/>
              <a:t>In this training module we show you how to add a roster, how to view or edit a roster, and how to upload multiple rosters using a template.</a:t>
            </a:r>
            <a:endParaRPr lang="en-US" dirty="0">
              <a:latin typeface="Arial" panose="020B0604020202020204" pitchFamily="34" charset="0"/>
              <a:cs typeface="Arial" panose="020B0604020202020204" pitchFamily="34"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Any errors or warnings are displayed on the step #3 of the Upload Rosters page, the Validate step. If a record contains an</a:t>
            </a:r>
            <a:r>
              <a:rPr lang="en-US" b="1" dirty="0"/>
              <a:t> </a:t>
            </a:r>
            <a:r>
              <a:rPr lang="en-US" b="0" dirty="0"/>
              <a:t>error, </a:t>
            </a:r>
            <a:r>
              <a:rPr lang="en-US" dirty="0"/>
              <a:t>that record will not be included in the upload. If a record contains a </a:t>
            </a:r>
            <a:r>
              <a:rPr lang="en-US" b="0" dirty="0"/>
              <a:t>warning, that </a:t>
            </a:r>
            <a:r>
              <a:rPr lang="en-US" dirty="0"/>
              <a:t>record will be uploaded, but the field with the warning will be invalid. Click the icons to view the reason a field is invalid. Your choices at this step are to Continue with Upload, Upload a Revised File, Cancel, or to Download a Validation Report. If you continue with the upload, the Confirmation Page will appear, displaying a message about how many records were committed. Click the Upload New File button. </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D5CEF61D-7ED8-43B9-8B0B-DFF11958C5F6}" type="slidenum">
              <a:rPr lang="en-US" smtClean="0"/>
              <a:t>10</a:t>
            </a:fld>
            <a:endParaRPr lang="en-US"/>
          </a:p>
        </p:txBody>
      </p:sp>
    </p:spTree>
    <p:extLst>
      <p:ext uri="{BB962C8B-B14F-4D97-AF65-F5344CB8AC3E}">
        <p14:creationId xmlns:p14="http://schemas.microsoft.com/office/powerpoint/2010/main" val="156757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the guidelines for filling out the roster template that you can download from the Upload Roster page.</a:t>
            </a:r>
          </a:p>
        </p:txBody>
      </p:sp>
      <p:sp>
        <p:nvSpPr>
          <p:cNvPr id="4" name="Slide Number Placeholder 3"/>
          <p:cNvSpPr>
            <a:spLocks noGrp="1"/>
          </p:cNvSpPr>
          <p:nvPr>
            <p:ph type="sldNum" sz="quarter" idx="5"/>
          </p:nvPr>
        </p:nvSpPr>
        <p:spPr/>
        <p:txBody>
          <a:bodyPr/>
          <a:lstStyle/>
          <a:p>
            <a:fld id="{D5CEF61D-7ED8-43B9-8B0B-DFF11958C5F6}" type="slidenum">
              <a:rPr lang="en-US" smtClean="0"/>
              <a:t>11</a:t>
            </a:fld>
            <a:endParaRPr lang="en-US"/>
          </a:p>
        </p:txBody>
      </p:sp>
    </p:spTree>
    <p:extLst>
      <p:ext uri="{BB962C8B-B14F-4D97-AF65-F5344CB8AC3E}">
        <p14:creationId xmlns:p14="http://schemas.microsoft.com/office/powerpoint/2010/main" val="93379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Roster Manager tool in Reporting is accessed using the My Settings drop-down menu from the banner. The Roster Settings you see listed in your menu vary by state and district and user role. Here you see options to Add Roster, View or Edit a Roster, and Upload Rosters. There are advantages to creating and modifying rosters for students you have identified as sharing certain characteristics or belonging to a specific group. Any roster you create will appear in your Roster Performance on Test reports. You can filter for that specific group using the Roster Filter on the left side of the dashboard, allowing you to keep a close watch on the students you put on that roster.</a:t>
            </a:r>
          </a:p>
        </p:txBody>
      </p:sp>
      <p:sp>
        <p:nvSpPr>
          <p:cNvPr id="4" name="Slide Number Placeholder 3"/>
          <p:cNvSpPr>
            <a:spLocks noGrp="1"/>
          </p:cNvSpPr>
          <p:nvPr>
            <p:ph type="sldNum" sz="quarter" idx="5"/>
          </p:nvPr>
        </p:nvSpPr>
        <p:spPr/>
        <p:txBody>
          <a:bodyPr/>
          <a:lstStyle/>
          <a:p>
            <a:fld id="{D5CEF61D-7ED8-43B9-8B0B-DFF11958C5F6}" type="slidenum">
              <a:rPr lang="en-US" smtClean="0"/>
              <a:t>2</a:t>
            </a:fld>
            <a:endParaRPr lang="en-US"/>
          </a:p>
        </p:txBody>
      </p:sp>
    </p:spTree>
    <p:extLst>
      <p:ext uri="{BB962C8B-B14F-4D97-AF65-F5344CB8AC3E}">
        <p14:creationId xmlns:p14="http://schemas.microsoft.com/office/powerpoint/2010/main" val="292650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familiar with the Roster Manager tool from using it in the Test Information Distribution Engine, or TIDE. It works the same way in both systems.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88087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add a new roster, click on the Add Roster option from the My Settings button in the banner. The Roster Manager window displays. </a:t>
            </a:r>
          </a:p>
          <a:p>
            <a:pPr algn="just"/>
            <a:r>
              <a:rPr lang="en-US" dirty="0"/>
              <a:t>The Roster Manager windows include “more info” buttons that display instructions for completing the fields specific to that window. You can click on them at any step in the process. </a:t>
            </a:r>
          </a:p>
          <a:p>
            <a:pPr algn="just"/>
            <a:endParaRPr lang="en-US" dirty="0"/>
          </a:p>
          <a:p>
            <a:pPr algn="just"/>
            <a:r>
              <a:rPr lang="en-US" dirty="0"/>
              <a:t>The Add Roster page is organized into two panels, each headed by a blue bar. They are: Search for Students to Add to the Roster and Add Students to the Roster. To search for students that you want to add to your roster, complete the fields under the Search for Students to Add to the Roster panel. The fields marked with an asterisk are mandatory. Search categories are determined by your state and may vary from the sample shown here. Use the options under Advanced Search to further refine your search. Name the new roster, associate it with a teacher, and choose whether to display only current students or current and past students. Past students include former students, including those who have left the selected school. </a:t>
            </a:r>
            <a:r>
              <a:rPr lang="en-US" u="none" dirty="0"/>
              <a:t>Click the Search button under the Advanced Search heading.</a:t>
            </a:r>
          </a:p>
          <a:p>
            <a:endParaRPr lang="en-US" u="sng" dirty="0"/>
          </a:p>
          <a:p>
            <a:endParaRPr lang="en-US" u="sng" dirty="0"/>
          </a:p>
        </p:txBody>
      </p:sp>
      <p:sp>
        <p:nvSpPr>
          <p:cNvPr id="4" name="Slide Number Placeholder 3"/>
          <p:cNvSpPr>
            <a:spLocks noGrp="1"/>
          </p:cNvSpPr>
          <p:nvPr>
            <p:ph type="sldNum" sz="quarter" idx="5"/>
          </p:nvPr>
        </p:nvSpPr>
        <p:spPr/>
        <p:txBody>
          <a:bodyPr/>
          <a:lstStyle/>
          <a:p>
            <a:fld id="{D5CEF61D-7ED8-43B9-8B0B-DFF11958C5F6}" type="slidenum">
              <a:rPr lang="en-US" smtClean="0"/>
              <a:t>4</a:t>
            </a:fld>
            <a:endParaRPr lang="en-US"/>
          </a:p>
        </p:txBody>
      </p:sp>
    </p:spTree>
    <p:extLst>
      <p:ext uri="{BB962C8B-B14F-4D97-AF65-F5344CB8AC3E}">
        <p14:creationId xmlns:p14="http://schemas.microsoft.com/office/powerpoint/2010/main" val="31063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u="none" dirty="0"/>
              <a:t>The Roster Manager page updates to show available students under the green header on the left. </a:t>
            </a:r>
            <a:r>
              <a:rPr lang="en-US" dirty="0">
                <a:solidFill>
                  <a:schemeClr val="accent1">
                    <a:lumMod val="50000"/>
                  </a:schemeClr>
                </a:solidFill>
              </a:rPr>
              <a:t>Click the + sign to move students from the green Available Students</a:t>
            </a:r>
            <a:r>
              <a:rPr lang="en-US" b="1" dirty="0">
                <a:solidFill>
                  <a:schemeClr val="accent1">
                    <a:lumMod val="50000"/>
                  </a:schemeClr>
                </a:solidFill>
              </a:rPr>
              <a:t> </a:t>
            </a:r>
            <a:r>
              <a:rPr lang="en-US" dirty="0">
                <a:solidFill>
                  <a:schemeClr val="accent1">
                    <a:lumMod val="50000"/>
                  </a:schemeClr>
                </a:solidFill>
              </a:rPr>
              <a:t>list to the orange Selected Students list. Or use the Add All or Add Selected buttons to move the students across. You can remove individual students from the roster by clicking the orange X next to the student name. To remove multiple students, mark the checkboxes and use the Remove All or the Remove Selected buttons. When the roster is constructed to meet your needs, click Save. The new roster will appear in any future roster search as a</a:t>
            </a:r>
            <a:r>
              <a:rPr lang="en-US" dirty="0"/>
              <a:t> user-defined roster</a:t>
            </a:r>
            <a:r>
              <a:rPr lang="en-US" dirty="0">
                <a:solidFill>
                  <a:schemeClr val="accent1">
                    <a:lumMod val="50000"/>
                  </a:schemeClr>
                </a:solidFill>
              </a:rPr>
              <a:t>.</a:t>
            </a:r>
          </a:p>
        </p:txBody>
      </p:sp>
      <p:sp>
        <p:nvSpPr>
          <p:cNvPr id="4" name="Slide Number Placeholder 3"/>
          <p:cNvSpPr>
            <a:spLocks noGrp="1"/>
          </p:cNvSpPr>
          <p:nvPr>
            <p:ph type="sldNum" sz="quarter" idx="5"/>
          </p:nvPr>
        </p:nvSpPr>
        <p:spPr/>
        <p:txBody>
          <a:bodyPr/>
          <a:lstStyle/>
          <a:p>
            <a:fld id="{D5CEF61D-7ED8-43B9-8B0B-DFF11958C5F6}" type="slidenum">
              <a:rPr lang="en-US" smtClean="0"/>
              <a:t>5</a:t>
            </a:fld>
            <a:endParaRPr lang="en-US"/>
          </a:p>
        </p:txBody>
      </p:sp>
    </p:spTree>
    <p:extLst>
      <p:ext uri="{BB962C8B-B14F-4D97-AF65-F5344CB8AC3E}">
        <p14:creationId xmlns:p14="http://schemas.microsoft.com/office/powerpoint/2010/main" val="312041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modify a class roster by changing its name, changing its associated teacher, adding students, or removing students. To view or edit an existing roster, choose the View/Edit Rosters option from the My Settings menu. </a:t>
            </a:r>
          </a:p>
          <a:p>
            <a:pPr algn="just"/>
            <a:endParaRPr lang="en-US" dirty="0"/>
          </a:p>
          <a:p>
            <a:pPr algn="just"/>
            <a:r>
              <a:rPr lang="en-US" dirty="0"/>
              <a:t>The View/Edit/Export window displays a Search for Rosters to Edit panel. The mandatory search boxes, marked with an asterisk, must be completed. The Roster Type box allows you to limit the search to User Defined rosters or System Defined rosters, or both. You can downsize the search results by entering a teacher name, as well. Make your choices and click Search. A search results window opens.</a:t>
            </a:r>
          </a:p>
          <a:p>
            <a:pPr algn="just"/>
            <a:endParaRPr lang="en-US" dirty="0"/>
          </a:p>
          <a:p>
            <a:pPr algn="just"/>
            <a:r>
              <a:rPr lang="en-US" dirty="0"/>
              <a:t> Click View Results to continue.  Note that some states may include the option to Export to Inbox.</a:t>
            </a:r>
          </a:p>
          <a:p>
            <a:pPr algn="just"/>
            <a:endParaRPr lang="en-US" dirty="0"/>
          </a:p>
          <a:p>
            <a:pPr algn="just"/>
            <a:r>
              <a:rPr lang="en-US" dirty="0"/>
              <a:t> </a:t>
            </a:r>
            <a:endParaRPr lang="en-US" u="none" dirty="0"/>
          </a:p>
        </p:txBody>
      </p:sp>
      <p:sp>
        <p:nvSpPr>
          <p:cNvPr id="4" name="Slide Number Placeholder 3"/>
          <p:cNvSpPr>
            <a:spLocks noGrp="1"/>
          </p:cNvSpPr>
          <p:nvPr>
            <p:ph type="sldNum" sz="quarter" idx="5"/>
          </p:nvPr>
        </p:nvSpPr>
        <p:spPr/>
        <p:txBody>
          <a:bodyPr/>
          <a:lstStyle/>
          <a:p>
            <a:fld id="{D5CEF61D-7ED8-43B9-8B0B-DFF11958C5F6}" type="slidenum">
              <a:rPr lang="en-US" smtClean="0"/>
              <a:t>6</a:t>
            </a:fld>
            <a:endParaRPr lang="en-US"/>
          </a:p>
        </p:txBody>
      </p:sp>
    </p:spTree>
    <p:extLst>
      <p:ext uri="{BB962C8B-B14F-4D97-AF65-F5344CB8AC3E}">
        <p14:creationId xmlns:p14="http://schemas.microsoft.com/office/powerpoint/2010/main" val="242170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retrieved rosters is generated. Click the pencil icon for the roster you want to view or edit. The View/Edit/Export Roster window opens. </a:t>
            </a:r>
          </a:p>
          <a:p>
            <a:endParaRPr lang="en-US" u="none" dirty="0"/>
          </a:p>
          <a:p>
            <a:r>
              <a:rPr lang="en-US" u="none" dirty="0"/>
              <a:t>The View/Edit/Export page is organized with the same two Search and Add panels: Search for Students to Add to the Roster and Add Students to the Roster. You can search for students to add to the roster by completing the search fields or delete students from it. Remember to click the Save button after you have made the necessary modifications.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44079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have multiple rosters to create, it may be easier to use file uploads. This task requires familiarity with composing comma-separated values (CSV) files or working with Microsoft Excel. Choose the Upload Roster option from the My Settings menu. The Roster Manager window displays, showing the Upload Rosters section. The Roster Manager window for the Upload Roster function requires four steps: Upload, Preview, Validate, and Confirmation. </a:t>
            </a:r>
            <a:r>
              <a:rPr lang="en-US" u="none" dirty="0"/>
              <a:t>To begin, click the Download Templates arrow and select the desired file type. A template will appear at the bottom of the Roster Manager window. Open the template, enter the required information, and save it to your computer. There is a sample Excel worksheet showing the typical template shown on this slide.</a:t>
            </a:r>
          </a:p>
        </p:txBody>
      </p:sp>
      <p:sp>
        <p:nvSpPr>
          <p:cNvPr id="4" name="Slide Number Placeholder 3"/>
          <p:cNvSpPr>
            <a:spLocks noGrp="1"/>
          </p:cNvSpPr>
          <p:nvPr>
            <p:ph type="sldNum" sz="quarter" idx="5"/>
          </p:nvPr>
        </p:nvSpPr>
        <p:spPr/>
        <p:txBody>
          <a:bodyPr/>
          <a:lstStyle/>
          <a:p>
            <a:fld id="{D5CEF61D-7ED8-43B9-8B0B-DFF11958C5F6}" type="slidenum">
              <a:rPr lang="en-US" smtClean="0"/>
              <a:t>8</a:t>
            </a:fld>
            <a:endParaRPr lang="en-US"/>
          </a:p>
        </p:txBody>
      </p:sp>
    </p:spTree>
    <p:extLst>
      <p:ext uri="{BB962C8B-B14F-4D97-AF65-F5344CB8AC3E}">
        <p14:creationId xmlns:p14="http://schemas.microsoft.com/office/powerpoint/2010/main" val="264763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same Upload Rosters page, click the Browse button and select the file you created. Click Next. The Preview Page appears. Review the data in the table and verify that you uploaded the correct file. </a:t>
            </a:r>
            <a:r>
              <a:rPr lang="en-US" u="none" dirty="0"/>
              <a:t>Click Next to validate the file.</a:t>
            </a:r>
          </a:p>
        </p:txBody>
      </p:sp>
      <p:sp>
        <p:nvSpPr>
          <p:cNvPr id="4" name="Slide Number Placeholder 3"/>
          <p:cNvSpPr>
            <a:spLocks noGrp="1"/>
          </p:cNvSpPr>
          <p:nvPr>
            <p:ph type="sldNum" sz="quarter" idx="5"/>
          </p:nvPr>
        </p:nvSpPr>
        <p:spPr/>
        <p:txBody>
          <a:bodyPr/>
          <a:lstStyle/>
          <a:p>
            <a:fld id="{D5CEF61D-7ED8-43B9-8B0B-DFF11958C5F6}" type="slidenum">
              <a:rPr lang="en-US" smtClean="0"/>
              <a:t>9</a:t>
            </a:fld>
            <a:endParaRPr lang="en-US"/>
          </a:p>
        </p:txBody>
      </p:sp>
    </p:spTree>
    <p:extLst>
      <p:ext uri="{BB962C8B-B14F-4D97-AF65-F5344CB8AC3E}">
        <p14:creationId xmlns:p14="http://schemas.microsoft.com/office/powerpoint/2010/main" val="218634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3799193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mn-lt"/>
              </a:rPr>
              <a:t>How to use the Roster Manager to Add, Modify, and Upload Rosters</a:t>
            </a:r>
          </a:p>
        </p:txBody>
      </p:sp>
      <p:sp>
        <p:nvSpPr>
          <p:cNvPr id="3" name="Subtitle 2"/>
          <p:cNvSpPr>
            <a:spLocks noGrp="1"/>
          </p:cNvSpPr>
          <p:nvPr>
            <p:ph type="subTitle" idx="1"/>
          </p:nvPr>
        </p:nvSpPr>
        <p:spPr/>
        <p:txBody>
          <a:bodyPr/>
          <a:lstStyle/>
          <a:p>
            <a:r>
              <a:rPr lang="en-US" dirty="0"/>
              <a:t>Reporting System Training Module Series #6</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pload Roster Using a Template">
            <a:extLst>
              <a:ext uri="{FF2B5EF4-FFF2-40B4-BE49-F238E27FC236}">
                <a16:creationId xmlns:a16="http://schemas.microsoft.com/office/drawing/2014/main" id="{DF802C6B-5800-4128-B5EA-464C8C4F5408}"/>
              </a:ext>
            </a:extLst>
          </p:cNvPr>
          <p:cNvPicPr>
            <a:picLocks noChangeAspect="1"/>
          </p:cNvPicPr>
          <p:nvPr/>
        </p:nvPicPr>
        <p:blipFill rotWithShape="1">
          <a:blip r:embed="rId3">
            <a:extLst>
              <a:ext uri="{28A0092B-C50C-407E-A947-70E740481C1C}">
                <a14:useLocalDpi xmlns:a14="http://schemas.microsoft.com/office/drawing/2010/main" val="0"/>
              </a:ext>
            </a:extLst>
          </a:blip>
          <a:srcRect l="6211"/>
          <a:stretch/>
        </p:blipFill>
        <p:spPr>
          <a:xfrm>
            <a:off x="1787805" y="1334933"/>
            <a:ext cx="8093798" cy="49399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3441135-DCAC-4C7A-B8DF-54C780826092}"/>
              </a:ext>
            </a:extLst>
          </p:cNvPr>
          <p:cNvSpPr>
            <a:spLocks noGrp="1"/>
          </p:cNvSpPr>
          <p:nvPr>
            <p:ph type="title"/>
          </p:nvPr>
        </p:nvSpPr>
        <p:spPr/>
        <p:txBody>
          <a:bodyPr/>
          <a:lstStyle/>
          <a:p>
            <a:r>
              <a:rPr lang="en-US" dirty="0">
                <a:latin typeface="+mn-lt"/>
              </a:rPr>
              <a:t>Upload Roster (continued)</a:t>
            </a:r>
          </a:p>
        </p:txBody>
      </p:sp>
    </p:spTree>
    <p:extLst>
      <p:ext uri="{BB962C8B-B14F-4D97-AF65-F5344CB8AC3E}">
        <p14:creationId xmlns:p14="http://schemas.microsoft.com/office/powerpoint/2010/main" val="280049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71225E-D79A-4B20-B2BE-BA2D03556DF8}"/>
              </a:ext>
            </a:extLst>
          </p:cNvPr>
          <p:cNvSpPr txBox="1"/>
          <p:nvPr/>
        </p:nvSpPr>
        <p:spPr>
          <a:xfrm>
            <a:off x="1343275" y="6216852"/>
            <a:ext cx="3294712" cy="367335"/>
          </a:xfrm>
          <a:prstGeom prst="rect">
            <a:avLst/>
          </a:prstGeom>
          <a:noFill/>
        </p:spPr>
        <p:txBody>
          <a:bodyPr wrap="square" rtlCol="0">
            <a:spAutoFit/>
          </a:bodyPr>
          <a:lstStyle/>
          <a:p>
            <a:r>
              <a:rPr lang="en-US" dirty="0"/>
              <a:t>*Required field.</a:t>
            </a:r>
          </a:p>
        </p:txBody>
      </p:sp>
      <p:graphicFrame>
        <p:nvGraphicFramePr>
          <p:cNvPr id="4" name="Table 3">
            <a:extLst>
              <a:ext uri="{FF2B5EF4-FFF2-40B4-BE49-F238E27FC236}">
                <a16:creationId xmlns:a16="http://schemas.microsoft.com/office/drawing/2014/main" id="{61B46567-709D-4FA8-B3F1-BCECBFD11799}"/>
              </a:ext>
            </a:extLst>
          </p:cNvPr>
          <p:cNvGraphicFramePr>
            <a:graphicFrameLocks noGrp="1"/>
          </p:cNvGraphicFramePr>
          <p:nvPr>
            <p:extLst>
              <p:ext uri="{D42A27DB-BD31-4B8C-83A1-F6EECF244321}">
                <p14:modId xmlns:p14="http://schemas.microsoft.com/office/powerpoint/2010/main" val="1442439697"/>
              </p:ext>
            </p:extLst>
          </p:nvPr>
        </p:nvGraphicFramePr>
        <p:xfrm>
          <a:off x="1343275" y="1352689"/>
          <a:ext cx="9131582" cy="4791033"/>
        </p:xfrm>
        <a:graphic>
          <a:graphicData uri="http://schemas.openxmlformats.org/drawingml/2006/table">
            <a:tbl>
              <a:tblPr firstRow="1" bandRow="1">
                <a:effectLst/>
                <a:tableStyleId>{F5AB1C69-6EDB-4FF4-983F-18BD219EF322}</a:tableStyleId>
              </a:tblPr>
              <a:tblGrid>
                <a:gridCol w="3082882">
                  <a:extLst>
                    <a:ext uri="{9D8B030D-6E8A-4147-A177-3AD203B41FA5}">
                      <a16:colId xmlns:a16="http://schemas.microsoft.com/office/drawing/2014/main" val="1377064716"/>
                    </a:ext>
                  </a:extLst>
                </a:gridCol>
                <a:gridCol w="3082882">
                  <a:extLst>
                    <a:ext uri="{9D8B030D-6E8A-4147-A177-3AD203B41FA5}">
                      <a16:colId xmlns:a16="http://schemas.microsoft.com/office/drawing/2014/main" val="554738995"/>
                    </a:ext>
                  </a:extLst>
                </a:gridCol>
                <a:gridCol w="2965818">
                  <a:extLst>
                    <a:ext uri="{9D8B030D-6E8A-4147-A177-3AD203B41FA5}">
                      <a16:colId xmlns:a16="http://schemas.microsoft.com/office/drawing/2014/main" val="3470748091"/>
                    </a:ext>
                  </a:extLst>
                </a:gridCol>
              </a:tblGrid>
              <a:tr h="310413">
                <a:tc>
                  <a:txBody>
                    <a:bodyPr/>
                    <a:lstStyle/>
                    <a:p>
                      <a:r>
                        <a:rPr lang="en-US" sz="1500" dirty="0">
                          <a:solidFill>
                            <a:srgbClr val="032F55"/>
                          </a:solidFill>
                        </a:rPr>
                        <a:t>Column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Description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Valid Values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698543"/>
                  </a:ext>
                </a:extLst>
              </a:tr>
              <a:tr h="516651">
                <a:tc>
                  <a:txBody>
                    <a:bodyPr/>
                    <a:lstStyle/>
                    <a:p>
                      <a:r>
                        <a:rPr lang="en-US" sz="1500" dirty="0">
                          <a:solidFill>
                            <a:srgbClr val="032F55"/>
                          </a:solidFill>
                        </a:rPr>
                        <a:t>District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District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District ID that exists in TIDE. 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1358225"/>
                  </a:ext>
                </a:extLst>
              </a:tr>
              <a:tr h="1402338">
                <a:tc>
                  <a:txBody>
                    <a:bodyPr/>
                    <a:lstStyle/>
                    <a:p>
                      <a:r>
                        <a:rPr lang="en-US" sz="1500" dirty="0">
                          <a:solidFill>
                            <a:srgbClr val="032F55"/>
                          </a:solidFill>
                        </a:rPr>
                        <a:t>School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School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School ID that exists in TIDE.  Up to 20 characters. Must be associated with the district ID.</a:t>
                      </a:r>
                    </a:p>
                    <a:p>
                      <a:endParaRPr lang="en-US" sz="1500" dirty="0">
                        <a:solidFill>
                          <a:srgbClr val="032F55"/>
                        </a:solidFill>
                      </a:endParaRPr>
                    </a:p>
                    <a:p>
                      <a:r>
                        <a:rPr lang="en-US" sz="1500" dirty="0">
                          <a:solidFill>
                            <a:srgbClr val="032F55"/>
                          </a:solidFill>
                        </a:rPr>
                        <a:t>Can be blank when adding district-level rosters.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7499549"/>
                  </a:ext>
                </a:extLst>
              </a:tr>
              <a:tr h="526962">
                <a:tc>
                  <a:txBody>
                    <a:bodyPr/>
                    <a:lstStyle/>
                    <a:p>
                      <a:r>
                        <a:rPr lang="en-US" sz="1500" dirty="0">
                          <a:solidFill>
                            <a:srgbClr val="032F55"/>
                          </a:solidFill>
                        </a:rPr>
                        <a:t>User Email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Email address of the teacher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Email address of a teacher existing in TIDE.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0954029"/>
                  </a:ext>
                </a:extLst>
              </a:tr>
              <a:tr h="369037">
                <a:tc>
                  <a:txBody>
                    <a:bodyPr/>
                    <a:lstStyle/>
                    <a:p>
                      <a:r>
                        <a:rPr lang="en-US" sz="1500" dirty="0">
                          <a:solidFill>
                            <a:srgbClr val="032F55"/>
                          </a:solidFill>
                        </a:rPr>
                        <a:t>Roster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Name of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3717084"/>
                  </a:ext>
                </a:extLst>
              </a:tr>
              <a:tr h="572006">
                <a:tc>
                  <a:txBody>
                    <a:bodyPr/>
                    <a:lstStyle/>
                    <a:p>
                      <a:r>
                        <a:rPr lang="en-US" sz="1500" dirty="0">
                          <a:solidFill>
                            <a:srgbClr val="032F55"/>
                          </a:solidFill>
                        </a:rPr>
                        <a:t>SSID*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Student’s unique identifier within the district.</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Up to 30 alphanumeric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4752772"/>
                  </a:ext>
                </a:extLst>
              </a:tr>
              <a:tr h="959495">
                <a:tc>
                  <a:txBody>
                    <a:bodyPr/>
                    <a:lstStyle/>
                    <a:p>
                      <a:r>
                        <a:rPr lang="en-US" sz="1500" dirty="0">
                          <a:solidFill>
                            <a:srgbClr val="032F55"/>
                          </a:solidFill>
                        </a:rPr>
                        <a:t>Action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Action to be taken on the student, either adding them to or deleting them from the roster.  If blank, the student will be added.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rgbClr val="032F55"/>
                          </a:solidFill>
                        </a:rPr>
                        <a:t>Add or Delete.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0654160"/>
                  </a:ext>
                </a:extLst>
              </a:tr>
            </a:tbl>
          </a:graphicData>
        </a:graphic>
      </p:graphicFrame>
      <p:sp>
        <p:nvSpPr>
          <p:cNvPr id="2" name="Title 1">
            <a:extLst>
              <a:ext uri="{FF2B5EF4-FFF2-40B4-BE49-F238E27FC236}">
                <a16:creationId xmlns:a16="http://schemas.microsoft.com/office/drawing/2014/main" id="{9AC4A149-C8A4-4037-9C1B-E80F57CA9F8F}"/>
              </a:ext>
            </a:extLst>
          </p:cNvPr>
          <p:cNvSpPr>
            <a:spLocks noGrp="1"/>
          </p:cNvSpPr>
          <p:nvPr>
            <p:ph type="title"/>
          </p:nvPr>
        </p:nvSpPr>
        <p:spPr>
          <a:xfrm>
            <a:off x="434304" y="0"/>
            <a:ext cx="10515600" cy="988601"/>
          </a:xfrm>
        </p:spPr>
        <p:txBody>
          <a:bodyPr/>
          <a:lstStyle/>
          <a:p>
            <a:r>
              <a:rPr lang="en-US" dirty="0">
                <a:latin typeface="+mn-lt"/>
              </a:rPr>
              <a:t>Upload Roster—Template Guidelines</a:t>
            </a:r>
          </a:p>
        </p:txBody>
      </p:sp>
    </p:spTree>
    <p:extLst>
      <p:ext uri="{BB962C8B-B14F-4D97-AF65-F5344CB8AC3E}">
        <p14:creationId xmlns:p14="http://schemas.microsoft.com/office/powerpoint/2010/main" val="261723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ccess the Roster Manager with My Settings">
            <a:extLst>
              <a:ext uri="{FF2B5EF4-FFF2-40B4-BE49-F238E27FC236}">
                <a16:creationId xmlns:a16="http://schemas.microsoft.com/office/drawing/2014/main" id="{4E4F8C18-CBD3-4F9A-81AF-4A46EED70315}"/>
              </a:ext>
            </a:extLst>
          </p:cNvPr>
          <p:cNvPicPr>
            <a:picLocks noChangeAspect="1"/>
          </p:cNvPicPr>
          <p:nvPr/>
        </p:nvPicPr>
        <p:blipFill rotWithShape="1">
          <a:blip r:embed="rId3"/>
          <a:srcRect b="14526"/>
          <a:stretch/>
        </p:blipFill>
        <p:spPr>
          <a:xfrm>
            <a:off x="1922370" y="1828123"/>
            <a:ext cx="9130587" cy="4446703"/>
          </a:xfrm>
          <a:prstGeom prst="rect">
            <a:avLst/>
          </a:prstGeom>
          <a:ln w="12700">
            <a:solidFill>
              <a:schemeClr val="bg1">
                <a:lumMod val="75000"/>
              </a:schemeClr>
            </a:solidFill>
          </a:ln>
        </p:spPr>
      </p:pic>
      <p:pic>
        <p:nvPicPr>
          <p:cNvPr id="6" name="Picture 5">
            <a:extLst>
              <a:ext uri="{FF2B5EF4-FFF2-40B4-BE49-F238E27FC236}">
                <a16:creationId xmlns:a16="http://schemas.microsoft.com/office/drawing/2014/main" id="{5371F892-3597-47DA-ADB5-B617E42E26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6452" y="1914474"/>
            <a:ext cx="1548291" cy="4360352"/>
          </a:xfrm>
          <a:prstGeom prst="rect">
            <a:avLst/>
          </a:prstGeom>
          <a:ln w="12700">
            <a:solidFill>
              <a:schemeClr val="bg1">
                <a:lumMod val="75000"/>
              </a:schemeClr>
            </a:solidFill>
          </a:ln>
        </p:spPr>
      </p:pic>
      <p:pic>
        <p:nvPicPr>
          <p:cNvPr id="3" name="Picture 2">
            <a:extLst>
              <a:ext uri="{FF2B5EF4-FFF2-40B4-BE49-F238E27FC236}">
                <a16:creationId xmlns:a16="http://schemas.microsoft.com/office/drawing/2014/main" id="{518CB1E8-DF2F-4908-B83C-710F9333E6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6451" y="1271169"/>
            <a:ext cx="10436506" cy="656186"/>
          </a:xfrm>
          <a:prstGeom prst="rect">
            <a:avLst/>
          </a:prstGeom>
          <a:ln w="12700">
            <a:noFill/>
          </a:ln>
        </p:spPr>
      </p:pic>
      <p:sp>
        <p:nvSpPr>
          <p:cNvPr id="2" name="Rectangle 1">
            <a:extLst>
              <a:ext uri="{FF2B5EF4-FFF2-40B4-BE49-F238E27FC236}">
                <a16:creationId xmlns:a16="http://schemas.microsoft.com/office/drawing/2014/main" id="{1A5EF7E4-3892-4819-B136-92F3DFE120B3}"/>
              </a:ext>
            </a:extLst>
          </p:cNvPr>
          <p:cNvSpPr>
            <a:spLocks/>
          </p:cNvSpPr>
          <p:nvPr/>
        </p:nvSpPr>
        <p:spPr>
          <a:xfrm>
            <a:off x="8475553" y="1916258"/>
            <a:ext cx="2577404" cy="2492990"/>
          </a:xfrm>
          <a:prstGeom prst="rect">
            <a:avLst/>
          </a:prstGeom>
          <a:solidFill>
            <a:srgbClr val="043364"/>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200" b="1" dirty="0"/>
              <a:t>Manage Access</a:t>
            </a:r>
          </a:p>
          <a:p>
            <a:r>
              <a:rPr lang="en-US" sz="1200" dirty="0"/>
              <a:t> Change Role</a:t>
            </a:r>
          </a:p>
          <a:p>
            <a:endParaRPr lang="en-US" sz="1200" dirty="0"/>
          </a:p>
          <a:p>
            <a:r>
              <a:rPr lang="en-US" sz="1200" b="1" dirty="0"/>
              <a:t>Reporting Options</a:t>
            </a:r>
          </a:p>
          <a:p>
            <a:r>
              <a:rPr lang="en-US" sz="1200" dirty="0"/>
              <a:t> Manage Test Reasons</a:t>
            </a:r>
          </a:p>
          <a:p>
            <a:r>
              <a:rPr lang="en-US" sz="1200" dirty="0"/>
              <a:t>  Use Teachers’ Test Selections</a:t>
            </a:r>
          </a:p>
          <a:p>
            <a:r>
              <a:rPr lang="en-US" sz="1200" dirty="0"/>
              <a:t>  Change Reporting Time Period</a:t>
            </a:r>
          </a:p>
          <a:p>
            <a:r>
              <a:rPr lang="en-US" sz="1200" dirty="0"/>
              <a:t>  Set Student Settings on Item View</a:t>
            </a:r>
          </a:p>
          <a:p>
            <a:endParaRPr lang="en-US" sz="1200" dirty="0"/>
          </a:p>
          <a:p>
            <a:r>
              <a:rPr lang="en-US" sz="1200" b="1" dirty="0"/>
              <a:t>Roster Settings</a:t>
            </a:r>
          </a:p>
          <a:p>
            <a:r>
              <a:rPr lang="en-US" sz="1200" dirty="0"/>
              <a:t>  Add Roster</a:t>
            </a:r>
          </a:p>
          <a:p>
            <a:r>
              <a:rPr lang="en-US" sz="1200" dirty="0"/>
              <a:t>  View/Edit Roster</a:t>
            </a:r>
          </a:p>
          <a:p>
            <a:r>
              <a:rPr lang="en-US" sz="1200" dirty="0"/>
              <a:t>  Upload Rosters</a:t>
            </a:r>
          </a:p>
        </p:txBody>
      </p:sp>
      <p:sp>
        <p:nvSpPr>
          <p:cNvPr id="7" name="Rectangle 6">
            <a:extLst>
              <a:ext uri="{FF2B5EF4-FFF2-40B4-BE49-F238E27FC236}">
                <a16:creationId xmlns:a16="http://schemas.microsoft.com/office/drawing/2014/main" id="{603D60F2-D444-440F-9804-11F947DFFBF2}"/>
              </a:ext>
              <a:ext uri="{C183D7F6-B498-43B3-948B-1728B52AA6E4}">
                <adec:decorative xmlns:adec="http://schemas.microsoft.com/office/drawing/2017/decorative" val="1"/>
              </a:ext>
            </a:extLst>
          </p:cNvPr>
          <p:cNvSpPr/>
          <p:nvPr/>
        </p:nvSpPr>
        <p:spPr>
          <a:xfrm>
            <a:off x="1922370" y="1927355"/>
            <a:ext cx="667513" cy="86351"/>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66374EAF-A33B-4A0C-8CC5-D34642C5E8CB}"/>
              </a:ext>
              <a:ext uri="{C183D7F6-B498-43B3-948B-1728B52AA6E4}">
                <adec:decorative xmlns:adec="http://schemas.microsoft.com/office/drawing/2017/decorative" val="1"/>
              </a:ext>
            </a:extLst>
          </p:cNvPr>
          <p:cNvSpPr/>
          <p:nvPr/>
        </p:nvSpPr>
        <p:spPr>
          <a:xfrm>
            <a:off x="616451" y="1304220"/>
            <a:ext cx="2986984" cy="569835"/>
          </a:xfrm>
          <a:prstGeom prst="rect">
            <a:avLst/>
          </a:prstGeom>
          <a:solidFill>
            <a:srgbClr val="0433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Oval 15">
            <a:extLst>
              <a:ext uri="{FF2B5EF4-FFF2-40B4-BE49-F238E27FC236}">
                <a16:creationId xmlns:a16="http://schemas.microsoft.com/office/drawing/2014/main" id="{3C6CDF26-0098-4291-8E23-890807838F84}"/>
              </a:ext>
              <a:ext uri="{C183D7F6-B498-43B3-948B-1728B52AA6E4}">
                <adec:decorative xmlns:adec="http://schemas.microsoft.com/office/drawing/2017/decorative" val="1"/>
              </a:ext>
            </a:extLst>
          </p:cNvPr>
          <p:cNvSpPr/>
          <p:nvPr/>
        </p:nvSpPr>
        <p:spPr>
          <a:xfrm>
            <a:off x="8309175" y="3503720"/>
            <a:ext cx="1711842" cy="9055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Oval 20">
            <a:extLst>
              <a:ext uri="{FF2B5EF4-FFF2-40B4-BE49-F238E27FC236}">
                <a16:creationId xmlns:a16="http://schemas.microsoft.com/office/drawing/2014/main" id="{A8B68317-CC62-487F-AD5B-495253DA428A}"/>
              </a:ext>
              <a:ext uri="{C183D7F6-B498-43B3-948B-1728B52AA6E4}">
                <adec:decorative xmlns:adec="http://schemas.microsoft.com/office/drawing/2017/decorative" val="1"/>
              </a:ext>
            </a:extLst>
          </p:cNvPr>
          <p:cNvSpPr/>
          <p:nvPr/>
        </p:nvSpPr>
        <p:spPr>
          <a:xfrm>
            <a:off x="8475553" y="1589138"/>
            <a:ext cx="1132075" cy="338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D59F7523-0965-4979-97D5-B037C6FC1FE6}"/>
              </a:ext>
              <a:ext uri="{C183D7F6-B498-43B3-948B-1728B52AA6E4}">
                <adec:decorative xmlns:adec="http://schemas.microsoft.com/office/drawing/2017/decorative" val="1"/>
              </a:ext>
            </a:extLst>
          </p:cNvPr>
          <p:cNvSpPr/>
          <p:nvPr/>
        </p:nvSpPr>
        <p:spPr>
          <a:xfrm>
            <a:off x="616451" y="1927355"/>
            <a:ext cx="1548291" cy="4347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Down 10">
            <a:extLst>
              <a:ext uri="{FF2B5EF4-FFF2-40B4-BE49-F238E27FC236}">
                <a16:creationId xmlns:a16="http://schemas.microsoft.com/office/drawing/2014/main" id="{7E85FD6F-3F7A-439F-8600-D312D4AE2660}"/>
              </a:ext>
              <a:ext uri="{C183D7F6-B498-43B3-948B-1728B52AA6E4}">
                <adec:decorative xmlns:adec="http://schemas.microsoft.com/office/drawing/2017/decorative" val="1"/>
              </a:ext>
            </a:extLst>
          </p:cNvPr>
          <p:cNvSpPr/>
          <p:nvPr/>
        </p:nvSpPr>
        <p:spPr>
          <a:xfrm>
            <a:off x="1291682" y="1304220"/>
            <a:ext cx="318976" cy="5698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itle 12">
            <a:extLst>
              <a:ext uri="{FF2B5EF4-FFF2-40B4-BE49-F238E27FC236}">
                <a16:creationId xmlns:a16="http://schemas.microsoft.com/office/drawing/2014/main" id="{5557FB24-23C9-4227-9C48-FA931333CEAF}"/>
              </a:ext>
            </a:extLst>
          </p:cNvPr>
          <p:cNvSpPr>
            <a:spLocks noGrp="1"/>
          </p:cNvSpPr>
          <p:nvPr>
            <p:ph type="title"/>
          </p:nvPr>
        </p:nvSpPr>
        <p:spPr/>
        <p:txBody>
          <a:bodyPr>
            <a:normAutofit/>
          </a:bodyPr>
          <a:lstStyle/>
          <a:p>
            <a:r>
              <a:rPr lang="en-US" dirty="0">
                <a:latin typeface="+mn-lt"/>
              </a:rPr>
              <a:t>Access the Roster Manager with My Settings</a:t>
            </a:r>
          </a:p>
        </p:txBody>
      </p:sp>
    </p:spTree>
    <p:extLst>
      <p:ext uri="{BB962C8B-B14F-4D97-AF65-F5344CB8AC3E}">
        <p14:creationId xmlns:p14="http://schemas.microsoft.com/office/powerpoint/2010/main" val="238364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ccess the Roster Manager with TIDE">
            <a:extLst>
              <a:ext uri="{FF2B5EF4-FFF2-40B4-BE49-F238E27FC236}">
                <a16:creationId xmlns:a16="http://schemas.microsoft.com/office/drawing/2014/main" id="{119C50BD-FDAB-4E5F-9CD1-A83B5E3AD757}"/>
              </a:ext>
            </a:extLst>
          </p:cNvPr>
          <p:cNvGrpSpPr/>
          <p:nvPr/>
        </p:nvGrpSpPr>
        <p:grpSpPr>
          <a:xfrm>
            <a:off x="4417621" y="1388093"/>
            <a:ext cx="2834165" cy="4081814"/>
            <a:chOff x="4339435" y="1300630"/>
            <a:chExt cx="2834165" cy="4081814"/>
          </a:xfrm>
        </p:grpSpPr>
        <p:pic>
          <p:nvPicPr>
            <p:cNvPr id="4" name="Picture 3" descr="TIDE">
              <a:extLst>
                <a:ext uri="{FF2B5EF4-FFF2-40B4-BE49-F238E27FC236}">
                  <a16:creationId xmlns:a16="http://schemas.microsoft.com/office/drawing/2014/main" id="{A7F17023-8ED0-416D-9F0B-083CCB4F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435" y="1300630"/>
              <a:ext cx="2834165" cy="40818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90351CF-2C01-40C8-B519-64B4462ED7B6}"/>
                </a:ext>
              </a:extLst>
            </p:cNvPr>
            <p:cNvSpPr/>
            <p:nvPr/>
          </p:nvSpPr>
          <p:spPr>
            <a:xfrm>
              <a:off x="4339435" y="3774559"/>
              <a:ext cx="2834165" cy="1148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Title 6">
            <a:extLst>
              <a:ext uri="{FF2B5EF4-FFF2-40B4-BE49-F238E27FC236}">
                <a16:creationId xmlns:a16="http://schemas.microsoft.com/office/drawing/2014/main" id="{7C3BD3C9-7498-4C88-B890-7998049D2458}"/>
              </a:ext>
            </a:extLst>
          </p:cNvPr>
          <p:cNvSpPr>
            <a:spLocks noGrp="1"/>
          </p:cNvSpPr>
          <p:nvPr>
            <p:ph type="title"/>
          </p:nvPr>
        </p:nvSpPr>
        <p:spPr/>
        <p:txBody>
          <a:bodyPr/>
          <a:lstStyle/>
          <a:p>
            <a:r>
              <a:rPr lang="en-US" dirty="0">
                <a:latin typeface="+mn-lt"/>
              </a:rPr>
              <a:t>Access the Roster Manager with TIDE</a:t>
            </a:r>
          </a:p>
        </p:txBody>
      </p:sp>
    </p:spTree>
    <p:extLst>
      <p:ext uri="{BB962C8B-B14F-4D97-AF65-F5344CB8AC3E}">
        <p14:creationId xmlns:p14="http://schemas.microsoft.com/office/powerpoint/2010/main" val="349666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B9151BF-3B3C-4D84-ADC2-1ECDDECDC825}"/>
              </a:ext>
            </a:extLst>
          </p:cNvPr>
          <p:cNvSpPr/>
          <p:nvPr/>
        </p:nvSpPr>
        <p:spPr>
          <a:xfrm>
            <a:off x="9957603" y="6338294"/>
            <a:ext cx="2191486" cy="278821"/>
          </a:xfrm>
          <a:prstGeom prst="roundRect">
            <a:avLst/>
          </a:prstGeom>
          <a:noFill/>
          <a:ln w="38100">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50000"/>
                </a:schemeClr>
              </a:solidFill>
            </a:endParaRPr>
          </a:p>
          <a:p>
            <a:pPr algn="ctr"/>
            <a:r>
              <a:rPr lang="en-US" sz="2000" dirty="0">
                <a:solidFill>
                  <a:schemeClr val="tx1">
                    <a:lumMod val="50000"/>
                  </a:schemeClr>
                </a:solidFill>
              </a:rPr>
              <a:t>CLICK SEARCH</a:t>
            </a:r>
          </a:p>
          <a:p>
            <a:endParaRPr lang="en-US" dirty="0">
              <a:solidFill>
                <a:schemeClr val="accent1">
                  <a:lumMod val="50000"/>
                </a:schemeClr>
              </a:solidFill>
            </a:endParaRPr>
          </a:p>
        </p:txBody>
      </p:sp>
      <p:sp>
        <p:nvSpPr>
          <p:cNvPr id="8" name="Rectangle: Rounded Corners 7">
            <a:extLst>
              <a:ext uri="{FF2B5EF4-FFF2-40B4-BE49-F238E27FC236}">
                <a16:creationId xmlns:a16="http://schemas.microsoft.com/office/drawing/2014/main" id="{EC4F7CA9-24CE-4010-A3EE-BFBFEA9F0FF5}"/>
              </a:ext>
            </a:extLst>
          </p:cNvPr>
          <p:cNvSpPr/>
          <p:nvPr/>
        </p:nvSpPr>
        <p:spPr>
          <a:xfrm>
            <a:off x="5629704" y="4632876"/>
            <a:ext cx="5482589" cy="154993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2. </a:t>
            </a:r>
            <a:r>
              <a:rPr lang="en-US" sz="2000" u="sng" dirty="0">
                <a:solidFill>
                  <a:schemeClr val="tx1">
                    <a:lumMod val="50000"/>
                  </a:schemeClr>
                </a:solidFill>
              </a:rPr>
              <a:t>Add Students to the Roster</a:t>
            </a:r>
          </a:p>
          <a:p>
            <a:pPr marL="285750" indent="-285750">
              <a:buFont typeface="Arial" panose="020B0604020202020204" pitchFamily="34" charset="0"/>
              <a:buChar char="•"/>
            </a:pPr>
            <a:r>
              <a:rPr lang="en-US" sz="2000" dirty="0">
                <a:solidFill>
                  <a:schemeClr val="tx1">
                    <a:lumMod val="50000"/>
                  </a:schemeClr>
                </a:solidFill>
              </a:rPr>
              <a:t>Name the roster; select a teacher name.</a:t>
            </a:r>
          </a:p>
          <a:p>
            <a:pPr marL="285750" indent="-285750">
              <a:buFont typeface="Arial" panose="020B0604020202020204" pitchFamily="34" charset="0"/>
              <a:buChar char="•"/>
            </a:pPr>
            <a:r>
              <a:rPr lang="en-US" sz="2000" dirty="0">
                <a:solidFill>
                  <a:schemeClr val="tx1">
                    <a:lumMod val="50000"/>
                  </a:schemeClr>
                </a:solidFill>
              </a:rPr>
              <a:t>Choose current students or current and past students.</a:t>
            </a:r>
          </a:p>
          <a:p>
            <a:endParaRPr lang="en-US" dirty="0">
              <a:solidFill>
                <a:schemeClr val="accent1">
                  <a:lumMod val="50000"/>
                </a:schemeClr>
              </a:solidFill>
            </a:endParaRPr>
          </a:p>
        </p:txBody>
      </p:sp>
      <p:sp>
        <p:nvSpPr>
          <p:cNvPr id="6" name="Rectangle: Rounded Corners 5">
            <a:extLst>
              <a:ext uri="{FF2B5EF4-FFF2-40B4-BE49-F238E27FC236}">
                <a16:creationId xmlns:a16="http://schemas.microsoft.com/office/drawing/2014/main" id="{006CC626-892A-40C9-84E1-EB6E46B9B891}"/>
              </a:ext>
            </a:extLst>
          </p:cNvPr>
          <p:cNvSpPr/>
          <p:nvPr/>
        </p:nvSpPr>
        <p:spPr>
          <a:xfrm>
            <a:off x="6189106" y="2758586"/>
            <a:ext cx="5959983" cy="1689860"/>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Advanced Search</a:t>
            </a:r>
          </a:p>
          <a:p>
            <a:pPr marL="742950" lvl="1" indent="-285750">
              <a:buFont typeface="Arial" panose="020B0604020202020204" pitchFamily="34" charset="0"/>
              <a:buChar char="•"/>
            </a:pPr>
            <a:r>
              <a:rPr lang="en-US" dirty="0">
                <a:solidFill>
                  <a:schemeClr val="tx1">
                    <a:lumMod val="50000"/>
                  </a:schemeClr>
                </a:solidFill>
              </a:rPr>
              <a:t>Gender, Braille, Section 504, Paper Tester, Text-to-Speech, etc.</a:t>
            </a:r>
          </a:p>
          <a:p>
            <a:pPr marL="742950" lvl="1" indent="-285750">
              <a:buFont typeface="Arial" panose="020B0604020202020204" pitchFamily="34" charset="0"/>
              <a:buChar char="•"/>
            </a:pPr>
            <a:r>
              <a:rPr lang="en-US" dirty="0">
                <a:solidFill>
                  <a:schemeClr val="tx1">
                    <a:lumMod val="50000"/>
                  </a:schemeClr>
                </a:solidFill>
              </a:rPr>
              <a:t>To modify criteria: Remove All and Remove Selected buttons</a:t>
            </a:r>
          </a:p>
        </p:txBody>
      </p:sp>
      <p:sp>
        <p:nvSpPr>
          <p:cNvPr id="2" name="Rectangle: Rounded Corners 1">
            <a:extLst>
              <a:ext uri="{FF2B5EF4-FFF2-40B4-BE49-F238E27FC236}">
                <a16:creationId xmlns:a16="http://schemas.microsoft.com/office/drawing/2014/main" id="{A3CEA40A-188D-4DB2-9E97-3EE62BB0F387}"/>
              </a:ext>
            </a:extLst>
          </p:cNvPr>
          <p:cNvSpPr/>
          <p:nvPr/>
        </p:nvSpPr>
        <p:spPr>
          <a:xfrm>
            <a:off x="5629705" y="1320417"/>
            <a:ext cx="5482589" cy="1347168"/>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1. </a:t>
            </a:r>
            <a:r>
              <a:rPr lang="en-US" sz="2000" u="sng" dirty="0">
                <a:solidFill>
                  <a:schemeClr val="tx1">
                    <a:lumMod val="50000"/>
                  </a:schemeClr>
                </a:solidFill>
              </a:rPr>
              <a:t>Search for Students to Add to the Roster</a:t>
            </a:r>
            <a:r>
              <a:rPr lang="en-US" sz="2000" dirty="0">
                <a:solidFill>
                  <a:schemeClr val="tx1">
                    <a:lumMod val="50000"/>
                  </a:schemeClr>
                </a:solidFill>
              </a:rPr>
              <a:t>:</a:t>
            </a:r>
          </a:p>
          <a:p>
            <a:pPr marL="285750" indent="-285750">
              <a:buFont typeface="Arial" panose="020B0604020202020204" pitchFamily="34" charset="0"/>
              <a:buChar char="•"/>
            </a:pPr>
            <a:r>
              <a:rPr lang="en-US" sz="2000" dirty="0">
                <a:solidFill>
                  <a:schemeClr val="tx1">
                    <a:lumMod val="50000"/>
                  </a:schemeClr>
                </a:solidFill>
              </a:rPr>
              <a:t>Complete mandatory selections (*)</a:t>
            </a:r>
          </a:p>
          <a:p>
            <a:pPr marL="285750" indent="-285750">
              <a:buFont typeface="Arial" panose="020B0604020202020204" pitchFamily="34" charset="0"/>
              <a:buChar char="•"/>
            </a:pPr>
            <a:r>
              <a:rPr lang="en-US" sz="2000" dirty="0">
                <a:solidFill>
                  <a:schemeClr val="tx1">
                    <a:lumMod val="50000"/>
                  </a:schemeClr>
                </a:solidFill>
              </a:rPr>
              <a:t>Search categories: SSID, Last Name, First Name, Grade, etc.</a:t>
            </a:r>
          </a:p>
        </p:txBody>
      </p:sp>
      <p:pic>
        <p:nvPicPr>
          <p:cNvPr id="14" name="Picture 13">
            <a:extLst>
              <a:ext uri="{FF2B5EF4-FFF2-40B4-BE49-F238E27FC236}">
                <a16:creationId xmlns:a16="http://schemas.microsoft.com/office/drawing/2014/main" id="{FB562AAD-7235-4DAB-A98E-1418B67D9A85}"/>
              </a:ext>
              <a:ext uri="{C183D7F6-B498-43B3-948B-1728B52AA6E4}">
                <adec:decorative xmlns:adec="http://schemas.microsoft.com/office/drawing/2017/decorative" val="1"/>
              </a:ext>
            </a:extLst>
          </p:cNvPr>
          <p:cNvPicPr>
            <a:picLocks noChangeAspect="1"/>
          </p:cNvPicPr>
          <p:nvPr/>
        </p:nvPicPr>
        <p:blipFill rotWithShape="1">
          <a:blip r:embed="rId3"/>
          <a:srcRect l="166" t="-444"/>
          <a:stretch/>
        </p:blipFill>
        <p:spPr>
          <a:xfrm>
            <a:off x="452375" y="1255924"/>
            <a:ext cx="4858809" cy="3928499"/>
          </a:xfrm>
          <a:prstGeom prst="rect">
            <a:avLst/>
          </a:prstGeom>
          <a:ln>
            <a:solidFill>
              <a:schemeClr val="accent1">
                <a:lumMod val="50000"/>
              </a:schemeClr>
            </a:solidFill>
          </a:ln>
        </p:spPr>
      </p:pic>
      <p:pic>
        <p:nvPicPr>
          <p:cNvPr id="15" name="Picture 14">
            <a:extLst>
              <a:ext uri="{FF2B5EF4-FFF2-40B4-BE49-F238E27FC236}">
                <a16:creationId xmlns:a16="http://schemas.microsoft.com/office/drawing/2014/main" id="{2468B12F-B7DF-46BD-A983-9150342D1468}"/>
              </a:ext>
              <a:ext uri="{C183D7F6-B498-43B3-948B-1728B52AA6E4}">
                <adec:decorative xmlns:adec="http://schemas.microsoft.com/office/drawing/2017/decorative" val="1"/>
              </a:ext>
            </a:extLst>
          </p:cNvPr>
          <p:cNvPicPr>
            <a:picLocks noChangeAspect="1"/>
          </p:cNvPicPr>
          <p:nvPr/>
        </p:nvPicPr>
        <p:blipFill rotWithShape="1">
          <a:blip r:embed="rId4"/>
          <a:srcRect t="36956"/>
          <a:stretch/>
        </p:blipFill>
        <p:spPr>
          <a:xfrm>
            <a:off x="434304" y="5153547"/>
            <a:ext cx="4866917" cy="1430640"/>
          </a:xfrm>
          <a:prstGeom prst="rect">
            <a:avLst/>
          </a:prstGeom>
        </p:spPr>
      </p:pic>
      <p:sp>
        <p:nvSpPr>
          <p:cNvPr id="3" name="Oval 2">
            <a:extLst>
              <a:ext uri="{FF2B5EF4-FFF2-40B4-BE49-F238E27FC236}">
                <a16:creationId xmlns:a16="http://schemas.microsoft.com/office/drawing/2014/main" id="{474FAD8E-2A98-4638-9619-9E8E53C52CBB}"/>
              </a:ext>
              <a:ext uri="{C183D7F6-B498-43B3-948B-1728B52AA6E4}">
                <adec:decorative xmlns:adec="http://schemas.microsoft.com/office/drawing/2017/decorative" val="1"/>
              </a:ext>
            </a:extLst>
          </p:cNvPr>
          <p:cNvSpPr/>
          <p:nvPr/>
        </p:nvSpPr>
        <p:spPr>
          <a:xfrm>
            <a:off x="1201722" y="1601343"/>
            <a:ext cx="528637"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EA48E6-B2AC-425F-876F-29B542C0EAAD}"/>
              </a:ext>
              <a:ext uri="{C183D7F6-B498-43B3-948B-1728B52AA6E4}">
                <adec:decorative xmlns:adec="http://schemas.microsoft.com/office/drawing/2017/decorative" val="1"/>
              </a:ext>
            </a:extLst>
          </p:cNvPr>
          <p:cNvSpPr/>
          <p:nvPr/>
        </p:nvSpPr>
        <p:spPr>
          <a:xfrm>
            <a:off x="476974" y="1929688"/>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C70AAD-B751-4A5F-873C-7C0F2E06F041}"/>
              </a:ext>
              <a:ext uri="{C183D7F6-B498-43B3-948B-1728B52AA6E4}">
                <adec:decorative xmlns:adec="http://schemas.microsoft.com/office/drawing/2017/decorative" val="1"/>
              </a:ext>
            </a:extLst>
          </p:cNvPr>
          <p:cNvSpPr/>
          <p:nvPr/>
        </p:nvSpPr>
        <p:spPr>
          <a:xfrm>
            <a:off x="458868" y="3863666"/>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20ACC1-D029-4B52-8F76-33E9F14FAA34}"/>
              </a:ext>
            </a:extLst>
          </p:cNvPr>
          <p:cNvSpPr>
            <a:spLocks noGrp="1"/>
          </p:cNvSpPr>
          <p:nvPr>
            <p:ph type="title"/>
          </p:nvPr>
        </p:nvSpPr>
        <p:spPr/>
        <p:txBody>
          <a:bodyPr/>
          <a:lstStyle/>
          <a:p>
            <a:r>
              <a:rPr lang="en-US" dirty="0">
                <a:latin typeface="+mn-lt"/>
              </a:rPr>
              <a:t>Add Roster</a:t>
            </a:r>
          </a:p>
        </p:txBody>
      </p:sp>
    </p:spTree>
    <p:extLst>
      <p:ext uri="{BB962C8B-B14F-4D97-AF65-F5344CB8AC3E}">
        <p14:creationId xmlns:p14="http://schemas.microsoft.com/office/powerpoint/2010/main" val="261796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570BB81-CDFF-4452-8CC2-DC91E51BE987}"/>
              </a:ext>
            </a:extLst>
          </p:cNvPr>
          <p:cNvSpPr/>
          <p:nvPr/>
        </p:nvSpPr>
        <p:spPr>
          <a:xfrm>
            <a:off x="7419196" y="2223993"/>
            <a:ext cx="3686389" cy="3138508"/>
          </a:xfrm>
          <a:prstGeom prst="roundRect">
            <a:avLst/>
          </a:prstGeom>
          <a:noFill/>
          <a:ln w="28575">
            <a:solidFill>
              <a:srgbClr val="032F5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lumMod val="50000"/>
                  </a:schemeClr>
                </a:solidFill>
              </a:rPr>
              <a:t>Add Students to the Roster:</a:t>
            </a:r>
          </a:p>
          <a:p>
            <a:endParaRPr lang="en-US" sz="2000" u="sng"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Move students from the green Available Students list to the orange Selected Students list</a:t>
            </a:r>
          </a:p>
          <a:p>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Click Save</a:t>
            </a:r>
          </a:p>
          <a:p>
            <a:pPr marL="285750" indent="-285750">
              <a:buFont typeface="Arial" panose="020B0604020202020204" pitchFamily="34" charset="0"/>
              <a:buChar char="•"/>
            </a:pPr>
            <a:endParaRPr lang="en-US" dirty="0">
              <a:solidFill>
                <a:schemeClr val="accent1">
                  <a:lumMod val="50000"/>
                </a:schemeClr>
              </a:solidFill>
            </a:endParaRPr>
          </a:p>
        </p:txBody>
      </p:sp>
      <p:pic>
        <p:nvPicPr>
          <p:cNvPr id="5" name="Picture 4" descr="Roster Manager window: Add Roster form scrolled down to Add Students to the Roster panel, which contains settings, a list of available students, and a list of students in the class (roster)">
            <a:extLst>
              <a:ext uri="{FF2B5EF4-FFF2-40B4-BE49-F238E27FC236}">
                <a16:creationId xmlns:a16="http://schemas.microsoft.com/office/drawing/2014/main" id="{C340D03E-8EAE-4B19-86F0-8960B8C03E14}"/>
              </a:ext>
            </a:extLst>
          </p:cNvPr>
          <p:cNvPicPr/>
          <p:nvPr/>
        </p:nvPicPr>
        <p:blipFill rotWithShape="1">
          <a:blip r:embed="rId3">
            <a:extLst>
              <a:ext uri="{28A0092B-C50C-407E-A947-70E740481C1C}">
                <a14:useLocalDpi xmlns:a14="http://schemas.microsoft.com/office/drawing/2010/main" val="0"/>
              </a:ext>
            </a:extLst>
          </a:blip>
          <a:srcRect l="2898" t="3921" r="2443" b="6664"/>
          <a:stretch/>
        </p:blipFill>
        <p:spPr bwMode="auto">
          <a:xfrm>
            <a:off x="629244" y="1473703"/>
            <a:ext cx="5588034" cy="4371379"/>
          </a:xfrm>
          <a:prstGeom prst="rect">
            <a:avLst/>
          </a:prstGeom>
          <a:noFill/>
          <a:ln w="12700" cap="flat" cmpd="sng" algn="ctr">
            <a:solidFill>
              <a:schemeClr val="bg1">
                <a:lumMod val="75000"/>
              </a:schemeClr>
            </a:solidFill>
            <a:prstDash val="solid"/>
            <a:round/>
            <a:headEnd type="none" w="med" len="med"/>
            <a:tailEnd type="none" w="med" len="med"/>
          </a:ln>
          <a:effectLst/>
          <a:extLst>
            <a:ext uri="{53640926-AAD7-44D8-BBD7-CCE9431645EC}">
              <a14:shadowObscured xmlns:a14="http://schemas.microsoft.com/office/drawing/2010/main"/>
            </a:ext>
          </a:extLst>
        </p:spPr>
      </p:pic>
      <p:pic>
        <p:nvPicPr>
          <p:cNvPr id="2" name="Picture 1" descr="Add Roster (continued)">
            <a:extLst>
              <a:ext uri="{FF2B5EF4-FFF2-40B4-BE49-F238E27FC236}">
                <a16:creationId xmlns:a16="http://schemas.microsoft.com/office/drawing/2014/main" id="{EC191782-DDD7-4429-AFCC-47DB89EF1762}"/>
              </a:ext>
            </a:extLst>
          </p:cNvPr>
          <p:cNvPicPr>
            <a:picLocks noChangeAspect="1"/>
          </p:cNvPicPr>
          <p:nvPr/>
        </p:nvPicPr>
        <p:blipFill rotWithShape="1">
          <a:blip r:embed="rId4"/>
          <a:srcRect l="5843" t="1" r="5843" b="-36153"/>
          <a:stretch/>
        </p:blipFill>
        <p:spPr>
          <a:xfrm>
            <a:off x="629244" y="5845082"/>
            <a:ext cx="5588034" cy="5996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2890E83B-9EBF-4B71-8757-C766B828211E}"/>
              </a:ext>
              <a:ext uri="{C183D7F6-B498-43B3-948B-1728B52AA6E4}">
                <adec:decorative xmlns:adec="http://schemas.microsoft.com/office/drawing/2017/decorative" val="1"/>
              </a:ext>
            </a:extLst>
          </p:cNvPr>
          <p:cNvSpPr/>
          <p:nvPr/>
        </p:nvSpPr>
        <p:spPr>
          <a:xfrm>
            <a:off x="996886" y="3304292"/>
            <a:ext cx="280658" cy="225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F3E6C8-E695-42A2-B466-227AD4E1505E}"/>
              </a:ext>
              <a:ext uri="{C183D7F6-B498-43B3-948B-1728B52AA6E4}">
                <adec:decorative xmlns:adec="http://schemas.microsoft.com/office/drawing/2017/decorative" val="1"/>
              </a:ext>
            </a:extLst>
          </p:cNvPr>
          <p:cNvSpPr/>
          <p:nvPr/>
        </p:nvSpPr>
        <p:spPr>
          <a:xfrm>
            <a:off x="1086415" y="4816568"/>
            <a:ext cx="1475715" cy="3491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EA41DC-1901-467F-990D-1E0F8C0726A2}"/>
              </a:ext>
            </a:extLst>
          </p:cNvPr>
          <p:cNvSpPr>
            <a:spLocks noGrp="1"/>
          </p:cNvSpPr>
          <p:nvPr>
            <p:ph type="title"/>
          </p:nvPr>
        </p:nvSpPr>
        <p:spPr/>
        <p:txBody>
          <a:bodyPr/>
          <a:lstStyle/>
          <a:p>
            <a:r>
              <a:rPr lang="en-US" dirty="0">
                <a:latin typeface="+mn-lt"/>
              </a:rPr>
              <a:t>Add Roster (continued)</a:t>
            </a:r>
          </a:p>
        </p:txBody>
      </p:sp>
    </p:spTree>
    <p:extLst>
      <p:ext uri="{BB962C8B-B14F-4D97-AF65-F5344CB8AC3E}">
        <p14:creationId xmlns:p14="http://schemas.microsoft.com/office/powerpoint/2010/main" val="249492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ew Results">
            <a:extLst>
              <a:ext uri="{FF2B5EF4-FFF2-40B4-BE49-F238E27FC236}">
                <a16:creationId xmlns:a16="http://schemas.microsoft.com/office/drawing/2014/main" id="{19CFCB0D-C8B1-461A-A7BF-9AA26E53E1E4}"/>
              </a:ext>
            </a:extLst>
          </p:cNvPr>
          <p:cNvPicPr>
            <a:picLocks noChangeAspect="1"/>
          </p:cNvPicPr>
          <p:nvPr/>
        </p:nvPicPr>
        <p:blipFill>
          <a:blip r:embed="rId3"/>
          <a:stretch>
            <a:fillRect/>
          </a:stretch>
        </p:blipFill>
        <p:spPr>
          <a:xfrm>
            <a:off x="6433131" y="4101253"/>
            <a:ext cx="4686300" cy="22193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C1D0867D-9ACA-4525-B1BE-B1E8945E18E7}"/>
              </a:ext>
              <a:ext uri="{C183D7F6-B498-43B3-948B-1728B52AA6E4}">
                <adec:decorative xmlns:adec="http://schemas.microsoft.com/office/drawing/2017/decorative" val="1"/>
              </a:ext>
            </a:extLst>
          </p:cNvPr>
          <p:cNvSpPr/>
          <p:nvPr/>
        </p:nvSpPr>
        <p:spPr>
          <a:xfrm>
            <a:off x="6569235" y="5681888"/>
            <a:ext cx="1355075" cy="638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descr="View/ Edit Roster">
            <a:extLst>
              <a:ext uri="{FF2B5EF4-FFF2-40B4-BE49-F238E27FC236}">
                <a16:creationId xmlns:a16="http://schemas.microsoft.com/office/drawing/2014/main" id="{AAF072EE-0718-46F1-AD1D-B80C48C81686}"/>
              </a:ext>
            </a:extLst>
          </p:cNvPr>
          <p:cNvPicPr>
            <a:picLocks noChangeAspect="1"/>
          </p:cNvPicPr>
          <p:nvPr/>
        </p:nvPicPr>
        <p:blipFill>
          <a:blip r:embed="rId4"/>
          <a:stretch>
            <a:fillRect/>
          </a:stretch>
        </p:blipFill>
        <p:spPr>
          <a:xfrm>
            <a:off x="776831" y="1285985"/>
            <a:ext cx="7229475" cy="2705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E73C0647-2171-4764-AE8A-D9C611C234F2}"/>
              </a:ext>
              <a:ext uri="{C183D7F6-B498-43B3-948B-1728B52AA6E4}">
                <adec:decorative xmlns:adec="http://schemas.microsoft.com/office/drawing/2017/decorative" val="1"/>
              </a:ext>
            </a:extLst>
          </p:cNvPr>
          <p:cNvSpPr/>
          <p:nvPr/>
        </p:nvSpPr>
        <p:spPr>
          <a:xfrm>
            <a:off x="1325206" y="2469426"/>
            <a:ext cx="2203374" cy="338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Title 4">
            <a:extLst>
              <a:ext uri="{FF2B5EF4-FFF2-40B4-BE49-F238E27FC236}">
                <a16:creationId xmlns:a16="http://schemas.microsoft.com/office/drawing/2014/main" id="{27431536-B39F-4BE5-89C1-1D5255E53586}"/>
              </a:ext>
            </a:extLst>
          </p:cNvPr>
          <p:cNvSpPr>
            <a:spLocks noGrp="1"/>
          </p:cNvSpPr>
          <p:nvPr>
            <p:ph type="title"/>
          </p:nvPr>
        </p:nvSpPr>
        <p:spPr/>
        <p:txBody>
          <a:bodyPr/>
          <a:lstStyle/>
          <a:p>
            <a:r>
              <a:rPr lang="en-US" dirty="0">
                <a:latin typeface="+mn-lt"/>
              </a:rPr>
              <a:t>View/Edit Roster</a:t>
            </a:r>
          </a:p>
        </p:txBody>
      </p:sp>
    </p:spTree>
    <p:extLst>
      <p:ext uri="{BB962C8B-B14F-4D97-AF65-F5344CB8AC3E}">
        <p14:creationId xmlns:p14="http://schemas.microsoft.com/office/powerpoint/2010/main" val="217709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iew/Edit Roster (continued)">
            <a:extLst>
              <a:ext uri="{FF2B5EF4-FFF2-40B4-BE49-F238E27FC236}">
                <a16:creationId xmlns:a16="http://schemas.microsoft.com/office/drawing/2014/main" id="{1D031F15-1DAD-4C95-85E0-5754AED5369D}"/>
              </a:ext>
            </a:extLst>
          </p:cNvPr>
          <p:cNvPicPr>
            <a:picLocks noChangeAspect="1"/>
          </p:cNvPicPr>
          <p:nvPr/>
        </p:nvPicPr>
        <p:blipFill rotWithShape="1">
          <a:blip r:embed="rId3"/>
          <a:srcRect l="312" r="821"/>
          <a:stretch/>
        </p:blipFill>
        <p:spPr>
          <a:xfrm>
            <a:off x="6483333" y="1311992"/>
            <a:ext cx="4199075" cy="5018151"/>
          </a:xfrm>
          <a:prstGeom prst="rect">
            <a:avLst/>
          </a:prstGeom>
          <a:ln w="12700">
            <a:solidFill>
              <a:schemeClr val="bg1">
                <a:lumMod val="75000"/>
              </a:schemeClr>
            </a:solidFill>
          </a:ln>
        </p:spPr>
      </p:pic>
      <p:sp>
        <p:nvSpPr>
          <p:cNvPr id="9" name="Oval 8">
            <a:extLst>
              <a:ext uri="{FF2B5EF4-FFF2-40B4-BE49-F238E27FC236}">
                <a16:creationId xmlns:a16="http://schemas.microsoft.com/office/drawing/2014/main" id="{1B4DB6E0-8053-4468-9E71-33BDAEFAF91A}"/>
              </a:ext>
              <a:ext uri="{C183D7F6-B498-43B3-948B-1728B52AA6E4}">
                <adec:decorative xmlns:adec="http://schemas.microsoft.com/office/drawing/2017/decorative" val="1"/>
              </a:ext>
            </a:extLst>
          </p:cNvPr>
          <p:cNvSpPr/>
          <p:nvPr/>
        </p:nvSpPr>
        <p:spPr>
          <a:xfrm>
            <a:off x="6483333" y="1875269"/>
            <a:ext cx="1282192" cy="3498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13837263-DC26-486E-8569-90DA75DF5123}"/>
              </a:ext>
              <a:ext uri="{C183D7F6-B498-43B3-948B-1728B52AA6E4}">
                <adec:decorative xmlns:adec="http://schemas.microsoft.com/office/drawing/2017/decorative" val="1"/>
              </a:ext>
            </a:extLst>
          </p:cNvPr>
          <p:cNvSpPr/>
          <p:nvPr/>
        </p:nvSpPr>
        <p:spPr>
          <a:xfrm>
            <a:off x="6461269" y="3698204"/>
            <a:ext cx="1282192" cy="3498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3" name="Picture 2" descr="Roster Manager window: View/Edit/Export Roster form showing retrieved classes (rosters) with an edit button for each">
            <a:extLst>
              <a:ext uri="{FF2B5EF4-FFF2-40B4-BE49-F238E27FC236}">
                <a16:creationId xmlns:a16="http://schemas.microsoft.com/office/drawing/2014/main" id="{32E8A0F3-35DA-4D18-A760-9055A8146D3C}"/>
              </a:ext>
            </a:extLst>
          </p:cNvPr>
          <p:cNvPicPr/>
          <p:nvPr/>
        </p:nvPicPr>
        <p:blipFill rotWithShape="1">
          <a:blip r:embed="rId4" cstate="print">
            <a:extLst>
              <a:ext uri="{28A0092B-C50C-407E-A947-70E740481C1C}">
                <a14:useLocalDpi xmlns:a14="http://schemas.microsoft.com/office/drawing/2010/main" val="0"/>
              </a:ext>
            </a:extLst>
          </a:blip>
          <a:srcRect l="2292" t="3961" r="1874" b="3750"/>
          <a:stretch/>
        </p:blipFill>
        <p:spPr>
          <a:xfrm>
            <a:off x="1255988" y="1356058"/>
            <a:ext cx="4291301" cy="2173637"/>
          </a:xfrm>
          <a:prstGeom prst="rect">
            <a:avLst/>
          </a:prstGeom>
          <a:ln>
            <a:solidFill>
              <a:srgbClr val="A6A6A6"/>
            </a:solidFill>
          </a:ln>
        </p:spPr>
      </p:pic>
      <p:sp>
        <p:nvSpPr>
          <p:cNvPr id="6" name="Oval 5">
            <a:extLst>
              <a:ext uri="{FF2B5EF4-FFF2-40B4-BE49-F238E27FC236}">
                <a16:creationId xmlns:a16="http://schemas.microsoft.com/office/drawing/2014/main" id="{75C473C6-46CD-444A-A020-6AD1C32A53A4}"/>
              </a:ext>
              <a:ext uri="{C183D7F6-B498-43B3-948B-1728B52AA6E4}">
                <adec:decorative xmlns:adec="http://schemas.microsoft.com/office/drawing/2017/decorative" val="1"/>
              </a:ext>
            </a:extLst>
          </p:cNvPr>
          <p:cNvSpPr/>
          <p:nvPr/>
        </p:nvSpPr>
        <p:spPr>
          <a:xfrm>
            <a:off x="1598248" y="2669877"/>
            <a:ext cx="311767" cy="3031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Title 4">
            <a:extLst>
              <a:ext uri="{FF2B5EF4-FFF2-40B4-BE49-F238E27FC236}">
                <a16:creationId xmlns:a16="http://schemas.microsoft.com/office/drawing/2014/main" id="{B849C13F-8B0F-497A-9415-58F7C6CB3B79}"/>
              </a:ext>
            </a:extLst>
          </p:cNvPr>
          <p:cNvSpPr>
            <a:spLocks noGrp="1"/>
          </p:cNvSpPr>
          <p:nvPr>
            <p:ph type="title"/>
          </p:nvPr>
        </p:nvSpPr>
        <p:spPr/>
        <p:txBody>
          <a:bodyPr/>
          <a:lstStyle/>
          <a:p>
            <a:r>
              <a:rPr lang="en-US" dirty="0">
                <a:latin typeface="+mn-lt"/>
              </a:rPr>
              <a:t>View/Edit Roster (continued)</a:t>
            </a:r>
          </a:p>
        </p:txBody>
      </p:sp>
    </p:spTree>
    <p:extLst>
      <p:ext uri="{BB962C8B-B14F-4D97-AF65-F5344CB8AC3E}">
        <p14:creationId xmlns:p14="http://schemas.microsoft.com/office/powerpoint/2010/main" val="212368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led-out roster upload template, with district ID, school ID, user email ID, roster name, SSID, and action to be taken">
            <a:extLst>
              <a:ext uri="{FF2B5EF4-FFF2-40B4-BE49-F238E27FC236}">
                <a16:creationId xmlns:a16="http://schemas.microsoft.com/office/drawing/2014/main" id="{5A60D181-77F6-4A48-982B-461677F5A3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4159" y="5003434"/>
            <a:ext cx="6711936" cy="136673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pic>
      <p:pic>
        <p:nvPicPr>
          <p:cNvPr id="5" name="Picture 4" descr="Roster Manager window: Upload Rosters: Upload page">
            <a:extLst>
              <a:ext uri="{FF2B5EF4-FFF2-40B4-BE49-F238E27FC236}">
                <a16:creationId xmlns:a16="http://schemas.microsoft.com/office/drawing/2014/main" id="{C4957C02-6A53-4FB2-9E46-BF2A3E17A860}"/>
              </a:ext>
            </a:extLst>
          </p:cNvPr>
          <p:cNvPicPr/>
          <p:nvPr/>
        </p:nvPicPr>
        <p:blipFill rotWithShape="1">
          <a:blip r:embed="rId4" cstate="print">
            <a:extLst>
              <a:ext uri="{28A0092B-C50C-407E-A947-70E740481C1C}">
                <a14:useLocalDpi xmlns:a14="http://schemas.microsoft.com/office/drawing/2010/main" val="0"/>
              </a:ext>
            </a:extLst>
          </a:blip>
          <a:srcRect l="2007" t="5531" r="2260" b="4665"/>
          <a:stretch/>
        </p:blipFill>
        <p:spPr bwMode="auto">
          <a:xfrm>
            <a:off x="1312959" y="1402228"/>
            <a:ext cx="9043490" cy="3159733"/>
          </a:xfrm>
          <a:prstGeom prst="rect">
            <a:avLst/>
          </a:prstGeom>
          <a:noFill/>
          <a:ln w="12700" cmpd="sng">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8AAE529-6BEE-419C-836A-CDD63D7A1C0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50817" y="4327285"/>
            <a:ext cx="2166325" cy="455412"/>
          </a:xfrm>
          <a:prstGeom prst="rect">
            <a:avLst/>
          </a:prstGeom>
          <a:ln w="12700">
            <a:solidFill>
              <a:schemeClr val="bg1">
                <a:lumMod val="75000"/>
              </a:schemeClr>
            </a:solidFill>
          </a:ln>
        </p:spPr>
      </p:pic>
      <p:pic>
        <p:nvPicPr>
          <p:cNvPr id="6" name="Picture 5" descr="Upload Roster Using a Template">
            <a:extLst>
              <a:ext uri="{FF2B5EF4-FFF2-40B4-BE49-F238E27FC236}">
                <a16:creationId xmlns:a16="http://schemas.microsoft.com/office/drawing/2014/main" id="{AE2351C8-CF83-4D1F-9E21-8146EDECEAFB}"/>
              </a:ext>
            </a:extLst>
          </p:cNvPr>
          <p:cNvPicPr>
            <a:picLocks noChangeAspect="1"/>
          </p:cNvPicPr>
          <p:nvPr/>
        </p:nvPicPr>
        <p:blipFill>
          <a:blip r:embed="rId6"/>
          <a:stretch>
            <a:fillRect/>
          </a:stretch>
        </p:blipFill>
        <p:spPr>
          <a:xfrm>
            <a:off x="8201139" y="1963627"/>
            <a:ext cx="1652282" cy="1018468"/>
          </a:xfrm>
          <a:prstGeom prst="rect">
            <a:avLst/>
          </a:prstGeom>
        </p:spPr>
      </p:pic>
      <p:sp>
        <p:nvSpPr>
          <p:cNvPr id="2" name="Oval 1">
            <a:extLst>
              <a:ext uri="{FF2B5EF4-FFF2-40B4-BE49-F238E27FC236}">
                <a16:creationId xmlns:a16="http://schemas.microsoft.com/office/drawing/2014/main" id="{30AFD6BF-9B55-4425-B0EF-4F916F039ED3}"/>
              </a:ext>
              <a:ext uri="{C183D7F6-B498-43B3-948B-1728B52AA6E4}">
                <adec:decorative xmlns:adec="http://schemas.microsoft.com/office/drawing/2017/decorative" val="1"/>
              </a:ext>
            </a:extLst>
          </p:cNvPr>
          <p:cNvSpPr/>
          <p:nvPr/>
        </p:nvSpPr>
        <p:spPr>
          <a:xfrm>
            <a:off x="1450817" y="1774541"/>
            <a:ext cx="3700785" cy="1018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E259D3-524A-4328-886C-0ADB35C059C1}"/>
              </a:ext>
            </a:extLst>
          </p:cNvPr>
          <p:cNvSpPr>
            <a:spLocks noGrp="1"/>
          </p:cNvSpPr>
          <p:nvPr>
            <p:ph type="title"/>
          </p:nvPr>
        </p:nvSpPr>
        <p:spPr/>
        <p:txBody>
          <a:bodyPr/>
          <a:lstStyle/>
          <a:p>
            <a:r>
              <a:rPr lang="en-US" dirty="0">
                <a:latin typeface="+mn-lt"/>
              </a:rPr>
              <a:t>Upload Roster Using a Template</a:t>
            </a:r>
          </a:p>
        </p:txBody>
      </p:sp>
    </p:spTree>
    <p:extLst>
      <p:ext uri="{BB962C8B-B14F-4D97-AF65-F5344CB8AC3E}">
        <p14:creationId xmlns:p14="http://schemas.microsoft.com/office/powerpoint/2010/main" val="151910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load Roster (continued)">
            <a:extLst>
              <a:ext uri="{FF2B5EF4-FFF2-40B4-BE49-F238E27FC236}">
                <a16:creationId xmlns:a16="http://schemas.microsoft.com/office/drawing/2014/main" id="{6778620C-85BC-4981-8951-D7D361177574}"/>
              </a:ext>
            </a:extLst>
          </p:cNvPr>
          <p:cNvPicPr>
            <a:picLocks noChangeAspect="1"/>
          </p:cNvPicPr>
          <p:nvPr/>
        </p:nvPicPr>
        <p:blipFill>
          <a:blip r:embed="rId3"/>
          <a:stretch>
            <a:fillRect/>
          </a:stretch>
        </p:blipFill>
        <p:spPr>
          <a:xfrm>
            <a:off x="4075315" y="3474987"/>
            <a:ext cx="7720445" cy="28661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Picture 1" descr="Roster Manager window: Upload Rosters: Upload page">
            <a:extLst>
              <a:ext uri="{FF2B5EF4-FFF2-40B4-BE49-F238E27FC236}">
                <a16:creationId xmlns:a16="http://schemas.microsoft.com/office/drawing/2014/main" id="{300D5F47-60E0-4D41-A50C-04A2BEEA1645}"/>
              </a:ext>
            </a:extLst>
          </p:cNvPr>
          <p:cNvPicPr/>
          <p:nvPr/>
        </p:nvPicPr>
        <p:blipFill rotWithShape="1">
          <a:blip r:embed="rId4" cstate="print">
            <a:extLst>
              <a:ext uri="{28A0092B-C50C-407E-A947-70E740481C1C}">
                <a14:useLocalDpi xmlns:a14="http://schemas.microsoft.com/office/drawing/2010/main" val="0"/>
              </a:ext>
            </a:extLst>
          </a:blip>
          <a:srcRect l="2007" t="5531" r="2260" b="4665"/>
          <a:stretch/>
        </p:blipFill>
        <p:spPr bwMode="auto">
          <a:xfrm>
            <a:off x="720137" y="1261690"/>
            <a:ext cx="5140395" cy="2045220"/>
          </a:xfrm>
          <a:prstGeom prst="rect">
            <a:avLst/>
          </a:prstGeom>
          <a:noFill/>
          <a:ln w="12700" cmpd="sng">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3" name="Picture 2" descr="Save As Box">
            <a:extLst>
              <a:ext uri="{FF2B5EF4-FFF2-40B4-BE49-F238E27FC236}">
                <a16:creationId xmlns:a16="http://schemas.microsoft.com/office/drawing/2014/main" id="{E7054247-712D-4A69-AEAD-65E56BE23DE0}"/>
              </a:ext>
            </a:extLst>
          </p:cNvPr>
          <p:cNvPicPr>
            <a:picLocks noChangeAspect="1"/>
          </p:cNvPicPr>
          <p:nvPr/>
        </p:nvPicPr>
        <p:blipFill>
          <a:blip r:embed="rId5"/>
          <a:stretch>
            <a:fillRect/>
          </a:stretch>
        </p:blipFill>
        <p:spPr>
          <a:xfrm>
            <a:off x="974307" y="3055708"/>
            <a:ext cx="2929049" cy="1668693"/>
          </a:xfrm>
          <a:prstGeom prst="rect">
            <a:avLst/>
          </a:prstGeom>
          <a:ln w="12700">
            <a:solidFill>
              <a:schemeClr val="bg1">
                <a:lumMod val="75000"/>
              </a:schemeClr>
            </a:solidFill>
          </a:ln>
        </p:spPr>
      </p:pic>
      <p:sp>
        <p:nvSpPr>
          <p:cNvPr id="6" name="Title 5" descr="Upload Roster (continued)">
            <a:extLst>
              <a:ext uri="{FF2B5EF4-FFF2-40B4-BE49-F238E27FC236}">
                <a16:creationId xmlns:a16="http://schemas.microsoft.com/office/drawing/2014/main" id="{22359DDE-C9C4-42E5-B4DB-A18F1D2ABB0C}"/>
              </a:ext>
            </a:extLst>
          </p:cNvPr>
          <p:cNvSpPr>
            <a:spLocks noGrp="1"/>
          </p:cNvSpPr>
          <p:nvPr>
            <p:ph type="title"/>
          </p:nvPr>
        </p:nvSpPr>
        <p:spPr>
          <a:xfrm>
            <a:off x="434304" y="0"/>
            <a:ext cx="10515600" cy="988601"/>
          </a:xfrm>
        </p:spPr>
        <p:txBody>
          <a:bodyPr/>
          <a:lstStyle/>
          <a:p>
            <a:r>
              <a:rPr lang="en-US" dirty="0">
                <a:latin typeface="+mn-lt"/>
              </a:rPr>
              <a:t>Upload Roster (continued)</a:t>
            </a:r>
          </a:p>
        </p:txBody>
      </p:sp>
    </p:spTree>
    <p:extLst>
      <p:ext uri="{BB962C8B-B14F-4D97-AF65-F5344CB8AC3E}">
        <p14:creationId xmlns:p14="http://schemas.microsoft.com/office/powerpoint/2010/main" val="331091984"/>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90193-8589-4CB7-9462-970618448455}">
  <ds:schemaRefs>
    <ds:schemaRef ds:uri="http://purl.org/dc/terms/"/>
    <ds:schemaRef ds:uri="13c9ea0d-e25c-4f93-9b70-02862080b193"/>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2843375c-8823-4e2f-99fa-88d565c262bc"/>
    <ds:schemaRef ds:uri="http://www.w3.org/XML/1998/namespace"/>
  </ds:schemaRefs>
</ds:datastoreItem>
</file>

<file path=customXml/itemProps2.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8C253B-B54D-48C8-B4AC-652988635C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1890</TotalTime>
  <Words>1741</Words>
  <Application>Microsoft Office PowerPoint</Application>
  <PresentationFormat>Widescreen</PresentationFormat>
  <Paragraphs>118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宋体</vt:lpstr>
      <vt:lpstr>Arial</vt:lpstr>
      <vt:lpstr>Calibri</vt:lpstr>
      <vt:lpstr>Calibri Light</vt:lpstr>
      <vt:lpstr>Cambria</vt:lpstr>
      <vt:lpstr>Gill Sans MT</vt:lpstr>
      <vt:lpstr>Open Sans</vt:lpstr>
      <vt:lpstr>Open Sans Light</vt:lpstr>
      <vt:lpstr>Open Sans Semibold</vt:lpstr>
      <vt:lpstr>1_Office Theme</vt:lpstr>
      <vt:lpstr>How to use the Roster Manager to Add, Modify, and Upload Rosters</vt:lpstr>
      <vt:lpstr>Access the Roster Manager with My Settings</vt:lpstr>
      <vt:lpstr>Access the Roster Manager with TIDE</vt:lpstr>
      <vt:lpstr>Add Roster</vt:lpstr>
      <vt:lpstr>Add Roster (continued)</vt:lpstr>
      <vt:lpstr>View/Edit Roster</vt:lpstr>
      <vt:lpstr>View/Edit Roster (continued)</vt:lpstr>
      <vt:lpstr>Upload Roster Using a Template</vt:lpstr>
      <vt:lpstr>Upload Roster (continued)</vt:lpstr>
      <vt:lpstr>Upload Roster (continued)</vt:lpstr>
      <vt:lpstr>Upload Roster—Template Guidelines</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31</cp:revision>
  <dcterms:created xsi:type="dcterms:W3CDTF">2020-09-01T02:08:39Z</dcterms:created>
  <dcterms:modified xsi:type="dcterms:W3CDTF">2020-09-28T22:52:58Z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