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8" r:id="rId4"/>
  </p:sldMasterIdLst>
  <p:notesMasterIdLst>
    <p:notesMasterId r:id="rId16"/>
  </p:notesMasterIdLst>
  <p:sldIdLst>
    <p:sldId id="294" r:id="rId5"/>
    <p:sldId id="631" r:id="rId6"/>
    <p:sldId id="632" r:id="rId7"/>
    <p:sldId id="633" r:id="rId8"/>
    <p:sldId id="577" r:id="rId9"/>
    <p:sldId id="634" r:id="rId10"/>
    <p:sldId id="635" r:id="rId11"/>
    <p:sldId id="636" r:id="rId12"/>
    <p:sldId id="637" r:id="rId13"/>
    <p:sldId id="574" r:id="rId14"/>
    <p:sldId id="279" r:id="rId1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y Beals" initials="CB" lastIdx="9" clrIdx="0">
    <p:extLst>
      <p:ext uri="{19B8F6BF-5375-455C-9EA6-DF929625EA0E}">
        <p15:presenceInfo xmlns:p15="http://schemas.microsoft.com/office/powerpoint/2012/main" userId="S-1-5-21-57989841-920026266-682003330-24477" providerId="AD"/>
      </p:ext>
    </p:extLst>
  </p:cmAuthor>
  <p:cmAuthor id="2" name="Jacob Williams" initials="JW" lastIdx="1" clrIdx="1">
    <p:extLst>
      <p:ext uri="{19B8F6BF-5375-455C-9EA6-DF929625EA0E}">
        <p15:presenceInfo xmlns:p15="http://schemas.microsoft.com/office/powerpoint/2012/main" userId="S::Jacob.Williams@educationnorthwest.org::50179e6d-4894-44da-8ece-2017240519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F55"/>
    <a:srgbClr val="000000"/>
    <a:srgbClr val="FFFF00"/>
    <a:srgbClr val="278279"/>
    <a:srgbClr val="C87D0E"/>
    <a:srgbClr val="4B8027"/>
    <a:srgbClr val="099B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12" autoAdjust="0"/>
    <p:restoredTop sz="80117" autoAdjust="0"/>
  </p:normalViewPr>
  <p:slideViewPr>
    <p:cSldViewPr snapToGrid="0">
      <p:cViewPr varScale="1">
        <p:scale>
          <a:sx n="92" d="100"/>
          <a:sy n="92" d="100"/>
        </p:scale>
        <p:origin x="169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61" tIns="48331" rIns="96661" bIns="48331" rtlCol="0"/>
          <a:lstStyle>
            <a:lvl1pPr algn="r">
              <a:defRPr sz="1300"/>
            </a:lvl1pPr>
          </a:lstStyle>
          <a:p>
            <a:fld id="{764FE6E7-AA0E-40B0-87D0-E00A805F7697}" type="datetimeFigureOut">
              <a:rPr lang="en-US" smtClean="0"/>
              <a:t>9/28/2020</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4"/>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87562687-7A5B-4415-B0F0-C719E7C49641}" type="slidenum">
              <a:rPr lang="en-US" smtClean="0"/>
              <a:t>‹#›</a:t>
            </a:fld>
            <a:endParaRPr lang="en-US" dirty="0"/>
          </a:p>
        </p:txBody>
      </p:sp>
    </p:spTree>
    <p:extLst>
      <p:ext uri="{BB962C8B-B14F-4D97-AF65-F5344CB8AC3E}">
        <p14:creationId xmlns:p14="http://schemas.microsoft.com/office/powerpoint/2010/main" val="3529756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Calibri"/>
                <a:ea typeface="+mn-ea"/>
                <a:cs typeface="Arial" panose="020B0604020202020204" pitchFamily="34" charset="0"/>
              </a:rPr>
              <a:t>Welcome to the third training module in the Reporting System series: </a:t>
            </a:r>
            <a:r>
              <a:rPr lang="en-US" sz="1200" i="1" kern="1200" dirty="0">
                <a:solidFill>
                  <a:schemeClr val="tx1"/>
                </a:solidFill>
                <a:latin typeface="Calibri"/>
                <a:ea typeface="+mn-ea"/>
                <a:cs typeface="Arial" panose="020B0604020202020204" pitchFamily="34" charset="0"/>
              </a:rPr>
              <a:t>How to Track Student Performance Over Time Using the Longitudinal Report.</a:t>
            </a:r>
            <a:r>
              <a:rPr lang="en-US" sz="1200" kern="1200" dirty="0">
                <a:solidFill>
                  <a:schemeClr val="tx1"/>
                </a:solidFill>
                <a:latin typeface="Calibri"/>
                <a:ea typeface="+mn-ea"/>
                <a:cs typeface="+mn-cs"/>
              </a:rPr>
              <a:t> This training module shows you how to track student performance across school years, across multiple related assessments and different types of tests. Users can quickly determine if student performance has improved or declined. </a:t>
            </a:r>
            <a:endParaRPr lang="en-US" sz="1200" kern="1200" dirty="0">
              <a:solidFill>
                <a:schemeClr val="tx1"/>
              </a:solidFill>
              <a:latin typeface="Calibri"/>
              <a:ea typeface="+mn-ea"/>
              <a:cs typeface="Arial" panose="020B0604020202020204" pitchFamily="34" charset="0"/>
            </a:endParaRPr>
          </a:p>
          <a:p>
            <a:endParaRPr lang="en-US" sz="1200"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To review, you can set up your Longitudinal Reports using results from current and previous school years, including data for your current and former students. Three filter options, school year, test reason, and test label, allow you to drill down into a Longitudinal Report to access specific data relevant to your needs. </a:t>
            </a:r>
          </a:p>
        </p:txBody>
      </p:sp>
      <p:sp>
        <p:nvSpPr>
          <p:cNvPr id="4" name="Slide Number Placeholder 3"/>
          <p:cNvSpPr>
            <a:spLocks noGrp="1"/>
          </p:cNvSpPr>
          <p:nvPr>
            <p:ph type="sldNum" sz="quarter" idx="5"/>
          </p:nvPr>
        </p:nvSpPr>
        <p:spPr/>
        <p:txBody>
          <a:bodyPr/>
          <a:lstStyle/>
          <a:p>
            <a:fld id="{4817D149-8510-4555-904B-0D6DB2F90E20}" type="slidenum">
              <a:rPr lang="en-US" smtClean="0"/>
              <a:t>10</a:t>
            </a:fld>
            <a:endParaRPr lang="en-US"/>
          </a:p>
        </p:txBody>
      </p:sp>
    </p:spTree>
    <p:extLst>
      <p:ext uri="{BB962C8B-B14F-4D97-AF65-F5344CB8AC3E}">
        <p14:creationId xmlns:p14="http://schemas.microsoft.com/office/powerpoint/2010/main" val="3812099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training modules are posted on your state </a:t>
            </a:r>
            <a:r>
              <a:rPr lang="en-US" altLang="zh-CN" dirty="0"/>
              <a:t>or district</a:t>
            </a:r>
            <a:r>
              <a:rPr lang="en-US" dirty="0"/>
              <a:t> portal. You may also consult the</a:t>
            </a:r>
            <a:r>
              <a:rPr lang="en-US" b="1" dirty="0"/>
              <a:t> </a:t>
            </a:r>
            <a:r>
              <a:rPr lang="en-US" b="0" i="1" dirty="0"/>
              <a:t>Reporting System </a:t>
            </a:r>
            <a:r>
              <a:rPr lang="en-US" i="1" dirty="0"/>
              <a:t>User Guide</a:t>
            </a:r>
            <a:r>
              <a:rPr lang="en-US" dirty="0"/>
              <a:t>.</a:t>
            </a:r>
          </a:p>
        </p:txBody>
      </p:sp>
      <p:sp>
        <p:nvSpPr>
          <p:cNvPr id="4" name="Slide Number Placeholder 3"/>
          <p:cNvSpPr>
            <a:spLocks noGrp="1"/>
          </p:cNvSpPr>
          <p:nvPr>
            <p:ph type="sldNum" sz="quarter" idx="5"/>
          </p:nvPr>
        </p:nvSpPr>
        <p:spPr/>
        <p:txBody>
          <a:bodyPr/>
          <a:lstStyle/>
          <a:p>
            <a:fld id="{87562687-7A5B-4415-B0F0-C719E7C49641}" type="slidenum">
              <a:rPr lang="en-US" smtClean="0"/>
              <a:t>11</a:t>
            </a:fld>
            <a:endParaRPr lang="en-US" dirty="0"/>
          </a:p>
        </p:txBody>
      </p:sp>
    </p:spTree>
    <p:extLst>
      <p:ext uri="{BB962C8B-B14F-4D97-AF65-F5344CB8AC3E}">
        <p14:creationId xmlns:p14="http://schemas.microsoft.com/office/powerpoint/2010/main" val="410053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Longitudinal Reports are available for individual students and groups of students who have completed </a:t>
            </a:r>
            <a:r>
              <a:rPr lang="en-US" sz="1200" b="0" kern="1200" dirty="0">
                <a:solidFill>
                  <a:schemeClr val="tx1"/>
                </a:solidFill>
                <a:effectLst/>
                <a:latin typeface="Calibri"/>
                <a:ea typeface="+mn-ea"/>
                <a:cs typeface="+mn-cs"/>
              </a:rPr>
              <a:t>related</a:t>
            </a:r>
            <a:r>
              <a:rPr lang="en-US" sz="1200" kern="1200" dirty="0">
                <a:solidFill>
                  <a:schemeClr val="tx1"/>
                </a:solidFill>
                <a:effectLst/>
                <a:latin typeface="Calibri"/>
                <a:ea typeface="+mn-ea"/>
                <a:cs typeface="+mn-cs"/>
              </a:rPr>
              <a:t> assessments. They are also available when a student or groups of students have taken the same interim test more than once. They are sometimes called “trend reports” because they help you recognize patterns of performance. </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You can tell that a test will generate a Longitudinal Report when a clock-face button, like the one shown in the top image, or a context menu button, shown in the bottom image, displays to the left of a report header. Click the clock-face button to display the Longitudinal Report window.</a:t>
            </a: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a:t>
            </a:fld>
            <a:endParaRPr lang="en-US" dirty="0"/>
          </a:p>
        </p:txBody>
      </p:sp>
    </p:spTree>
    <p:extLst>
      <p:ext uri="{BB962C8B-B14F-4D97-AF65-F5344CB8AC3E}">
        <p14:creationId xmlns:p14="http://schemas.microsoft.com/office/powerpoint/2010/main" val="3525291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sample reports are shown here; one for an individual student who took two related tests, and another for multiple students who took related tests with multiple reporting categories. You see graphs in the top half of the report and tables in the bottom half. The information is the same. It is simply displayed differently.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Calibri"/>
                <a:ea typeface="+mn-ea"/>
                <a:cs typeface="+mn-cs"/>
              </a:rPr>
              <a:t>If different related tests belong to different </a:t>
            </a:r>
            <a:r>
              <a:rPr lang="en-US" sz="1200" kern="1200" dirty="0">
                <a:solidFill>
                  <a:schemeClr val="tx1"/>
                </a:solidFill>
                <a:effectLst/>
                <a:latin typeface="Calibri"/>
                <a:ea typeface="+mn-ea"/>
                <a:cs typeface="+mn-cs"/>
              </a:rPr>
              <a:t>test types, the</a:t>
            </a:r>
            <a:r>
              <a:rPr lang="en-US" sz="1200" b="0" kern="1200" dirty="0">
                <a:solidFill>
                  <a:schemeClr val="tx1"/>
                </a:solidFill>
                <a:effectLst/>
                <a:latin typeface="Calibri"/>
                <a:ea typeface="+mn-ea"/>
                <a:cs typeface="+mn-cs"/>
              </a:rPr>
              <a:t> Progression </a:t>
            </a:r>
            <a:r>
              <a:rPr lang="en-US" sz="1200" kern="1200" dirty="0">
                <a:solidFill>
                  <a:schemeClr val="tx1"/>
                </a:solidFill>
                <a:effectLst/>
                <a:latin typeface="Calibri"/>
                <a:ea typeface="+mn-ea"/>
                <a:cs typeface="+mn-cs"/>
              </a:rPr>
              <a:t>drop-down list appears before the trend report displays.</a:t>
            </a:r>
          </a:p>
          <a:p>
            <a:r>
              <a:rPr lang="en-US" dirty="0"/>
              <a:t>If you are a teacher looking at results for multiple students, a report options page appears before the trend report displays. </a:t>
            </a:r>
          </a:p>
          <a:p>
            <a:endParaRPr lang="en-US" dirty="0"/>
          </a:p>
          <a:p>
            <a:r>
              <a:rPr lang="en-US" dirty="0"/>
              <a:t>Both of these windows are shown on the next slide.</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a:t>
            </a:fld>
            <a:endParaRPr lang="en-US" dirty="0"/>
          </a:p>
        </p:txBody>
      </p:sp>
    </p:spTree>
    <p:extLst>
      <p:ext uri="{BB962C8B-B14F-4D97-AF65-F5344CB8AC3E}">
        <p14:creationId xmlns:p14="http://schemas.microsoft.com/office/powerpoint/2010/main" val="3223657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Calibri"/>
                <a:ea typeface="+mn-ea"/>
                <a:cs typeface="+mn-cs"/>
              </a:rPr>
              <a:t>After you click on the clock-face button a Longitudinal Report pop-up window may appear. If it does, you know the related tests on the report are of different types, meaning one of them must be a summative and another one must be an interim or benchmark test. Click the green drop-down arrow to select summative tests only, interim tests only, or a combination of both. Then click the green Generate Report button. </a:t>
            </a:r>
          </a:p>
          <a:p>
            <a:pPr lvl="0"/>
            <a:endParaRPr lang="en-US" sz="1200" b="0" kern="1200" dirty="0">
              <a:solidFill>
                <a:schemeClr val="tx1"/>
              </a:solidFill>
              <a:effectLst/>
              <a:latin typeface="Calibri"/>
              <a:ea typeface="+mn-ea"/>
              <a:cs typeface="+mn-cs"/>
            </a:endParaRPr>
          </a:p>
          <a:p>
            <a:pPr lvl="0"/>
            <a:r>
              <a:rPr lang="en-US" sz="1200" b="0" kern="1200" dirty="0">
                <a:solidFill>
                  <a:schemeClr val="tx1"/>
                </a:solidFill>
                <a:effectLst/>
                <a:latin typeface="Calibri"/>
                <a:ea typeface="+mn-ea"/>
                <a:cs typeface="+mn-cs"/>
              </a:rPr>
              <a:t>Teachers viewing a longitudinal report for multiple students are presented with the Longitudinal Report with Progressions pop-up window. The Progression drop-down menu is located at the top of their window followed by a table of their students and the related tests. </a:t>
            </a:r>
            <a:r>
              <a:rPr lang="en-US" sz="1200" kern="1200" dirty="0">
                <a:solidFill>
                  <a:schemeClr val="tx1"/>
                </a:solidFill>
                <a:effectLst/>
                <a:latin typeface="Calibri"/>
                <a:ea typeface="+mn-ea"/>
                <a:cs typeface="+mn-cs"/>
              </a:rPr>
              <a:t>Each test appears in its own column, with sub-columns below for each test reason (categories of tests, or, for a summative, a test window.)</a:t>
            </a:r>
          </a:p>
          <a:p>
            <a:pPr lvl="0"/>
            <a:endParaRPr lang="en-US" sz="1200" kern="1200" dirty="0">
              <a:solidFill>
                <a:schemeClr val="tx1"/>
              </a:solidFill>
              <a:effectLst/>
              <a:latin typeface="Calibri"/>
              <a:ea typeface="+mn-ea"/>
              <a:cs typeface="+mn-cs"/>
            </a:endParaRPr>
          </a:p>
          <a:p>
            <a:pPr lvl="0"/>
            <a:r>
              <a:rPr lang="en-US" sz="1200" kern="1200" dirty="0">
                <a:solidFill>
                  <a:schemeClr val="tx1"/>
                </a:solidFill>
                <a:effectLst/>
                <a:latin typeface="Calibri"/>
                <a:ea typeface="+mn-ea"/>
                <a:cs typeface="+mn-cs"/>
              </a:rPr>
              <a:t>The cells in the columns display checkmarks to indicate which students completed which test and test reason combinations. The students highlighted in yellow have completed all of the related tests and will appear on the longitudinal report, unless you change the tests you want included in the report.</a:t>
            </a:r>
          </a:p>
          <a:p>
            <a:pPr lvl="0"/>
            <a:endParaRPr lang="en-US" sz="1200" kern="1200" dirty="0">
              <a:solidFill>
                <a:schemeClr val="tx1"/>
              </a:solidFill>
              <a:effectLst/>
              <a:latin typeface="Calibri"/>
              <a:ea typeface="+mn-ea"/>
              <a:cs typeface="+mn-cs"/>
            </a:endParaRPr>
          </a:p>
          <a:p>
            <a:pPr lvl="0"/>
            <a:r>
              <a:rPr lang="en-US" sz="1200" kern="1200" dirty="0">
                <a:solidFill>
                  <a:schemeClr val="tx1"/>
                </a:solidFill>
                <a:effectLst/>
                <a:latin typeface="Calibri"/>
                <a:ea typeface="+mn-ea"/>
                <a:cs typeface="+mn-cs"/>
              </a:rPr>
              <a:t>Mark the checkbox for each test/test reason combination you wish to include in the report. Mark the </a:t>
            </a:r>
            <a:r>
              <a:rPr lang="en-US" sz="1200" b="0" kern="1200" dirty="0">
                <a:solidFill>
                  <a:schemeClr val="tx1"/>
                </a:solidFill>
                <a:effectLst/>
                <a:latin typeface="Calibri"/>
                <a:ea typeface="+mn-ea"/>
                <a:cs typeface="+mn-cs"/>
              </a:rPr>
              <a:t>Test Reason </a:t>
            </a:r>
            <a:r>
              <a:rPr lang="en-US" sz="1200" kern="1200" dirty="0">
                <a:solidFill>
                  <a:schemeClr val="tx1"/>
                </a:solidFill>
                <a:effectLst/>
                <a:latin typeface="Calibri"/>
                <a:ea typeface="+mn-ea"/>
                <a:cs typeface="+mn-cs"/>
              </a:rPr>
              <a:t>checkbox on the left to include all, or clear it to remove all. Click the green </a:t>
            </a:r>
            <a:r>
              <a:rPr lang="en-US" sz="1200" b="0" kern="1200" dirty="0">
                <a:solidFill>
                  <a:schemeClr val="tx1"/>
                </a:solidFill>
                <a:effectLst/>
                <a:latin typeface="Calibri"/>
                <a:ea typeface="+mn-ea"/>
                <a:cs typeface="+mn-cs"/>
              </a:rPr>
              <a:t>Generate Report button </a:t>
            </a:r>
            <a:r>
              <a:rPr lang="en-US" sz="1200" kern="1200" dirty="0">
                <a:solidFill>
                  <a:schemeClr val="tx1"/>
                </a:solidFill>
                <a:effectLst/>
                <a:latin typeface="Calibri"/>
                <a:ea typeface="+mn-ea"/>
                <a:cs typeface="+mn-cs"/>
              </a:rPr>
              <a:t>at the top of the window to view the Longitudinal Report. </a:t>
            </a: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dirty="0"/>
          </a:p>
        </p:txBody>
      </p:sp>
    </p:spTree>
    <p:extLst>
      <p:ext uri="{BB962C8B-B14F-4D97-AF65-F5344CB8AC3E}">
        <p14:creationId xmlns:p14="http://schemas.microsoft.com/office/powerpoint/2010/main" val="1980887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Look at the graph in the upper-left corner of the Longitudinal Report. It shows the scores or performance levels of the student(s) each time they took the tests.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Score data are plotted along a line. A symbol appears on each data point. When multiple test types are present, refer to the legend immediately below the graphs to find out which symbols correspond to which types. The interim test is identified with a blue circle and the summative test is identified with a blue diamond to help you distinguish between the test types. </a:t>
            </a:r>
          </a:p>
          <a:p>
            <a:endParaRPr lang="en-US" sz="1200"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Performance level data are shown either the same way or, for multiple students, in performance distribution bars.</a:t>
            </a:r>
          </a:p>
          <a:p>
            <a:r>
              <a:rPr lang="en-US" sz="1200" kern="1200" dirty="0">
                <a:solidFill>
                  <a:schemeClr val="tx1"/>
                </a:solidFill>
                <a:effectLst/>
                <a:latin typeface="Calibri"/>
                <a:ea typeface="+mn-ea"/>
                <a:cs typeface="+mn-cs"/>
              </a:rPr>
              <a:t>Mouse over the data points in a line graph or the sections in a bar to get more information.</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Alternatively, in the table at the bottom of the report, look at the</a:t>
            </a:r>
            <a:r>
              <a:rPr lang="en-US" sz="1200" b="0" kern="1200" dirty="0">
                <a:solidFill>
                  <a:schemeClr val="tx1"/>
                </a:solidFill>
                <a:effectLst/>
                <a:latin typeface="Calibri"/>
                <a:ea typeface="+mn-ea"/>
                <a:cs typeface="+mn-cs"/>
              </a:rPr>
              <a:t> Overall </a:t>
            </a:r>
            <a:r>
              <a:rPr lang="en-US" sz="1200" kern="1200" dirty="0">
                <a:solidFill>
                  <a:schemeClr val="tx1"/>
                </a:solidFill>
                <a:effectLst/>
                <a:latin typeface="Calibri"/>
                <a:ea typeface="+mn-ea"/>
                <a:cs typeface="+mn-cs"/>
              </a:rPr>
              <a:t>section.</a:t>
            </a:r>
          </a:p>
          <a:p>
            <a:pPr algn="just"/>
            <a:endParaRPr lang="en-US" dirty="0"/>
          </a:p>
        </p:txBody>
      </p:sp>
      <p:sp>
        <p:nvSpPr>
          <p:cNvPr id="4" name="Slide Number Placeholder 3"/>
          <p:cNvSpPr>
            <a:spLocks noGrp="1"/>
          </p:cNvSpPr>
          <p:nvPr>
            <p:ph type="sldNum" sz="quarter" idx="5"/>
          </p:nvPr>
        </p:nvSpPr>
        <p:spPr/>
        <p:txBody>
          <a:bodyPr/>
          <a:lstStyle/>
          <a:p>
            <a:fld id="{4817D149-8510-4555-904B-0D6DB2F90E20}" type="slidenum">
              <a:rPr lang="en-US" smtClean="0"/>
              <a:t>5</a:t>
            </a:fld>
            <a:endParaRPr lang="en-US"/>
          </a:p>
        </p:txBody>
      </p:sp>
    </p:spTree>
    <p:extLst>
      <p:ext uri="{BB962C8B-B14F-4D97-AF65-F5344CB8AC3E}">
        <p14:creationId xmlns:p14="http://schemas.microsoft.com/office/powerpoint/2010/main" val="1506768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You can modify the test groups by returning to the Report Options page if you generated the report from the report options page. Click the report options button in the upper-right corner of the window. The report options page reappears, allowing you to change your selection of test types(s) and, if you are a teacher viewing multiple students, your selection of tests and test reasons as well.</a:t>
            </a:r>
          </a:p>
          <a:p>
            <a:endParaRPr lang="en-US" dirty="0"/>
          </a:p>
          <a:p>
            <a:r>
              <a:rPr lang="en-US" sz="1200" kern="1200" dirty="0">
                <a:solidFill>
                  <a:schemeClr val="tx1"/>
                </a:solidFill>
                <a:effectLst/>
                <a:latin typeface="Calibri"/>
                <a:ea typeface="+mn-ea"/>
                <a:cs typeface="+mn-cs"/>
              </a:rPr>
              <a:t>Alternatively, if your report contains multiple test types, click the test type toggles in the legend immediately below the graphs to hide and show data for each one. Note that these toggles do not affect report printouts or exports. </a:t>
            </a:r>
          </a:p>
          <a:p>
            <a:r>
              <a:rPr lang="en-US" sz="1200" kern="1200" dirty="0">
                <a:solidFill>
                  <a:schemeClr val="tx1"/>
                </a:solidFill>
                <a:effectLst/>
                <a:latin typeface="Calibri"/>
                <a:ea typeface="+mn-ea"/>
                <a:cs typeface="+mn-cs"/>
              </a:rPr>
              <a:t> </a:t>
            </a: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6</a:t>
            </a:fld>
            <a:endParaRPr lang="en-US" dirty="0"/>
          </a:p>
        </p:txBody>
      </p:sp>
    </p:spTree>
    <p:extLst>
      <p:ext uri="{BB962C8B-B14F-4D97-AF65-F5344CB8AC3E}">
        <p14:creationId xmlns:p14="http://schemas.microsoft.com/office/powerpoint/2010/main" val="3306703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You may want to filter a Longitudinal Report in order to focus on some test opportunities and not others.</a:t>
            </a:r>
          </a:p>
          <a:p>
            <a:r>
              <a:rPr lang="en-US" sz="1200" kern="1200" dirty="0">
                <a:solidFill>
                  <a:schemeClr val="tx1"/>
                </a:solidFill>
                <a:effectLst/>
                <a:latin typeface="Calibri"/>
                <a:ea typeface="+mn-ea"/>
                <a:cs typeface="+mn-cs"/>
              </a:rPr>
              <a:t>Note that filtering tests may affect the set of students whose data are included in the report.</a:t>
            </a:r>
          </a:p>
          <a:p>
            <a:endParaRPr lang="en-US" sz="1200"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Open the filter menu at the upper-right corner and select the filter options you prefer from the drop-down lists.</a:t>
            </a:r>
          </a:p>
          <a:p>
            <a:pPr lvl="0"/>
            <a:r>
              <a:rPr lang="en-US" sz="1200" kern="1200" dirty="0">
                <a:solidFill>
                  <a:schemeClr val="tx1"/>
                </a:solidFill>
                <a:effectLst/>
                <a:latin typeface="Calibri"/>
                <a:ea typeface="+mn-ea"/>
                <a:cs typeface="+mn-cs"/>
              </a:rPr>
              <a:t>You may want to filter by a particular school year or years. Note that years are not calendar years. “2019” refers to the 2019–2020 school year. By default, Longitudinal Reports show data for all years. Longitudinal Reports can show student performance from a time when the students were not yet associated with you. For example, if you are a seventh-grade teacher, you can use these reports to view your current students’ performance on last year’s sixth-grade tests.</a:t>
            </a:r>
          </a:p>
          <a:p>
            <a:pPr lvl="0"/>
            <a:endParaRPr lang="en-US" sz="1200" kern="1200" dirty="0">
              <a:solidFill>
                <a:schemeClr val="tx1"/>
              </a:solidFill>
              <a:effectLst/>
              <a:latin typeface="Calibri"/>
              <a:ea typeface="+mn-ea"/>
              <a:cs typeface="+mn-cs"/>
            </a:endParaRPr>
          </a:p>
          <a:p>
            <a:pPr lvl="0"/>
            <a:r>
              <a:rPr lang="en-US" sz="1200" kern="1200" dirty="0">
                <a:solidFill>
                  <a:schemeClr val="tx1"/>
                </a:solidFill>
                <a:effectLst/>
                <a:latin typeface="Calibri"/>
                <a:ea typeface="+mn-ea"/>
                <a:cs typeface="+mn-cs"/>
              </a:rPr>
              <a:t>If the report includes interim assessments, you may wish to filter by a test reason (a category of test), which means excluding all other test reasons from the data. For example, you may want to narrow the report down to show only tests taken in the spring. For summative assessments, test reasons are the same as test windows and are not useful.</a:t>
            </a:r>
          </a:p>
          <a:p>
            <a:pPr lvl="0"/>
            <a:r>
              <a:rPr lang="en-US" sz="1200" kern="1200" dirty="0">
                <a:solidFill>
                  <a:schemeClr val="tx1"/>
                </a:solidFill>
                <a:effectLst/>
                <a:latin typeface="Calibri"/>
                <a:ea typeface="+mn-ea"/>
                <a:cs typeface="+mn-cs"/>
              </a:rPr>
              <a:t>Finally, you may find that certain individual tests are less relevant than others. In that case, you can use </a:t>
            </a:r>
            <a:r>
              <a:rPr lang="en-US" sz="1200" b="0" kern="1200" dirty="0">
                <a:solidFill>
                  <a:schemeClr val="tx1"/>
                </a:solidFill>
                <a:effectLst/>
                <a:latin typeface="Calibri"/>
                <a:ea typeface="+mn-ea"/>
                <a:cs typeface="+mn-cs"/>
              </a:rPr>
              <a:t>the Test Label options to deselect the names of the tests you don’t want to see.</a:t>
            </a:r>
          </a:p>
          <a:p>
            <a:pPr lvl="0"/>
            <a:r>
              <a:rPr lang="en-US" sz="1200" b="0" kern="1200" dirty="0">
                <a:solidFill>
                  <a:schemeClr val="tx1"/>
                </a:solidFill>
                <a:effectLst/>
                <a:latin typeface="Calibri"/>
                <a:ea typeface="+mn-ea"/>
                <a:cs typeface="+mn-cs"/>
              </a:rPr>
              <a:t>Click Apply.</a:t>
            </a:r>
          </a:p>
          <a:p>
            <a:pPr lvl="0"/>
            <a:endParaRPr lang="en-US" sz="1200" b="0" kern="1200" dirty="0">
              <a:solidFill>
                <a:schemeClr val="tx1"/>
              </a:solidFill>
              <a:effectLst/>
              <a:latin typeface="Calibri"/>
              <a:ea typeface="+mn-ea"/>
              <a:cs typeface="+mn-cs"/>
            </a:endParaRPr>
          </a:p>
          <a:p>
            <a:pPr lvl="0"/>
            <a:r>
              <a:rPr lang="en-US" sz="1200" b="0" i="1" kern="1200" dirty="0">
                <a:solidFill>
                  <a:schemeClr val="tx1"/>
                </a:solidFill>
                <a:effectLst/>
                <a:latin typeface="Calibri"/>
                <a:ea typeface="+mn-ea"/>
                <a:cs typeface="+mn-cs"/>
              </a:rPr>
              <a:t>Optional</a:t>
            </a:r>
            <a:r>
              <a:rPr lang="en-US" sz="1200" b="0" kern="1200" dirty="0">
                <a:solidFill>
                  <a:schemeClr val="tx1"/>
                </a:solidFill>
                <a:effectLst/>
                <a:latin typeface="Calibri"/>
                <a:ea typeface="+mn-ea"/>
                <a:cs typeface="+mn-cs"/>
              </a:rPr>
              <a:t>: To revert all filters to their defaults, open the filter menu  again and click Clear Filters. Click Apply.</a:t>
            </a:r>
          </a:p>
          <a:p>
            <a:r>
              <a:rPr lang="en-US" sz="1200" kern="1200" dirty="0">
                <a:solidFill>
                  <a:schemeClr val="tx1"/>
                </a:solidFill>
                <a:effectLst/>
                <a:latin typeface="Calibri"/>
                <a:ea typeface="+mn-ea"/>
                <a:cs typeface="+mn-cs"/>
              </a:rPr>
              <a:t>A row of filter details appears below the report header, showing the test reasons and school years included in the report.</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7</a:t>
            </a:fld>
            <a:endParaRPr lang="en-US" dirty="0"/>
          </a:p>
        </p:txBody>
      </p:sp>
    </p:spTree>
    <p:extLst>
      <p:ext uri="{BB962C8B-B14F-4D97-AF65-F5344CB8AC3E}">
        <p14:creationId xmlns:p14="http://schemas.microsoft.com/office/powerpoint/2010/main" val="2272557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When a graph offers both score and performance level data, a toggle bar appears at the top of it. Click the toggle to switch from score to performance level data. You may want to do this if you find performance level data easier to read, or if you prefer the precision of score data. Sometimes a test includes only one type of data.</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8</a:t>
            </a:fld>
            <a:endParaRPr lang="en-US" dirty="0"/>
          </a:p>
        </p:txBody>
      </p:sp>
    </p:spTree>
    <p:extLst>
      <p:ext uri="{BB962C8B-B14F-4D97-AF65-F5344CB8AC3E}">
        <p14:creationId xmlns:p14="http://schemas.microsoft.com/office/powerpoint/2010/main" val="54358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You can see your students’ performance in different areas of the test over time. Look at the reporting category graphs to the right of the overall performance graph, or look at the expandable reporting category sections in the table at the bottom. Here, you can see at a glance how students are improving or declining in each area, and you can compare their trajectories in different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To view more reporting category graphs click the green arrow button on the right side of the page. </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dirty="0"/>
          </a:p>
        </p:txBody>
      </p:sp>
    </p:spTree>
    <p:extLst>
      <p:ext uri="{BB962C8B-B14F-4D97-AF65-F5344CB8AC3E}">
        <p14:creationId xmlns:p14="http://schemas.microsoft.com/office/powerpoint/2010/main" val="1588146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33CE57-5C79-46C4-BC58-4EAD400C4EC6}"/>
              </a:ext>
            </a:extLst>
          </p:cNvPr>
          <p:cNvPicPr>
            <a:picLocks noChangeAspect="1"/>
          </p:cNvPicPr>
          <p:nvPr userDrawn="1"/>
        </p:nvPicPr>
        <p:blipFill>
          <a:blip r:embed="rId2"/>
          <a:stretch>
            <a:fillRect/>
          </a:stretch>
        </p:blipFill>
        <p:spPr>
          <a:xfrm>
            <a:off x="6497893" y="1158659"/>
            <a:ext cx="5694107" cy="3803903"/>
          </a:xfrm>
          <a:prstGeom prst="rect">
            <a:avLst/>
          </a:prstGeom>
        </p:spPr>
      </p:pic>
      <p:pic>
        <p:nvPicPr>
          <p:cNvPr id="2" name="Picture 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23" name="Date Placeholder 3"/>
          <p:cNvSpPr>
            <a:spLocks noGrp="1"/>
          </p:cNvSpPr>
          <p:nvPr>
            <p:ph type="dt" sz="half" idx="10"/>
          </p:nvPr>
        </p:nvSpPr>
        <p:spPr>
          <a:xfrm>
            <a:off x="8857735" y="6084501"/>
            <a:ext cx="2743200" cy="365125"/>
          </a:xfrm>
        </p:spPr>
        <p:txBody>
          <a:bodyPr/>
          <a:lstStyle>
            <a:lvl1pPr algn="r">
              <a:defRPr sz="1600">
                <a:solidFill>
                  <a:schemeClr val="tx1">
                    <a:lumMod val="90000"/>
                    <a:lumOff val="10000"/>
                  </a:schemeClr>
                </a:solidFill>
                <a:latin typeface="+mn-lt"/>
                <a:ea typeface="Open Sans" panose="020B0606030504020204" pitchFamily="34" charset="0"/>
                <a:cs typeface="Open Sans" panose="020B0606030504020204" pitchFamily="34" charset="0"/>
              </a:defRPr>
            </a:lvl1pPr>
          </a:lstStyle>
          <a:p>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sp>
        <p:nvSpPr>
          <p:cNvPr id="3" name="Arrow: Chevron 2">
            <a:extLst>
              <a:ext uri="{FF2B5EF4-FFF2-40B4-BE49-F238E27FC236}">
                <a16:creationId xmlns:a16="http://schemas.microsoft.com/office/drawing/2014/main" id="{385CF22D-C064-4545-95D9-28691223FAA9}"/>
              </a:ext>
            </a:extLst>
          </p:cNvPr>
          <p:cNvSpPr/>
          <p:nvPr userDrawn="1"/>
        </p:nvSpPr>
        <p:spPr>
          <a:xfrm>
            <a:off x="6716320" y="1158658"/>
            <a:ext cx="2628626" cy="3803904"/>
          </a:xfrm>
          <a:prstGeom prst="chevron">
            <a:avLst>
              <a:gd name="adj" fmla="val 54321"/>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ight Arrow 7" descr="Green Arrow">
            <a:extLst>
              <a:ext uri="{FF2B5EF4-FFF2-40B4-BE49-F238E27FC236}">
                <a16:creationId xmlns:a16="http://schemas.microsoft.com/office/drawing/2014/main" id="{B6C3FD0E-FD0D-40EC-A6F1-E8FC3AA3C22E}"/>
              </a:ext>
            </a:extLst>
          </p:cNvPr>
          <p:cNvSpPr/>
          <p:nvPr userDrawn="1"/>
        </p:nvSpPr>
        <p:spPr>
          <a:xfrm>
            <a:off x="-745" y="1158659"/>
            <a:ext cx="7967878" cy="3803904"/>
          </a:xfrm>
          <a:prstGeom prst="homePlate">
            <a:avLst>
              <a:gd name="adj" fmla="val 38378"/>
            </a:avLst>
          </a:prstGeom>
          <a:solidFill>
            <a:srgbClr val="032F5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Cambria" panose="02040503050406030204" pitchFamily="18" charset="0"/>
                <a:ea typeface="+mn-ea"/>
                <a:cs typeface="+mn-cs"/>
              </a:rPr>
              <a:t>	</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a:spLocks noGrp="1"/>
          </p:cNvSpPr>
          <p:nvPr>
            <p:ph type="ctrTitle" hasCustomPrompt="1"/>
          </p:nvPr>
        </p:nvSpPr>
        <p:spPr>
          <a:xfrm>
            <a:off x="535460" y="1164111"/>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20" name="Subtitle 2"/>
          <p:cNvSpPr>
            <a:spLocks noGrp="1"/>
          </p:cNvSpPr>
          <p:nvPr>
            <p:ph type="subTitle" idx="1" hasCustomPrompt="1"/>
          </p:nvPr>
        </p:nvSpPr>
        <p:spPr>
          <a:xfrm>
            <a:off x="535460" y="3121918"/>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2431248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Standards Review Meeting</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431150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Standards Review Meeting</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635635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Standards Review Meeting</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3795959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Standards Review Meeting</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1318427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310907184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D42DF-0CB3-4DDF-8AA6-5DAD846E6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62E64E-813F-4126-9476-98C7F5F82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44FB39-55D1-49F3-A931-7A73E56DC9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9E3193-D446-4D30-83F7-68D6DD6CB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5B0B4C-C36D-468E-A858-0639AE03CE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24BD53-AB50-4611-9216-D2E4324B9C78}"/>
              </a:ext>
            </a:extLst>
          </p:cNvPr>
          <p:cNvSpPr>
            <a:spLocks noGrp="1"/>
          </p:cNvSpPr>
          <p:nvPr>
            <p:ph type="dt" sz="half" idx="10"/>
          </p:nvPr>
        </p:nvSpPr>
        <p:spPr/>
        <p:txBody>
          <a:bodyPr/>
          <a:lstStyle/>
          <a:p>
            <a:fld id="{B23FACD5-4152-4538-8E84-76CD04AEA030}" type="datetimeFigureOut">
              <a:rPr lang="en-US" smtClean="0"/>
              <a:t>9/28/2020</a:t>
            </a:fld>
            <a:endParaRPr lang="en-US"/>
          </a:p>
        </p:txBody>
      </p:sp>
      <p:sp>
        <p:nvSpPr>
          <p:cNvPr id="8" name="Footer Placeholder 7">
            <a:extLst>
              <a:ext uri="{FF2B5EF4-FFF2-40B4-BE49-F238E27FC236}">
                <a16:creationId xmlns:a16="http://schemas.microsoft.com/office/drawing/2014/main" id="{B6BC0189-1C21-4E11-AFDA-1C3DC9C73C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A7B2E8-7CC0-4EA5-823D-4ADEECD14929}"/>
              </a:ext>
            </a:extLst>
          </p:cNvPr>
          <p:cNvSpPr>
            <a:spLocks noGrp="1"/>
          </p:cNvSpPr>
          <p:nvPr>
            <p:ph type="sldNum" sz="quarter" idx="12"/>
          </p:nvPr>
        </p:nvSpPr>
        <p:spPr/>
        <p:txBody>
          <a:bodyPr/>
          <a:lstStyle/>
          <a:p>
            <a:fld id="{B70F7035-E4E1-4BB6-A0A9-EB548548B6A5}" type="slidenum">
              <a:rPr lang="en-US" smtClean="0"/>
              <a:t>‹#›</a:t>
            </a:fld>
            <a:endParaRPr lang="en-US"/>
          </a:p>
        </p:txBody>
      </p:sp>
    </p:spTree>
    <p:extLst>
      <p:ext uri="{BB962C8B-B14F-4D97-AF65-F5344CB8AC3E}">
        <p14:creationId xmlns:p14="http://schemas.microsoft.com/office/powerpoint/2010/main" val="1636899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002909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25" name="Content Placeholder 2"/>
          <p:cNvSpPr>
            <a:spLocks noGrp="1"/>
          </p:cNvSpPr>
          <p:nvPr>
            <p:ph idx="13"/>
          </p:nvPr>
        </p:nvSpPr>
        <p:spPr>
          <a:xfrm>
            <a:off x="751112" y="1340124"/>
            <a:ext cx="10515600" cy="4351338"/>
          </a:xfrm>
        </p:spPr>
        <p:txBody>
          <a:bodyPr>
            <a:normAutofit/>
          </a:bodyPr>
          <a:lstStyle>
            <a:lvl1pPr>
              <a:defRPr sz="4000">
                <a:solidFill>
                  <a:srgbClr val="000000"/>
                </a:solidFill>
                <a:latin typeface="+mn-lt"/>
                <a:ea typeface="Open Sans Light" panose="020B0306030504020204" pitchFamily="34" charset="0"/>
                <a:cs typeface="Open Sans Light" panose="020B0306030504020204" pitchFamily="34" charset="0"/>
              </a:defRPr>
            </a:lvl1pPr>
            <a:lvl2pPr>
              <a:defRPr sz="3600">
                <a:solidFill>
                  <a:srgbClr val="000000"/>
                </a:solidFill>
                <a:latin typeface="+mn-lt"/>
                <a:ea typeface="Open Sans Light" panose="020B0306030504020204" pitchFamily="34" charset="0"/>
                <a:cs typeface="Open Sans Light" panose="020B0306030504020204" pitchFamily="34" charset="0"/>
              </a:defRPr>
            </a:lvl2pPr>
            <a:lvl3pPr>
              <a:defRPr sz="3200">
                <a:solidFill>
                  <a:srgbClr val="000000"/>
                </a:solidFill>
                <a:latin typeface="+mn-lt"/>
                <a:ea typeface="Open Sans Light" panose="020B0306030504020204" pitchFamily="34" charset="0"/>
                <a:cs typeface="Open Sans Light" panose="020B0306030504020204" pitchFamily="34" charset="0"/>
              </a:defRPr>
            </a:lvl3pPr>
            <a:lvl4pPr>
              <a:defRPr sz="2800">
                <a:solidFill>
                  <a:srgbClr val="000000"/>
                </a:solidFill>
                <a:latin typeface="+mn-lt"/>
                <a:ea typeface="Open Sans Light" panose="020B0306030504020204" pitchFamily="34" charset="0"/>
                <a:cs typeface="Open Sans Light" panose="020B0306030504020204" pitchFamily="34" charset="0"/>
              </a:defRPr>
            </a:lvl4pPr>
            <a:lvl5pPr>
              <a:defRPr sz="28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#1 | </a:t>
            </a:r>
            <a:fld id="{C26AAFF7-C4D7-4A72-B8FA-A17532192431}" type="slidenum">
              <a:rPr lang="en-US" smtClean="0"/>
              <a:pPr/>
              <a:t>‹#›</a:t>
            </a:fld>
            <a:endParaRPr lang="en-US" dirty="0"/>
          </a:p>
        </p:txBody>
      </p:sp>
      <p:pic>
        <p:nvPicPr>
          <p:cNvPr id="9" name="Picture 8"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
        <p:nvSpPr>
          <p:cNvPr id="3" name="Rectangle 2">
            <a:extLst>
              <a:ext uri="{FF2B5EF4-FFF2-40B4-BE49-F238E27FC236}">
                <a16:creationId xmlns:a16="http://schemas.microsoft.com/office/drawing/2014/main" id="{2C44DB73-C1BA-4916-9C1F-4118CA578AA6}"/>
              </a:ext>
            </a:extLst>
          </p:cNvPr>
          <p:cNvSpPr/>
          <p:nvPr userDrawn="1"/>
        </p:nvSpPr>
        <p:spPr>
          <a:xfrm>
            <a:off x="0" y="0"/>
            <a:ext cx="10666312" cy="1019245"/>
          </a:xfrm>
          <a:custGeom>
            <a:avLst/>
            <a:gdLst>
              <a:gd name="connsiteX0" fmla="*/ 0 w 10648950"/>
              <a:gd name="connsiteY0" fmla="*/ 0 h 1019245"/>
              <a:gd name="connsiteX1" fmla="*/ 10648950 w 10648950"/>
              <a:gd name="connsiteY1" fmla="*/ 0 h 1019245"/>
              <a:gd name="connsiteX2" fmla="*/ 10648950 w 10648950"/>
              <a:gd name="connsiteY2" fmla="*/ 101924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9731656 w 10648950"/>
              <a:gd name="connsiteY2" fmla="*/ 98741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10148344 w 10648950"/>
              <a:gd name="connsiteY2" fmla="*/ 1019245 h 1019245"/>
              <a:gd name="connsiteX3" fmla="*/ 0 w 10648950"/>
              <a:gd name="connsiteY3" fmla="*/ 1019245 h 1019245"/>
              <a:gd name="connsiteX4" fmla="*/ 0 w 10648950"/>
              <a:gd name="connsiteY4" fmla="*/ 0 h 1019245"/>
              <a:gd name="connsiteX0" fmla="*/ 0 w 10666312"/>
              <a:gd name="connsiteY0" fmla="*/ 0 h 1019245"/>
              <a:gd name="connsiteX1" fmla="*/ 10666312 w 10666312"/>
              <a:gd name="connsiteY1" fmla="*/ 0 h 1019245"/>
              <a:gd name="connsiteX2" fmla="*/ 10148344 w 10666312"/>
              <a:gd name="connsiteY2" fmla="*/ 1019245 h 1019245"/>
              <a:gd name="connsiteX3" fmla="*/ 0 w 10666312"/>
              <a:gd name="connsiteY3" fmla="*/ 1019245 h 1019245"/>
              <a:gd name="connsiteX4" fmla="*/ 0 w 10666312"/>
              <a:gd name="connsiteY4" fmla="*/ 0 h 101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6312" h="1019245">
                <a:moveTo>
                  <a:pt x="0" y="0"/>
                </a:moveTo>
                <a:lnTo>
                  <a:pt x="10666312" y="0"/>
                </a:lnTo>
                <a:lnTo>
                  <a:pt x="10148344" y="1019245"/>
                </a:lnTo>
                <a:lnTo>
                  <a:pt x="0" y="1019245"/>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30885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F05453-CE18-4505-AFF0-587B9C64AC53}"/>
              </a:ext>
            </a:extLst>
          </p:cNvPr>
          <p:cNvPicPr>
            <a:picLocks noChangeAspect="1"/>
          </p:cNvPicPr>
          <p:nvPr userDrawn="1"/>
        </p:nvPicPr>
        <p:blipFill>
          <a:blip r:embed="rId2"/>
          <a:stretch>
            <a:fillRect/>
          </a:stretch>
        </p:blipFill>
        <p:spPr>
          <a:xfrm>
            <a:off x="7298267" y="1266590"/>
            <a:ext cx="4893733" cy="3264408"/>
          </a:xfrm>
          <a:prstGeom prst="rect">
            <a:avLst/>
          </a:prstGeom>
        </p:spPr>
      </p:pic>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#1 | </a:t>
            </a:r>
            <a:fld id="{C26AAFF7-C4D7-4A72-B8FA-A17532192431}" type="slidenum">
              <a:rPr lang="en-US" smtClean="0"/>
              <a:pPr/>
              <a:t>‹#›</a:t>
            </a:fld>
            <a:endParaRPr lang="en-US" dirty="0"/>
          </a:p>
        </p:txBody>
      </p:sp>
      <p:pic>
        <p:nvPicPr>
          <p:cNvPr id="11" name="Picture 10"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sp>
        <p:nvSpPr>
          <p:cNvPr id="3" name="Rectangle 2">
            <a:extLst>
              <a:ext uri="{FF2B5EF4-FFF2-40B4-BE49-F238E27FC236}">
                <a16:creationId xmlns:a16="http://schemas.microsoft.com/office/drawing/2014/main" id="{441E8494-0BA4-4A61-A5B4-AFEE712C8D23}"/>
              </a:ext>
            </a:extLst>
          </p:cNvPr>
          <p:cNvSpPr/>
          <p:nvPr userDrawn="1"/>
        </p:nvSpPr>
        <p:spPr>
          <a:xfrm>
            <a:off x="0" y="1265960"/>
            <a:ext cx="8957733" cy="3265037"/>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arallelogram 3">
            <a:extLst>
              <a:ext uri="{FF2B5EF4-FFF2-40B4-BE49-F238E27FC236}">
                <a16:creationId xmlns:a16="http://schemas.microsoft.com/office/drawing/2014/main" id="{4DBC1E70-488F-4EA2-8344-70BFECA31CB8}"/>
              </a:ext>
            </a:extLst>
          </p:cNvPr>
          <p:cNvSpPr/>
          <p:nvPr userDrawn="1"/>
        </p:nvSpPr>
        <p:spPr>
          <a:xfrm flipH="1">
            <a:off x="7432543" y="1266589"/>
            <a:ext cx="2060650" cy="3264408"/>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hasCustomPrompt="1"/>
          </p:nvPr>
        </p:nvSpPr>
        <p:spPr>
          <a:xfrm>
            <a:off x="535460" y="1266590"/>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9" name="Subtitle 2"/>
          <p:cNvSpPr>
            <a:spLocks noGrp="1"/>
          </p:cNvSpPr>
          <p:nvPr>
            <p:ph type="subTitle" idx="1" hasCustomPrompt="1"/>
          </p:nvPr>
        </p:nvSpPr>
        <p:spPr>
          <a:xfrm>
            <a:off x="535460" y="3224397"/>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331173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3" name="Content Placeholder 2"/>
          <p:cNvSpPr>
            <a:spLocks noGrp="1"/>
          </p:cNvSpPr>
          <p:nvPr>
            <p:ph sz="half" idx="1"/>
          </p:nvPr>
        </p:nvSpPr>
        <p:spPr>
          <a:xfrm>
            <a:off x="838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#1 | </a:t>
            </a:r>
            <a:fld id="{C26AAFF7-C4D7-4A72-B8FA-A17532192431}" type="slidenum">
              <a:rPr lang="en-US" smtClean="0"/>
              <a:pPr/>
              <a:t>‹#›</a:t>
            </a:fld>
            <a:endParaRPr lang="en-US" dirty="0"/>
          </a:p>
        </p:txBody>
      </p:sp>
      <p:pic>
        <p:nvPicPr>
          <p:cNvPr id="13" name="Picture 12"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29204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13" name="Text Placeholder 2"/>
          <p:cNvSpPr>
            <a:spLocks noGrp="1"/>
          </p:cNvSpPr>
          <p:nvPr>
            <p:ph type="body" idx="1"/>
          </p:nvPr>
        </p:nvSpPr>
        <p:spPr>
          <a:xfrm>
            <a:off x="740226" y="1035906"/>
            <a:ext cx="5157787" cy="823912"/>
          </a:xfrm>
        </p:spPr>
        <p:txBody>
          <a:bodyPr anchor="b"/>
          <a:lstStyle>
            <a:lvl1pPr marL="0" indent="0">
              <a:buNone/>
              <a:defRPr sz="2400" b="1">
                <a:solidFill>
                  <a:srgbClr val="000000"/>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3"/>
          <p:cNvSpPr>
            <a:spLocks noGrp="1"/>
          </p:cNvSpPr>
          <p:nvPr>
            <p:ph sz="half" idx="2"/>
          </p:nvPr>
        </p:nvSpPr>
        <p:spPr>
          <a:xfrm>
            <a:off x="740226" y="1859818"/>
            <a:ext cx="5157787"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4"/>
          </p:nvPr>
        </p:nvSpPr>
        <p:spPr>
          <a:xfrm>
            <a:off x="6072638" y="1859818"/>
            <a:ext cx="5183188"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#1 | </a:t>
            </a:r>
            <a:fld id="{C26AAFF7-C4D7-4A72-B8FA-A17532192431}" type="slidenum">
              <a:rPr lang="en-US" smtClean="0"/>
              <a:pPr/>
              <a:t>‹#›</a:t>
            </a:fld>
            <a:endParaRPr lang="en-US" dirty="0"/>
          </a:p>
        </p:txBody>
      </p:sp>
      <p:sp>
        <p:nvSpPr>
          <p:cNvPr id="22"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pic>
        <p:nvPicPr>
          <p:cNvPr id="12" name="Picture 1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70900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18" name="Date Placeholder 2"/>
          <p:cNvSpPr>
            <a:spLocks noGrp="1"/>
          </p:cNvSpPr>
          <p:nvPr>
            <p:ph type="dt" sz="half" idx="10"/>
          </p:nvPr>
        </p:nvSpPr>
        <p:spPr>
          <a:xfrm>
            <a:off x="9230662" y="6026385"/>
            <a:ext cx="2743200" cy="365125"/>
          </a:xfrm>
        </p:spPr>
        <p:txBody>
          <a:bodyPr/>
          <a:lstStyle>
            <a:lvl1pPr algn="r">
              <a:defRPr>
                <a:solidFill>
                  <a:schemeClr val="tx1">
                    <a:lumMod val="90000"/>
                    <a:lumOff val="10000"/>
                  </a:schemeClr>
                </a:solidFill>
              </a:defRPr>
            </a:lvl1pPr>
          </a:lstStyle>
          <a:p>
            <a:endParaRPr lang="en-US" dirty="0"/>
          </a:p>
        </p:txBody>
      </p:sp>
      <p:sp>
        <p:nvSpPr>
          <p:cNvPr id="2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#1 | </a:t>
            </a:r>
            <a:fld id="{C26AAFF7-C4D7-4A72-B8FA-A17532192431}" type="slidenum">
              <a:rPr lang="en-US" smtClean="0"/>
              <a:pPr/>
              <a:t>‹#›</a:t>
            </a:fld>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pic>
        <p:nvPicPr>
          <p:cNvPr id="10" name="Picture 9"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4803520"/>
            <a:ext cx="914400" cy="914400"/>
          </a:xfrm>
          <a:prstGeom prst="rect">
            <a:avLst/>
          </a:prstGeom>
        </p:spPr>
      </p:pic>
      <p:pic>
        <p:nvPicPr>
          <p:cNvPr id="11" name="Picture 10">
            <a:extLst>
              <a:ext uri="{FF2B5EF4-FFF2-40B4-BE49-F238E27FC236}">
                <a16:creationId xmlns:a16="http://schemas.microsoft.com/office/drawing/2014/main" id="{C934CAA2-C9EC-4EA9-94C8-891CF2F41024}"/>
              </a:ext>
            </a:extLst>
          </p:cNvPr>
          <p:cNvPicPr>
            <a:picLocks noChangeAspect="1"/>
          </p:cNvPicPr>
          <p:nvPr userDrawn="1"/>
        </p:nvPicPr>
        <p:blipFill rotWithShape="1">
          <a:blip r:embed="rId4"/>
          <a:srcRect b="38617"/>
          <a:stretch/>
        </p:blipFill>
        <p:spPr>
          <a:xfrm>
            <a:off x="7019925" y="1"/>
            <a:ext cx="5172075" cy="2118172"/>
          </a:xfrm>
          <a:prstGeom prst="rect">
            <a:avLst/>
          </a:prstGeom>
        </p:spPr>
      </p:pic>
      <p:sp>
        <p:nvSpPr>
          <p:cNvPr id="12" name="Rectangle 2">
            <a:extLst>
              <a:ext uri="{FF2B5EF4-FFF2-40B4-BE49-F238E27FC236}">
                <a16:creationId xmlns:a16="http://schemas.microsoft.com/office/drawing/2014/main" id="{E539609B-C705-496B-9087-39F0BDE49676}"/>
              </a:ext>
            </a:extLst>
          </p:cNvPr>
          <p:cNvSpPr/>
          <p:nvPr userDrawn="1"/>
        </p:nvSpPr>
        <p:spPr>
          <a:xfrm>
            <a:off x="0" y="-9223"/>
            <a:ext cx="8639176" cy="2127395"/>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2">
            <a:extLst>
              <a:ext uri="{FF2B5EF4-FFF2-40B4-BE49-F238E27FC236}">
                <a16:creationId xmlns:a16="http://schemas.microsoft.com/office/drawing/2014/main" id="{B8B57088-4F2B-41CF-A686-6CA6BB25006D}"/>
              </a:ext>
            </a:extLst>
          </p:cNvPr>
          <p:cNvSpPr/>
          <p:nvPr userDrawn="1"/>
        </p:nvSpPr>
        <p:spPr>
          <a:xfrm flipH="1">
            <a:off x="7298267" y="-11974"/>
            <a:ext cx="1892328" cy="2127395"/>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750D6C1F-334F-40BA-B71C-D866773325E5}"/>
              </a:ext>
            </a:extLst>
          </p:cNvPr>
          <p:cNvSpPr>
            <a:spLocks noGrp="1"/>
          </p:cNvSpPr>
          <p:nvPr>
            <p:ph type="title"/>
          </p:nvPr>
        </p:nvSpPr>
        <p:spPr>
          <a:xfrm>
            <a:off x="352425" y="391692"/>
            <a:ext cx="10515600" cy="1325563"/>
          </a:xfrm>
        </p:spPr>
        <p:txBody>
          <a:bodyPr/>
          <a:lstStyle>
            <a:lvl1pPr>
              <a:defRPr b="1">
                <a:solidFill>
                  <a:schemeClr val="bg1"/>
                </a:solidFill>
                <a:latin typeface="Cambria" panose="02040503050406030204" pitchFamily="18" charset="0"/>
                <a:ea typeface="Cambria" panose="02040503050406030204" pitchFamily="18" charset="0"/>
              </a:defRPr>
            </a:lvl1pPr>
          </a:lstStyle>
          <a:p>
            <a:r>
              <a:rPr lang="en-US"/>
              <a:t>Click to edit Master title style</a:t>
            </a:r>
          </a:p>
        </p:txBody>
      </p:sp>
    </p:spTree>
    <p:extLst>
      <p:ext uri="{BB962C8B-B14F-4D97-AF65-F5344CB8AC3E}">
        <p14:creationId xmlns:p14="http://schemas.microsoft.com/office/powerpoint/2010/main" val="1223429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0"/>
        <p:cNvGrpSpPr/>
        <p:nvPr/>
      </p:nvGrpSpPr>
      <p:grpSpPr>
        <a:xfrm>
          <a:off x="0" y="0"/>
          <a:ext cx="0" cy="0"/>
          <a:chOff x="0" y="0"/>
          <a:chExt cx="0" cy="0"/>
        </a:xfrm>
      </p:grpSpPr>
      <p:pic>
        <p:nvPicPr>
          <p:cNvPr id="51" name="Google Shape;51;p13" descr="Decorative Image"/>
          <p:cNvPicPr preferRelativeResize="0"/>
          <p:nvPr/>
        </p:nvPicPr>
        <p:blipFill rotWithShape="1">
          <a:blip r:embed="rId2">
            <a:alphaModFix/>
          </a:blip>
          <a:srcRect/>
          <a:stretch/>
        </p:blipFill>
        <p:spPr>
          <a:xfrm>
            <a:off x="0" y="3541"/>
            <a:ext cx="11686315" cy="1015705"/>
          </a:xfrm>
          <a:prstGeom prst="rect">
            <a:avLst/>
          </a:prstGeom>
          <a:noFill/>
          <a:ln>
            <a:noFill/>
          </a:ln>
        </p:spPr>
      </p:pic>
      <p:sp>
        <p:nvSpPr>
          <p:cNvPr id="52" name="Google Shape;52;p13"/>
          <p:cNvSpPr txBox="1">
            <a:spLocks noGrp="1"/>
          </p:cNvSpPr>
          <p:nvPr>
            <p:ph type="body" idx="1"/>
          </p:nvPr>
        </p:nvSpPr>
        <p:spPr>
          <a:xfrm>
            <a:off x="751112" y="1340124"/>
            <a:ext cx="10515600" cy="4351200"/>
          </a:xfrm>
          <a:prstGeom prst="rect">
            <a:avLst/>
          </a:prstGeom>
          <a:noFill/>
          <a:ln>
            <a:noFill/>
          </a:ln>
        </p:spPr>
        <p:txBody>
          <a:bodyPr spcFirstLastPara="1" wrap="square" lIns="68575" tIns="34275" rIns="68575" bIns="34275" anchor="t" anchorCtr="0">
            <a:noAutofit/>
          </a:bodyPr>
          <a:lstStyle>
            <a:lvl1pPr marL="609585" lvl="0" indent="-558786" algn="l" rtl="0">
              <a:lnSpc>
                <a:spcPct val="90000"/>
              </a:lnSpc>
              <a:spcBef>
                <a:spcPts val="1067"/>
              </a:spcBef>
              <a:spcAft>
                <a:spcPts val="0"/>
              </a:spcAft>
              <a:buClr>
                <a:srgbClr val="000000"/>
              </a:buClr>
              <a:buSzPts val="3000"/>
              <a:buChar char="●"/>
              <a:defRPr sz="4000">
                <a:solidFill>
                  <a:srgbClr val="000000"/>
                </a:solidFill>
                <a:latin typeface="Calibri"/>
                <a:ea typeface="Calibri"/>
                <a:cs typeface="Calibri"/>
                <a:sym typeface="Calibri"/>
              </a:defRPr>
            </a:lvl1pPr>
            <a:lvl2pPr marL="1219170" lvl="1" indent="-533387" algn="l" rtl="0">
              <a:lnSpc>
                <a:spcPct val="90000"/>
              </a:lnSpc>
              <a:spcBef>
                <a:spcPts val="2133"/>
              </a:spcBef>
              <a:spcAft>
                <a:spcPts val="0"/>
              </a:spcAft>
              <a:buClr>
                <a:srgbClr val="000000"/>
              </a:buClr>
              <a:buSzPts val="2700"/>
              <a:buChar char="○"/>
              <a:defRPr sz="3600">
                <a:solidFill>
                  <a:srgbClr val="000000"/>
                </a:solidFill>
                <a:latin typeface="Calibri"/>
                <a:ea typeface="Calibri"/>
                <a:cs typeface="Calibri"/>
                <a:sym typeface="Calibri"/>
              </a:defRPr>
            </a:lvl2pPr>
            <a:lvl3pPr marL="1828754" lvl="2" indent="-507987" algn="l" rtl="0">
              <a:lnSpc>
                <a:spcPct val="90000"/>
              </a:lnSpc>
              <a:spcBef>
                <a:spcPts val="2133"/>
              </a:spcBef>
              <a:spcAft>
                <a:spcPts val="0"/>
              </a:spcAft>
              <a:buClr>
                <a:srgbClr val="000000"/>
              </a:buClr>
              <a:buSzPts val="2400"/>
              <a:buChar char="■"/>
              <a:defRPr sz="3200">
                <a:solidFill>
                  <a:srgbClr val="000000"/>
                </a:solidFill>
                <a:latin typeface="Calibri"/>
                <a:ea typeface="Calibri"/>
                <a:cs typeface="Calibri"/>
                <a:sym typeface="Calibri"/>
              </a:defRPr>
            </a:lvl3pPr>
            <a:lvl4pPr marL="2438339" lvl="3" indent="-482588" algn="l" rtl="0">
              <a:lnSpc>
                <a:spcPct val="90000"/>
              </a:lnSpc>
              <a:spcBef>
                <a:spcPts val="2133"/>
              </a:spcBef>
              <a:spcAft>
                <a:spcPts val="0"/>
              </a:spcAft>
              <a:buClr>
                <a:srgbClr val="000000"/>
              </a:buClr>
              <a:buSzPts val="2100"/>
              <a:buChar char="●"/>
              <a:defRPr sz="2800">
                <a:solidFill>
                  <a:srgbClr val="000000"/>
                </a:solidFill>
                <a:latin typeface="Calibri"/>
                <a:ea typeface="Calibri"/>
                <a:cs typeface="Calibri"/>
                <a:sym typeface="Calibri"/>
              </a:defRPr>
            </a:lvl4pPr>
            <a:lvl5pPr marL="3047924" lvl="4" indent="-482588" algn="l" rtl="0">
              <a:lnSpc>
                <a:spcPct val="90000"/>
              </a:lnSpc>
              <a:spcBef>
                <a:spcPts val="2133"/>
              </a:spcBef>
              <a:spcAft>
                <a:spcPts val="0"/>
              </a:spcAft>
              <a:buClr>
                <a:srgbClr val="000000"/>
              </a:buClr>
              <a:buSzPts val="2100"/>
              <a:buChar char="○"/>
              <a:defRPr sz="2800">
                <a:solidFill>
                  <a:srgbClr val="000000"/>
                </a:solidFill>
                <a:latin typeface="Calibri"/>
                <a:ea typeface="Calibri"/>
                <a:cs typeface="Calibri"/>
                <a:sym typeface="Calibri"/>
              </a:defRPr>
            </a:lvl5pPr>
            <a:lvl6pPr marL="3657509" lvl="5" indent="-423323" algn="l" rtl="0">
              <a:lnSpc>
                <a:spcPct val="90000"/>
              </a:lnSpc>
              <a:spcBef>
                <a:spcPts val="2133"/>
              </a:spcBef>
              <a:spcAft>
                <a:spcPts val="0"/>
              </a:spcAft>
              <a:buClr>
                <a:schemeClr val="dk1"/>
              </a:buClr>
              <a:buSzPts val="1400"/>
              <a:buChar char="■"/>
              <a:defRPr/>
            </a:lvl6pPr>
            <a:lvl7pPr marL="4267093" lvl="6" indent="-423323" algn="l" rtl="0">
              <a:lnSpc>
                <a:spcPct val="90000"/>
              </a:lnSpc>
              <a:spcBef>
                <a:spcPts val="2133"/>
              </a:spcBef>
              <a:spcAft>
                <a:spcPts val="0"/>
              </a:spcAft>
              <a:buClr>
                <a:schemeClr val="dk1"/>
              </a:buClr>
              <a:buSzPts val="1400"/>
              <a:buChar char="●"/>
              <a:defRPr/>
            </a:lvl7pPr>
            <a:lvl8pPr marL="4876678" lvl="7" indent="-423323" algn="l" rtl="0">
              <a:lnSpc>
                <a:spcPct val="90000"/>
              </a:lnSpc>
              <a:spcBef>
                <a:spcPts val="2133"/>
              </a:spcBef>
              <a:spcAft>
                <a:spcPts val="0"/>
              </a:spcAft>
              <a:buClr>
                <a:schemeClr val="dk1"/>
              </a:buClr>
              <a:buSzPts val="1400"/>
              <a:buChar char="○"/>
              <a:defRPr/>
            </a:lvl8pPr>
            <a:lvl9pPr marL="5486263" lvl="8" indent="-423323" algn="l" rtl="0">
              <a:lnSpc>
                <a:spcPct val="90000"/>
              </a:lnSpc>
              <a:spcBef>
                <a:spcPts val="2133"/>
              </a:spcBef>
              <a:spcAft>
                <a:spcPts val="2133"/>
              </a:spcAft>
              <a:buClr>
                <a:schemeClr val="dk1"/>
              </a:buClr>
              <a:buSzPts val="1400"/>
              <a:buChar char="■"/>
              <a:defRPr/>
            </a:lvl9pPr>
          </a:lstStyle>
          <a:p>
            <a:endParaRPr/>
          </a:p>
        </p:txBody>
      </p:sp>
      <p:sp>
        <p:nvSpPr>
          <p:cNvPr id="53" name="Google Shape;53;p13"/>
          <p:cNvSpPr txBox="1">
            <a:spLocks noGrp="1"/>
          </p:cNvSpPr>
          <p:nvPr>
            <p:ph type="sldNum" idx="12"/>
          </p:nvPr>
        </p:nvSpPr>
        <p:spPr>
          <a:xfrm>
            <a:off x="9230661" y="6395773"/>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200" b="0" i="0" u="none" strike="noStrike" cap="none">
                <a:solidFill>
                  <a:srgbClr val="3B3B3B"/>
                </a:solidFill>
                <a:latin typeface="Calibri"/>
                <a:ea typeface="Calibri"/>
                <a:cs typeface="Calibri"/>
                <a:sym typeface="Calibri"/>
              </a:defRPr>
            </a:lvl1pPr>
            <a:lvl2pPr marL="0" lvl="1" indent="0" algn="r" rtl="0">
              <a:spcBef>
                <a:spcPts val="0"/>
              </a:spcBef>
              <a:buNone/>
              <a:defRPr sz="1200" b="0" i="0" u="none" strike="noStrike" cap="none">
                <a:solidFill>
                  <a:srgbClr val="3B3B3B"/>
                </a:solidFill>
                <a:latin typeface="Calibri"/>
                <a:ea typeface="Calibri"/>
                <a:cs typeface="Calibri"/>
                <a:sym typeface="Calibri"/>
              </a:defRPr>
            </a:lvl2pPr>
            <a:lvl3pPr marL="0" lvl="2" indent="0" algn="r" rtl="0">
              <a:spcBef>
                <a:spcPts val="0"/>
              </a:spcBef>
              <a:buNone/>
              <a:defRPr sz="1200" b="0" i="0" u="none" strike="noStrike" cap="none">
                <a:solidFill>
                  <a:srgbClr val="3B3B3B"/>
                </a:solidFill>
                <a:latin typeface="Calibri"/>
                <a:ea typeface="Calibri"/>
                <a:cs typeface="Calibri"/>
                <a:sym typeface="Calibri"/>
              </a:defRPr>
            </a:lvl3pPr>
            <a:lvl4pPr marL="0" lvl="3" indent="0" algn="r" rtl="0">
              <a:spcBef>
                <a:spcPts val="0"/>
              </a:spcBef>
              <a:buNone/>
              <a:defRPr sz="1200" b="0" i="0" u="none" strike="noStrike" cap="none">
                <a:solidFill>
                  <a:srgbClr val="3B3B3B"/>
                </a:solidFill>
                <a:latin typeface="Calibri"/>
                <a:ea typeface="Calibri"/>
                <a:cs typeface="Calibri"/>
                <a:sym typeface="Calibri"/>
              </a:defRPr>
            </a:lvl4pPr>
            <a:lvl5pPr marL="0" lvl="4" indent="0" algn="r" rtl="0">
              <a:spcBef>
                <a:spcPts val="0"/>
              </a:spcBef>
              <a:buNone/>
              <a:defRPr sz="1200" b="0" i="0" u="none" strike="noStrike" cap="none">
                <a:solidFill>
                  <a:srgbClr val="3B3B3B"/>
                </a:solidFill>
                <a:latin typeface="Calibri"/>
                <a:ea typeface="Calibri"/>
                <a:cs typeface="Calibri"/>
                <a:sym typeface="Calibri"/>
              </a:defRPr>
            </a:lvl5pPr>
            <a:lvl6pPr marL="0" lvl="5" indent="0" algn="r" rtl="0">
              <a:spcBef>
                <a:spcPts val="0"/>
              </a:spcBef>
              <a:buNone/>
              <a:defRPr sz="1200" b="0" i="0" u="none" strike="noStrike" cap="none">
                <a:solidFill>
                  <a:srgbClr val="3B3B3B"/>
                </a:solidFill>
                <a:latin typeface="Calibri"/>
                <a:ea typeface="Calibri"/>
                <a:cs typeface="Calibri"/>
                <a:sym typeface="Calibri"/>
              </a:defRPr>
            </a:lvl6pPr>
            <a:lvl7pPr marL="0" lvl="6" indent="0" algn="r" rtl="0">
              <a:spcBef>
                <a:spcPts val="0"/>
              </a:spcBef>
              <a:buNone/>
              <a:defRPr sz="1200" b="0" i="0" u="none" strike="noStrike" cap="none">
                <a:solidFill>
                  <a:srgbClr val="3B3B3B"/>
                </a:solidFill>
                <a:latin typeface="Calibri"/>
                <a:ea typeface="Calibri"/>
                <a:cs typeface="Calibri"/>
                <a:sym typeface="Calibri"/>
              </a:defRPr>
            </a:lvl7pPr>
            <a:lvl8pPr marL="0" lvl="7" indent="0" algn="r" rtl="0">
              <a:spcBef>
                <a:spcPts val="0"/>
              </a:spcBef>
              <a:buNone/>
              <a:defRPr sz="1200" b="0" i="0" u="none" strike="noStrike" cap="none">
                <a:solidFill>
                  <a:srgbClr val="3B3B3B"/>
                </a:solidFill>
                <a:latin typeface="Calibri"/>
                <a:ea typeface="Calibri"/>
                <a:cs typeface="Calibri"/>
                <a:sym typeface="Calibri"/>
              </a:defRPr>
            </a:lvl8pPr>
            <a:lvl9pPr marL="0" lvl="8" indent="0" algn="r" rtl="0">
              <a:spcBef>
                <a:spcPts val="0"/>
              </a:spcBef>
              <a:buNone/>
              <a:defRPr sz="1200" b="0" i="0" u="none" strike="noStrike" cap="none">
                <a:solidFill>
                  <a:srgbClr val="3B3B3B"/>
                </a:solidFill>
                <a:latin typeface="Calibri"/>
                <a:ea typeface="Calibri"/>
                <a:cs typeface="Calibri"/>
                <a:sym typeface="Calibri"/>
              </a:defRPr>
            </a:lvl9pPr>
          </a:lstStyle>
          <a:p>
            <a:r>
              <a:rPr lang="en-US" dirty="0"/>
              <a:t> Reporting Training Module #1 | </a:t>
            </a:r>
            <a:fld id="{00000000-1234-1234-1234-123412341234}" type="slidenum">
              <a:rPr lang="en" smtClean="0"/>
              <a:pPr/>
              <a:t>‹#›</a:t>
            </a:fld>
            <a:endParaRPr dirty="0"/>
          </a:p>
        </p:txBody>
      </p:sp>
      <p:pic>
        <p:nvPicPr>
          <p:cNvPr id="54" name="Google Shape;54;p13" descr="&quot;Department of Education State of Idaho&quot; Logo"/>
          <p:cNvPicPr preferRelativeResize="0"/>
          <p:nvPr/>
        </p:nvPicPr>
        <p:blipFill rotWithShape="1">
          <a:blip r:embed="rId3">
            <a:alphaModFix/>
          </a:blip>
          <a:srcRect/>
          <a:stretch/>
        </p:blipFill>
        <p:spPr>
          <a:xfrm>
            <a:off x="11059461" y="138121"/>
            <a:ext cx="914400" cy="914400"/>
          </a:xfrm>
          <a:prstGeom prst="rect">
            <a:avLst/>
          </a:prstGeom>
          <a:noFill/>
          <a:ln>
            <a:noFill/>
          </a:ln>
        </p:spPr>
      </p:pic>
      <p:sp>
        <p:nvSpPr>
          <p:cNvPr id="55" name="Google Shape;55;p13"/>
          <p:cNvSpPr/>
          <p:nvPr/>
        </p:nvSpPr>
        <p:spPr>
          <a:xfrm>
            <a:off x="0" y="0"/>
            <a:ext cx="10666312" cy="1019245"/>
          </a:xfrm>
          <a:custGeom>
            <a:avLst/>
            <a:gdLst/>
            <a:ahLst/>
            <a:cxnLst/>
            <a:rect l="l" t="t" r="r" b="b"/>
            <a:pathLst>
              <a:path w="10666312" h="1019245" extrusionOk="0">
                <a:moveTo>
                  <a:pt x="0" y="0"/>
                </a:moveTo>
                <a:lnTo>
                  <a:pt x="10666312" y="0"/>
                </a:lnTo>
                <a:lnTo>
                  <a:pt x="10148344" y="1019245"/>
                </a:lnTo>
                <a:lnTo>
                  <a:pt x="0" y="1019245"/>
                </a:lnTo>
                <a:lnTo>
                  <a:pt x="0" y="0"/>
                </a:lnTo>
                <a:close/>
              </a:path>
            </a:pathLst>
          </a:custGeom>
          <a:solidFill>
            <a:srgbClr val="032F55"/>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Calibri"/>
              <a:ea typeface="Calibri"/>
              <a:cs typeface="Calibri"/>
              <a:sym typeface="Calibri"/>
            </a:endParaRPr>
          </a:p>
        </p:txBody>
      </p:sp>
      <p:sp>
        <p:nvSpPr>
          <p:cNvPr id="56" name="Google Shape;56;p13"/>
          <p:cNvSpPr txBox="1">
            <a:spLocks noGrp="1"/>
          </p:cNvSpPr>
          <p:nvPr>
            <p:ph type="title"/>
          </p:nvPr>
        </p:nvSpPr>
        <p:spPr>
          <a:xfrm>
            <a:off x="434304" y="0"/>
            <a:ext cx="10515600" cy="9884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3000"/>
              <a:buFont typeface="Cambria"/>
              <a:buNone/>
              <a:defRPr sz="4000" b="1">
                <a:solidFill>
                  <a:schemeClr val="lt1"/>
                </a:solidFill>
                <a:latin typeface="Cambria"/>
                <a:ea typeface="Cambria"/>
                <a:cs typeface="Cambria"/>
                <a:sym typeface="Cambri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80732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title"/>
          </p:nvPr>
        </p:nvSpPr>
        <p:spPr>
          <a:xfrm>
            <a:off x="949295" y="0"/>
            <a:ext cx="10515600" cy="1325563"/>
          </a:xfrm>
        </p:spPr>
        <p:txBody>
          <a:bodyPr>
            <a:normAutofit/>
          </a:bodyPr>
          <a:lstStyle>
            <a:lvl1pPr algn="ctr">
              <a:defRPr sz="4000">
                <a:latin typeface="+mj-lt"/>
                <a:ea typeface="Open Sans Light" panose="020B0306030504020204" pitchFamily="34" charset="0"/>
                <a:cs typeface="Open Sans Light" panose="020B0306030504020204" pitchFamily="34"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Tree>
    <p:extLst>
      <p:ext uri="{BB962C8B-B14F-4D97-AF65-F5344CB8AC3E}">
        <p14:creationId xmlns:p14="http://schemas.microsoft.com/office/powerpoint/2010/main" val="4270446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Standards Review Meeting</a:t>
            </a:r>
          </a:p>
        </p:txBody>
      </p:sp>
      <p:sp>
        <p:nvSpPr>
          <p:cNvPr id="4" name="Slide Number Placeholder 3"/>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351746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Standards Review Meeting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AAFF7-C4D7-4A72-B8FA-A17532192431}" type="slidenum">
              <a:rPr lang="en-US" smtClean="0"/>
              <a:t>‹#›</a:t>
            </a:fld>
            <a:endParaRPr lang="en-US" dirty="0"/>
          </a:p>
        </p:txBody>
      </p:sp>
    </p:spTree>
    <p:extLst>
      <p:ext uri="{BB962C8B-B14F-4D97-AF65-F5344CB8AC3E}">
        <p14:creationId xmlns:p14="http://schemas.microsoft.com/office/powerpoint/2010/main" val="312933985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5" r:id="rId6"/>
    <p:sldLayoutId id="2147483912" r:id="rId7"/>
    <p:sldLayoutId id="2147483904" r:id="rId8"/>
    <p:sldLayoutId id="2147483906" r:id="rId9"/>
    <p:sldLayoutId id="2147483907" r:id="rId10"/>
    <p:sldLayoutId id="2147483908" r:id="rId11"/>
    <p:sldLayoutId id="2147483909" r:id="rId12"/>
    <p:sldLayoutId id="2147483910" r:id="rId13"/>
    <p:sldLayoutId id="2147483913" r:id="rId14"/>
    <p:sldLayoutId id="2147483914" r:id="rId15"/>
    <p:sldLayoutId id="2147483915" r:id="rId1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chaidir.web.id/2013/04/trik-menebak-tanggal-lahir.html" TargetMode="External"/><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pixabay.com/en/man-user-profile-person-icon-42934/" TargetMode="External"/><Relationship Id="rId5" Type="http://schemas.openxmlformats.org/officeDocument/2006/relationships/image" Target="../media/image16.png"/><Relationship Id="rId4" Type="http://schemas.openxmlformats.org/officeDocument/2006/relationships/hyperlink" Target="http://www.embarcados.com.br/metodologias-ageis-o-daily-meetin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744B50A-7E8F-47C3-8216-F15E60D932BB}"/>
              </a:ext>
            </a:extLst>
          </p:cNvPr>
          <p:cNvSpPr>
            <a:spLocks noGrp="1"/>
          </p:cNvSpPr>
          <p:nvPr>
            <p:ph type="ctrTitle"/>
          </p:nvPr>
        </p:nvSpPr>
        <p:spPr/>
        <p:txBody>
          <a:bodyPr>
            <a:normAutofit/>
          </a:bodyPr>
          <a:lstStyle/>
          <a:p>
            <a:r>
              <a:rPr lang="en-US" dirty="0">
                <a:latin typeface="+mn-lt"/>
              </a:rPr>
              <a:t>How to Track Student Performance Over Time Using the Longitudinal Report</a:t>
            </a:r>
          </a:p>
        </p:txBody>
      </p:sp>
      <p:sp>
        <p:nvSpPr>
          <p:cNvPr id="3" name="Subtitle 2"/>
          <p:cNvSpPr>
            <a:spLocks noGrp="1"/>
          </p:cNvSpPr>
          <p:nvPr>
            <p:ph type="subTitle" idx="1"/>
          </p:nvPr>
        </p:nvSpPr>
        <p:spPr/>
        <p:txBody>
          <a:bodyPr/>
          <a:lstStyle/>
          <a:p>
            <a:r>
              <a:rPr lang="en-US" dirty="0"/>
              <a:t>Reporting System Training Module Series #3</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4DF91C51-73AC-410E-865D-9610EA5FEBD7}"/>
              </a:ext>
            </a:extLst>
          </p:cNvPr>
          <p:cNvSpPr>
            <a:spLocks noGrp="1"/>
          </p:cNvSpPr>
          <p:nvPr>
            <p:ph type="sldNum" sz="quarter" idx="12"/>
          </p:nvPr>
        </p:nvSpPr>
        <p:spPr>
          <a:ln>
            <a:noFill/>
          </a:ln>
        </p:spPr>
        <p:txBody>
          <a:bodyPr/>
          <a:lstStyle/>
          <a:p>
            <a:r>
              <a:rPr lang="en-US" sz="1200" dirty="0">
                <a:latin typeface="+mn-lt"/>
              </a:rPr>
              <a:t>10</a:t>
            </a:r>
          </a:p>
        </p:txBody>
      </p:sp>
      <p:sp>
        <p:nvSpPr>
          <p:cNvPr id="6" name="Content Placeholder 5">
            <a:extLst>
              <a:ext uri="{FF2B5EF4-FFF2-40B4-BE49-F238E27FC236}">
                <a16:creationId xmlns:a16="http://schemas.microsoft.com/office/drawing/2014/main" id="{0A844CA5-E5DE-4ECA-9846-84C094195A71}"/>
              </a:ext>
            </a:extLst>
          </p:cNvPr>
          <p:cNvSpPr>
            <a:spLocks noGrp="1"/>
          </p:cNvSpPr>
          <p:nvPr>
            <p:ph sz="quarter" idx="4294967295"/>
          </p:nvPr>
        </p:nvSpPr>
        <p:spPr>
          <a:xfrm>
            <a:off x="6290875" y="4137353"/>
            <a:ext cx="5682987" cy="2176422"/>
          </a:xfrm>
          <a:solidFill>
            <a:schemeClr val="bg1">
              <a:lumMod val="95000"/>
            </a:schemeClr>
          </a:solidFill>
          <a:ln w="28575">
            <a:solidFill>
              <a:srgbClr val="032F55"/>
            </a:solidFill>
          </a:ln>
        </p:spPr>
        <p:txBody>
          <a:bodyPr anchor="ctr">
            <a:normAutofit/>
          </a:bodyPr>
          <a:lstStyle/>
          <a:p>
            <a:r>
              <a:rPr lang="en-US" sz="2000" dirty="0">
                <a:solidFill>
                  <a:schemeClr val="tx1">
                    <a:lumMod val="50000"/>
                  </a:schemeClr>
                </a:solidFill>
              </a:rPr>
              <a:t>Students who completed the same test multiple times (interims and benchmarks)</a:t>
            </a:r>
          </a:p>
          <a:p>
            <a:r>
              <a:rPr lang="en-US" sz="2000" dirty="0">
                <a:solidFill>
                  <a:schemeClr val="tx1">
                    <a:lumMod val="50000"/>
                  </a:schemeClr>
                </a:solidFill>
              </a:rPr>
              <a:t>Students who completed related tests</a:t>
            </a:r>
          </a:p>
        </p:txBody>
      </p:sp>
      <p:sp>
        <p:nvSpPr>
          <p:cNvPr id="5" name="Text Placeholder 4">
            <a:extLst>
              <a:ext uri="{FF2B5EF4-FFF2-40B4-BE49-F238E27FC236}">
                <a16:creationId xmlns:a16="http://schemas.microsoft.com/office/drawing/2014/main" id="{7103FE07-A814-4E00-957D-5EA7C315CC4B}"/>
              </a:ext>
            </a:extLst>
          </p:cNvPr>
          <p:cNvSpPr>
            <a:spLocks noGrp="1"/>
          </p:cNvSpPr>
          <p:nvPr>
            <p:ph type="body" sz="quarter" idx="4294967295"/>
          </p:nvPr>
        </p:nvSpPr>
        <p:spPr>
          <a:xfrm>
            <a:off x="6290876" y="2822214"/>
            <a:ext cx="5682987" cy="844550"/>
          </a:xfrm>
          <a:noFill/>
          <a:ln w="28575">
            <a:solidFill>
              <a:srgbClr val="032F55"/>
            </a:solidFill>
          </a:ln>
        </p:spPr>
        <p:txBody>
          <a:bodyPr anchor="ctr">
            <a:normAutofit/>
          </a:bodyPr>
          <a:lstStyle/>
          <a:p>
            <a:pPr marL="0" indent="0" algn="ctr">
              <a:lnSpc>
                <a:spcPct val="100000"/>
              </a:lnSpc>
              <a:spcBef>
                <a:spcPts val="0"/>
              </a:spcBef>
              <a:buNone/>
            </a:pPr>
            <a:r>
              <a:rPr lang="en-US" sz="3200" b="0" dirty="0">
                <a:solidFill>
                  <a:schemeClr val="tx1">
                    <a:lumMod val="50000"/>
                  </a:schemeClr>
                </a:solidFill>
              </a:rPr>
              <a:t>GROUP REPORTS</a:t>
            </a:r>
          </a:p>
        </p:txBody>
      </p:sp>
      <p:sp>
        <p:nvSpPr>
          <p:cNvPr id="8" name="Rectangle: Rounded Corners 7">
            <a:extLst>
              <a:ext uri="{FF2B5EF4-FFF2-40B4-BE49-F238E27FC236}">
                <a16:creationId xmlns:a16="http://schemas.microsoft.com/office/drawing/2014/main" id="{C962F9FA-68CC-48F8-BC86-88CFC5801DE9}"/>
              </a:ext>
              <a:ext uri="{C183D7F6-B498-43B3-948B-1728B52AA6E4}">
                <adec:decorative xmlns:adec="http://schemas.microsoft.com/office/drawing/2017/decorative" val="1"/>
              </a:ext>
            </a:extLst>
          </p:cNvPr>
          <p:cNvSpPr/>
          <p:nvPr/>
        </p:nvSpPr>
        <p:spPr>
          <a:xfrm>
            <a:off x="6681150" y="2967662"/>
            <a:ext cx="706194" cy="537961"/>
          </a:xfrm>
          <a:prstGeom prst="roundRect">
            <a:avLst>
              <a:gd name="adj" fmla="val 16670"/>
            </a:avLst>
          </a:prstGeom>
          <a: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ln>
            <a:solidFill>
              <a:srgbClr val="032F55"/>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Content Placeholder 3">
            <a:extLst>
              <a:ext uri="{FF2B5EF4-FFF2-40B4-BE49-F238E27FC236}">
                <a16:creationId xmlns:a16="http://schemas.microsoft.com/office/drawing/2014/main" id="{FFE94E0E-0B0B-428C-BAD7-FA70AEBFFBF0}"/>
              </a:ext>
            </a:extLst>
          </p:cNvPr>
          <p:cNvSpPr>
            <a:spLocks noGrp="1"/>
          </p:cNvSpPr>
          <p:nvPr>
            <p:ph idx="13"/>
          </p:nvPr>
        </p:nvSpPr>
        <p:spPr>
          <a:xfrm>
            <a:off x="194875" y="4137353"/>
            <a:ext cx="5901125" cy="2176422"/>
          </a:xfrm>
          <a:solidFill>
            <a:schemeClr val="bg1">
              <a:lumMod val="95000"/>
            </a:schemeClr>
          </a:solidFill>
          <a:ln w="28575">
            <a:solidFill>
              <a:srgbClr val="032F55"/>
            </a:solidFill>
          </a:ln>
        </p:spPr>
        <p:txBody>
          <a:bodyPr anchor="ctr">
            <a:normAutofit/>
          </a:bodyPr>
          <a:lstStyle/>
          <a:p>
            <a:pPr>
              <a:buFont typeface="Arial" panose="020B0604020202020204" pitchFamily="34" charset="0"/>
              <a:buChar char="•"/>
            </a:pPr>
            <a:r>
              <a:rPr lang="en-US" sz="2000" dirty="0">
                <a:solidFill>
                  <a:schemeClr val="tx1">
                    <a:lumMod val="50000"/>
                  </a:schemeClr>
                </a:solidFill>
              </a:rPr>
              <a:t>Multiple instances of the same test (interims and benchmarks)</a:t>
            </a:r>
          </a:p>
          <a:p>
            <a:pPr>
              <a:buFont typeface="Arial" panose="020B0604020202020204" pitchFamily="34" charset="0"/>
              <a:buChar char="•"/>
            </a:pPr>
            <a:r>
              <a:rPr lang="en-US" sz="2000" dirty="0">
                <a:solidFill>
                  <a:schemeClr val="tx1">
                    <a:lumMod val="50000"/>
                  </a:schemeClr>
                </a:solidFill>
              </a:rPr>
              <a:t>Related tests (typically related by standard and determined by school/district administration)</a:t>
            </a:r>
          </a:p>
        </p:txBody>
      </p:sp>
      <p:sp>
        <p:nvSpPr>
          <p:cNvPr id="3" name="Text Placeholder 2">
            <a:extLst>
              <a:ext uri="{FF2B5EF4-FFF2-40B4-BE49-F238E27FC236}">
                <a16:creationId xmlns:a16="http://schemas.microsoft.com/office/drawing/2014/main" id="{051A3CE5-B4AD-4B95-9724-467D7B4F2C06}"/>
              </a:ext>
            </a:extLst>
          </p:cNvPr>
          <p:cNvSpPr>
            <a:spLocks noGrp="1"/>
          </p:cNvSpPr>
          <p:nvPr>
            <p:ph type="body" idx="4294967295"/>
          </p:nvPr>
        </p:nvSpPr>
        <p:spPr>
          <a:xfrm>
            <a:off x="194875" y="2814368"/>
            <a:ext cx="5901125" cy="844550"/>
          </a:xfrm>
          <a:noFill/>
          <a:ln w="28575">
            <a:solidFill>
              <a:srgbClr val="032F55"/>
            </a:solidFill>
          </a:ln>
        </p:spPr>
        <p:txBody>
          <a:bodyPr anchor="ctr">
            <a:normAutofit/>
          </a:bodyPr>
          <a:lstStyle/>
          <a:p>
            <a:pPr marL="0" indent="0" algn="ctr">
              <a:spcBef>
                <a:spcPts val="0"/>
              </a:spcBef>
              <a:buNone/>
            </a:pPr>
            <a:r>
              <a:rPr lang="en-US" sz="3200" b="0" dirty="0">
                <a:solidFill>
                  <a:schemeClr val="tx1">
                    <a:lumMod val="50000"/>
                  </a:schemeClr>
                </a:solidFill>
              </a:rPr>
              <a:t>INDIVIDUAL REPORTS</a:t>
            </a:r>
            <a:r>
              <a:rPr lang="en-US" dirty="0"/>
              <a:t>	</a:t>
            </a:r>
          </a:p>
        </p:txBody>
      </p:sp>
      <p:sp>
        <p:nvSpPr>
          <p:cNvPr id="7" name="Rectangle: Rounded Corners 6">
            <a:extLst>
              <a:ext uri="{FF2B5EF4-FFF2-40B4-BE49-F238E27FC236}">
                <a16:creationId xmlns:a16="http://schemas.microsoft.com/office/drawing/2014/main" id="{9FB5EDEC-C105-46FE-83CC-03FE13A71360}"/>
              </a:ext>
              <a:ext uri="{C183D7F6-B498-43B3-948B-1728B52AA6E4}">
                <adec:decorative xmlns:adec="http://schemas.microsoft.com/office/drawing/2017/decorative" val="1"/>
              </a:ext>
            </a:extLst>
          </p:cNvPr>
          <p:cNvSpPr/>
          <p:nvPr/>
        </p:nvSpPr>
        <p:spPr>
          <a:xfrm>
            <a:off x="434305" y="2967662"/>
            <a:ext cx="651922" cy="537961"/>
          </a:xfrm>
          <a:prstGeom prst="roundRect">
            <a:avLst>
              <a:gd name="adj" fmla="val 16670"/>
            </a:avLst>
          </a:prstGeom>
          <a: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4000" r="-4000"/>
            </a:stretch>
          </a:blipFill>
          <a:ln>
            <a:solidFill>
              <a:srgbClr val="032F55"/>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TextBox 8">
            <a:extLst>
              <a:ext uri="{FF2B5EF4-FFF2-40B4-BE49-F238E27FC236}">
                <a16:creationId xmlns:a16="http://schemas.microsoft.com/office/drawing/2014/main" id="{550EAF9C-A6A7-4758-A257-669384CF8D80}"/>
              </a:ext>
            </a:extLst>
          </p:cNvPr>
          <p:cNvSpPr txBox="1"/>
          <p:nvPr/>
        </p:nvSpPr>
        <p:spPr>
          <a:xfrm>
            <a:off x="695976" y="1312787"/>
            <a:ext cx="10943068" cy="1169550"/>
          </a:xfrm>
          <a:prstGeom prst="rect">
            <a:avLst/>
          </a:prstGeom>
          <a:solidFill>
            <a:schemeClr val="bg1">
              <a:lumMod val="95000"/>
            </a:schemeClr>
          </a:solidFill>
          <a:ln w="28575">
            <a:solidFill>
              <a:srgbClr val="032F55"/>
            </a:solidFill>
          </a:ln>
        </p:spPr>
        <p:txBody>
          <a:bodyPr wrap="square" rtlCol="0" anchor="ctr">
            <a:spAutoFit/>
          </a:bodyPr>
          <a:lstStyle/>
          <a:p>
            <a:pPr marL="285750" indent="-285750">
              <a:spcBef>
                <a:spcPts val="600"/>
              </a:spcBef>
              <a:buFont typeface="Arial" panose="020B0604020202020204" pitchFamily="34" charset="0"/>
              <a:buChar char="•"/>
            </a:pPr>
            <a:r>
              <a:rPr lang="en-US" sz="2000" dirty="0">
                <a:solidFill>
                  <a:schemeClr val="tx1">
                    <a:lumMod val="50000"/>
                  </a:schemeClr>
                </a:solidFill>
              </a:rPr>
              <a:t>Results from current &amp; previous school years</a:t>
            </a:r>
          </a:p>
          <a:p>
            <a:pPr marL="285750" indent="-285750">
              <a:spcBef>
                <a:spcPts val="600"/>
              </a:spcBef>
              <a:buFont typeface="Arial" panose="020B0604020202020204" pitchFamily="34" charset="0"/>
              <a:buChar char="•"/>
            </a:pPr>
            <a:r>
              <a:rPr lang="en-US" sz="2000" dirty="0">
                <a:solidFill>
                  <a:schemeClr val="tx1">
                    <a:lumMod val="50000"/>
                  </a:schemeClr>
                </a:solidFill>
              </a:rPr>
              <a:t>Results for current &amp; former students</a:t>
            </a:r>
          </a:p>
          <a:p>
            <a:pPr marL="285750" indent="-285750">
              <a:spcBef>
                <a:spcPts val="600"/>
              </a:spcBef>
              <a:buFont typeface="Arial" panose="020B0604020202020204" pitchFamily="34" charset="0"/>
              <a:buChar char="•"/>
            </a:pPr>
            <a:r>
              <a:rPr lang="en-US" sz="2000" dirty="0">
                <a:solidFill>
                  <a:schemeClr val="tx1">
                    <a:lumMod val="50000"/>
                  </a:schemeClr>
                </a:solidFill>
              </a:rPr>
              <a:t>Filter options: school year, test reason, test label</a:t>
            </a:r>
          </a:p>
        </p:txBody>
      </p:sp>
      <p:pic>
        <p:nvPicPr>
          <p:cNvPr id="14" name="Picture 13" descr="Longitudinal Reports—Ways to Customize">
            <a:extLst>
              <a:ext uri="{FF2B5EF4-FFF2-40B4-BE49-F238E27FC236}">
                <a16:creationId xmlns:a16="http://schemas.microsoft.com/office/drawing/2014/main" id="{88C531AA-0651-4B42-9FEC-1307E39C4656}"/>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0431161" y="1474850"/>
            <a:ext cx="869181" cy="895281"/>
          </a:xfrm>
          <a:prstGeom prst="rect">
            <a:avLst/>
          </a:prstGeom>
          <a:solidFill>
            <a:schemeClr val="tx1">
              <a:lumMod val="20000"/>
              <a:lumOff val="80000"/>
            </a:schemeClr>
          </a:solidFill>
          <a:ln>
            <a:solidFill>
              <a:srgbClr val="032F55"/>
            </a:solidFill>
          </a:ln>
        </p:spPr>
      </p:pic>
      <p:sp>
        <p:nvSpPr>
          <p:cNvPr id="2" name="Title 1">
            <a:extLst>
              <a:ext uri="{FF2B5EF4-FFF2-40B4-BE49-F238E27FC236}">
                <a16:creationId xmlns:a16="http://schemas.microsoft.com/office/drawing/2014/main" id="{FC14300A-FD50-492F-89F2-21647628F2A4}"/>
              </a:ext>
            </a:extLst>
          </p:cNvPr>
          <p:cNvSpPr>
            <a:spLocks noGrp="1"/>
          </p:cNvSpPr>
          <p:nvPr>
            <p:ph type="title"/>
          </p:nvPr>
        </p:nvSpPr>
        <p:spPr/>
        <p:txBody>
          <a:bodyPr>
            <a:normAutofit/>
          </a:bodyPr>
          <a:lstStyle/>
          <a:p>
            <a:r>
              <a:rPr lang="en-US" dirty="0">
                <a:latin typeface="+mn-lt"/>
              </a:rPr>
              <a:t>Longitudinal Reports—Ways to Customize</a:t>
            </a:r>
          </a:p>
        </p:txBody>
      </p:sp>
    </p:spTree>
    <p:extLst>
      <p:ext uri="{BB962C8B-B14F-4D97-AF65-F5344CB8AC3E}">
        <p14:creationId xmlns:p14="http://schemas.microsoft.com/office/powerpoint/2010/main" val="808584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1ADD57-8B72-440F-9B30-C6BE98094868}"/>
              </a:ext>
            </a:extLst>
          </p:cNvPr>
          <p:cNvSpPr>
            <a:spLocks noGrp="1"/>
          </p:cNvSpPr>
          <p:nvPr>
            <p:ph type="sldNum" sz="quarter" idx="12"/>
          </p:nvPr>
        </p:nvSpPr>
        <p:spPr/>
        <p:txBody>
          <a:bodyPr/>
          <a:lstStyle/>
          <a:p>
            <a:fld id="{C26AAFF7-C4D7-4A72-B8FA-A17532192431}" type="slidenum">
              <a:rPr lang="en-US" smtClean="0"/>
              <a:pPr/>
              <a:t>11</a:t>
            </a:fld>
            <a:endParaRPr lang="en-US" dirty="0"/>
          </a:p>
        </p:txBody>
      </p:sp>
      <p:sp>
        <p:nvSpPr>
          <p:cNvPr id="6" name="Rectangle 5">
            <a:extLst>
              <a:ext uri="{FF2B5EF4-FFF2-40B4-BE49-F238E27FC236}">
                <a16:creationId xmlns:a16="http://schemas.microsoft.com/office/drawing/2014/main" id="{CD2456ED-DA80-4678-A694-8E4C0FA8ADE0}"/>
              </a:ext>
            </a:extLst>
          </p:cNvPr>
          <p:cNvSpPr/>
          <p:nvPr/>
        </p:nvSpPr>
        <p:spPr>
          <a:xfrm>
            <a:off x="3389377" y="4693692"/>
            <a:ext cx="8584486" cy="871587"/>
          </a:xfrm>
          <a:prstGeom prst="rect">
            <a:avLst/>
          </a:prstGeom>
          <a:solidFill>
            <a:schemeClr val="bg1">
              <a:lumMod val="95000"/>
            </a:schemeClr>
          </a:solidFill>
          <a:ln w="38100">
            <a:solidFill>
              <a:srgbClr val="395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457200" marR="0" lvl="0" indent="-457200" algn="r" defTabSz="914400" rtl="0" eaLnBrk="1" fontAlgn="auto" latinLnBrk="0" hangingPunct="1">
              <a:lnSpc>
                <a:spcPct val="100000"/>
              </a:lnSpc>
              <a:spcBef>
                <a:spcPts val="0"/>
              </a:spcBef>
              <a:spcAft>
                <a:spcPts val="0"/>
              </a:spcAft>
              <a:buClrTx/>
              <a:buSzTx/>
              <a:buFont typeface="+mj-lt"/>
              <a:buAutoNum type="arabicPeriod" startAt="7"/>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Analyze Item-Level Reports</a:t>
            </a:r>
          </a:p>
          <a:p>
            <a:pPr marL="457200" marR="0" lvl="0" indent="-457200" algn="r" defTabSz="914400" rtl="0" eaLnBrk="1" fontAlgn="auto" latinLnBrk="0" hangingPunct="1">
              <a:lnSpc>
                <a:spcPct val="100000"/>
              </a:lnSpc>
              <a:spcBef>
                <a:spcPts val="0"/>
              </a:spcBef>
              <a:spcAft>
                <a:spcPts val="0"/>
              </a:spcAft>
              <a:buClrTx/>
              <a:buSzTx/>
              <a:buFont typeface="+mj-lt"/>
              <a:buAutoNum type="arabicPeriod" startAt="7"/>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Hand-Score Unscored Items and Modify Machine Scores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7" name="Rectangle: Rounded Corners 6">
            <a:extLst>
              <a:ext uri="{FF2B5EF4-FFF2-40B4-BE49-F238E27FC236}">
                <a16:creationId xmlns:a16="http://schemas.microsoft.com/office/drawing/2014/main" id="{CE33BF70-B704-4094-AEF2-981CFBFD34C3}"/>
              </a:ext>
            </a:extLst>
          </p:cNvPr>
          <p:cNvSpPr/>
          <p:nvPr/>
        </p:nvSpPr>
        <p:spPr>
          <a:xfrm>
            <a:off x="218137" y="4559163"/>
            <a:ext cx="2913453" cy="1140643"/>
          </a:xfrm>
          <a:prstGeom prst="roundRect">
            <a:avLst/>
          </a:prstGeom>
          <a:noFill/>
          <a:ln w="38100">
            <a:solidFill>
              <a:srgbClr val="395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Interim and Benchmark Assessments Only</a:t>
            </a:r>
          </a:p>
        </p:txBody>
      </p:sp>
      <p:sp>
        <p:nvSpPr>
          <p:cNvPr id="5" name="Rectangle 4">
            <a:extLst>
              <a:ext uri="{FF2B5EF4-FFF2-40B4-BE49-F238E27FC236}">
                <a16:creationId xmlns:a16="http://schemas.microsoft.com/office/drawing/2014/main" id="{0A542208-DB69-45DC-801A-05D825267A93}"/>
              </a:ext>
            </a:extLst>
          </p:cNvPr>
          <p:cNvSpPr/>
          <p:nvPr/>
        </p:nvSpPr>
        <p:spPr>
          <a:xfrm>
            <a:off x="434304" y="1371600"/>
            <a:ext cx="11539558" cy="2700528"/>
          </a:xfrm>
          <a:prstGeom prst="rect">
            <a:avLst/>
          </a:prstGeom>
          <a:solidFill>
            <a:schemeClr val="bg1">
              <a:lumMod val="95000"/>
            </a:schemeClr>
          </a:solidFill>
          <a:ln w="38100">
            <a:solidFill>
              <a:srgbClr val="39518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Navigate the Dashboard and Generate Reports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Drill Down into Your Results Using Settings and Filters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Track Student Performance Over Time Using the Longitudinal Report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Print ISRs and Student Data Files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Print and Export Data You Can See in Your Reports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Use the Roster Manager to Add, Modify, and Upload Rosters</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153161BB-7DB6-4B91-83F5-F5F88215A38B}"/>
              </a:ext>
            </a:extLst>
          </p:cNvPr>
          <p:cNvSpPr>
            <a:spLocks noGrp="1"/>
          </p:cNvSpPr>
          <p:nvPr>
            <p:ph type="title"/>
          </p:nvPr>
        </p:nvSpPr>
        <p:spPr/>
        <p:txBody>
          <a:bodyPr>
            <a:normAutofit/>
          </a:bodyPr>
          <a:lstStyle/>
          <a:p>
            <a:r>
              <a:rPr lang="en-US" dirty="0">
                <a:latin typeface="+mn-lt"/>
              </a:rPr>
              <a:t>The Reporting System Training Module Series</a:t>
            </a:r>
          </a:p>
        </p:txBody>
      </p:sp>
    </p:spTree>
    <p:extLst>
      <p:ext uri="{BB962C8B-B14F-4D97-AF65-F5344CB8AC3E}">
        <p14:creationId xmlns:p14="http://schemas.microsoft.com/office/powerpoint/2010/main" val="1010469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1D53EF-C086-481B-AEFE-FD3CE04EA10D}"/>
              </a:ext>
            </a:extLst>
          </p:cNvPr>
          <p:cNvSpPr>
            <a:spLocks noGrp="1"/>
          </p:cNvSpPr>
          <p:nvPr>
            <p:ph type="sldNum" sz="quarter" idx="12"/>
          </p:nvPr>
        </p:nvSpPr>
        <p:spPr/>
        <p:txBody>
          <a:bodyPr/>
          <a:lstStyle/>
          <a:p>
            <a:r>
              <a:rPr lang="en-US" sz="1200" dirty="0">
                <a:latin typeface="+mn-lt"/>
              </a:rPr>
              <a:t>2</a:t>
            </a:r>
          </a:p>
        </p:txBody>
      </p:sp>
      <p:pic>
        <p:nvPicPr>
          <p:cNvPr id="3" name="Picture 2" descr="Longitudinal Report Buttons">
            <a:extLst>
              <a:ext uri="{FF2B5EF4-FFF2-40B4-BE49-F238E27FC236}">
                <a16:creationId xmlns:a16="http://schemas.microsoft.com/office/drawing/2014/main" id="{D9C83CF2-72BD-4897-A1A0-D8F0CCD6A7D3}"/>
              </a:ext>
            </a:extLst>
          </p:cNvPr>
          <p:cNvPicPr>
            <a:picLocks noChangeAspect="1"/>
          </p:cNvPicPr>
          <p:nvPr/>
        </p:nvPicPr>
        <p:blipFill>
          <a:blip r:embed="rId3"/>
          <a:stretch>
            <a:fillRect/>
          </a:stretch>
        </p:blipFill>
        <p:spPr>
          <a:xfrm>
            <a:off x="3236569" y="3856705"/>
            <a:ext cx="5615694" cy="1884399"/>
          </a:xfrm>
          <a:prstGeom prst="rect">
            <a:avLst/>
          </a:prstGeom>
          <a:ln w="12700">
            <a:solidFill>
              <a:schemeClr val="bg1">
                <a:lumMod val="75000"/>
              </a:schemeClr>
            </a:solidFill>
          </a:ln>
          <a:effectLst>
            <a:outerShdw blurRad="292100" dist="139700" dir="2700000" algn="tl" rotWithShape="0">
              <a:srgbClr val="333333">
                <a:alpha val="65000"/>
              </a:srgbClr>
            </a:outerShdw>
          </a:effectLst>
        </p:spPr>
      </p:pic>
      <p:sp>
        <p:nvSpPr>
          <p:cNvPr id="7" name="Oval 6">
            <a:extLst>
              <a:ext uri="{FF2B5EF4-FFF2-40B4-BE49-F238E27FC236}">
                <a16:creationId xmlns:a16="http://schemas.microsoft.com/office/drawing/2014/main" id="{4B26B899-0106-4DDC-B191-067B0C709723}"/>
              </a:ext>
              <a:ext uri="{C183D7F6-B498-43B3-948B-1728B52AA6E4}">
                <adec:decorative xmlns:adec="http://schemas.microsoft.com/office/drawing/2017/decorative" val="1"/>
              </a:ext>
            </a:extLst>
          </p:cNvPr>
          <p:cNvSpPr/>
          <p:nvPr/>
        </p:nvSpPr>
        <p:spPr>
          <a:xfrm>
            <a:off x="3236569" y="4581064"/>
            <a:ext cx="2376736" cy="11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4" name="Picture 3" descr="My Students' Performance on Test report with Longitudinal Report button">
            <a:extLst>
              <a:ext uri="{FF2B5EF4-FFF2-40B4-BE49-F238E27FC236}">
                <a16:creationId xmlns:a16="http://schemas.microsoft.com/office/drawing/2014/main" id="{7DBE3A25-3BEF-4B40-A961-E2A7386612E8}"/>
              </a:ext>
            </a:extLst>
          </p:cNvPr>
          <p:cNvPicPr/>
          <p:nvPr/>
        </p:nvPicPr>
        <p:blipFill rotWithShape="1">
          <a:blip r:embed="rId4">
            <a:extLst>
              <a:ext uri="{28A0092B-C50C-407E-A947-70E740481C1C}">
                <a14:useLocalDpi xmlns:a14="http://schemas.microsoft.com/office/drawing/2010/main" val="0"/>
              </a:ext>
            </a:extLst>
          </a:blip>
          <a:srcRect t="8941" b="63859"/>
          <a:stretch/>
        </p:blipFill>
        <p:spPr bwMode="auto">
          <a:xfrm>
            <a:off x="1319635" y="1643271"/>
            <a:ext cx="9630269" cy="1865347"/>
          </a:xfrm>
          <a:prstGeom prst="rect">
            <a:avLst/>
          </a:prstGeom>
          <a:noFill/>
          <a:ln w="9525">
            <a:solidFill>
              <a:schemeClr val="bg1">
                <a:lumMod val="65000"/>
                <a:lumOff val="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E64AD8F1-9865-403B-8C01-B222AD9D964E}"/>
              </a:ext>
              <a:ext uri="{C183D7F6-B498-43B3-948B-1728B52AA6E4}">
                <adec:decorative xmlns:adec="http://schemas.microsoft.com/office/drawing/2017/decorative" val="1"/>
              </a:ext>
            </a:extLst>
          </p:cNvPr>
          <p:cNvSpPr/>
          <p:nvPr/>
        </p:nvSpPr>
        <p:spPr>
          <a:xfrm>
            <a:off x="1757400" y="2696899"/>
            <a:ext cx="694063" cy="5621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8" name="Title 7">
            <a:extLst>
              <a:ext uri="{FF2B5EF4-FFF2-40B4-BE49-F238E27FC236}">
                <a16:creationId xmlns:a16="http://schemas.microsoft.com/office/drawing/2014/main" id="{FAE94A67-C61E-4893-A591-458318E1F8B1}"/>
              </a:ext>
            </a:extLst>
          </p:cNvPr>
          <p:cNvSpPr>
            <a:spLocks noGrp="1"/>
          </p:cNvSpPr>
          <p:nvPr>
            <p:ph type="title"/>
          </p:nvPr>
        </p:nvSpPr>
        <p:spPr/>
        <p:txBody>
          <a:bodyPr>
            <a:normAutofit/>
          </a:bodyPr>
          <a:lstStyle/>
          <a:p>
            <a:r>
              <a:rPr lang="en-US" dirty="0">
                <a:latin typeface="+mn-lt"/>
              </a:rPr>
              <a:t>Longitudinal Report Buttons</a:t>
            </a:r>
          </a:p>
        </p:txBody>
      </p:sp>
    </p:spTree>
    <p:extLst>
      <p:ext uri="{BB962C8B-B14F-4D97-AF65-F5344CB8AC3E}">
        <p14:creationId xmlns:p14="http://schemas.microsoft.com/office/powerpoint/2010/main" val="3979955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A4BF03-3236-4500-A62B-9A5346D14847}"/>
              </a:ext>
            </a:extLst>
          </p:cNvPr>
          <p:cNvSpPr>
            <a:spLocks noGrp="1"/>
          </p:cNvSpPr>
          <p:nvPr>
            <p:ph type="sldNum" sz="quarter" idx="12"/>
          </p:nvPr>
        </p:nvSpPr>
        <p:spPr/>
        <p:txBody>
          <a:bodyPr/>
          <a:lstStyle/>
          <a:p>
            <a:fld id="{B70F7035-E4E1-4BB6-A0A9-EB548548B6A5}" type="slidenum">
              <a:rPr lang="en-US" sz="1200" smtClean="0">
                <a:latin typeface="+mn-lt"/>
              </a:rPr>
              <a:t>3</a:t>
            </a:fld>
            <a:endParaRPr lang="en-US" sz="1200" dirty="0">
              <a:latin typeface="+mn-lt"/>
            </a:endParaRPr>
          </a:p>
        </p:txBody>
      </p:sp>
      <p:sp>
        <p:nvSpPr>
          <p:cNvPr id="6" name="Rectangle: Rounded Corners 5">
            <a:extLst>
              <a:ext uri="{FF2B5EF4-FFF2-40B4-BE49-F238E27FC236}">
                <a16:creationId xmlns:a16="http://schemas.microsoft.com/office/drawing/2014/main" id="{DD21C51F-BFB5-480A-B3CC-1885D7E640B8}"/>
              </a:ext>
            </a:extLst>
          </p:cNvPr>
          <p:cNvSpPr/>
          <p:nvPr/>
        </p:nvSpPr>
        <p:spPr>
          <a:xfrm>
            <a:off x="6600582" y="5248514"/>
            <a:ext cx="4572000" cy="649995"/>
          </a:xfrm>
          <a:prstGeom prst="roundRect">
            <a:avLst/>
          </a:prstGeom>
          <a:noFill/>
          <a:ln w="28575">
            <a:solidFill>
              <a:srgbClr val="032F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1">
                    <a:lumMod val="50000"/>
                  </a:schemeClr>
                </a:solidFill>
              </a:rPr>
              <a:t>Multiple Students Who Took Related Tests with Multiple Reporting Categories</a:t>
            </a:r>
          </a:p>
        </p:txBody>
      </p:sp>
      <p:pic>
        <p:nvPicPr>
          <p:cNvPr id="5" name="Picture 4" descr="Multiple Students Who Took Related Tests with Multiple Reporting Categories&#10;">
            <a:extLst>
              <a:ext uri="{FF2B5EF4-FFF2-40B4-BE49-F238E27FC236}">
                <a16:creationId xmlns:a16="http://schemas.microsoft.com/office/drawing/2014/main" id="{93B43E65-76CA-409E-A718-4113673142C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81290" y="1485864"/>
            <a:ext cx="4572000" cy="3357880"/>
          </a:xfrm>
          <a:prstGeom prst="rect">
            <a:avLst/>
          </a:prstGeom>
          <a:noFill/>
          <a:ln w="12700">
            <a:solidFill>
              <a:schemeClr val="bg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80D29DFE-CD2D-4864-BE7E-133F5D29B7B5}"/>
              </a:ext>
            </a:extLst>
          </p:cNvPr>
          <p:cNvSpPr/>
          <p:nvPr/>
        </p:nvSpPr>
        <p:spPr>
          <a:xfrm>
            <a:off x="1303403" y="5248515"/>
            <a:ext cx="4154805" cy="649995"/>
          </a:xfrm>
          <a:prstGeom prst="roundRect">
            <a:avLst/>
          </a:prstGeom>
          <a:noFill/>
          <a:ln w="28575">
            <a:solidFill>
              <a:srgbClr val="032F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1">
                    <a:lumMod val="50000"/>
                  </a:schemeClr>
                </a:solidFill>
              </a:rPr>
              <a:t>An Individual Student Who Took Related Tests</a:t>
            </a:r>
          </a:p>
        </p:txBody>
      </p:sp>
      <p:pic>
        <p:nvPicPr>
          <p:cNvPr id="3" name="Picture 2" descr="An Individual Student Who Took Related Tests">
            <a:extLst>
              <a:ext uri="{FF2B5EF4-FFF2-40B4-BE49-F238E27FC236}">
                <a16:creationId xmlns:a16="http://schemas.microsoft.com/office/drawing/2014/main" id="{B95E13A8-7717-43FC-B374-17E9EFFD996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03404" y="1485864"/>
            <a:ext cx="4154805" cy="3416300"/>
          </a:xfrm>
          <a:prstGeom prst="rect">
            <a:avLst/>
          </a:prstGeom>
          <a:noFill/>
          <a:ln w="12700" cmpd="sng">
            <a:solidFill>
              <a:schemeClr val="bg1">
                <a:lumMod val="75000"/>
              </a:schemeClr>
            </a:solidFill>
            <a:miter lim="800000"/>
            <a:headEnd/>
            <a:tailEnd/>
          </a:ln>
          <a:effectLst>
            <a:outerShdw blurRad="50800" dist="38100" dir="2700000" algn="tl" rotWithShape="0">
              <a:prstClr val="black">
                <a:alpha val="40000"/>
              </a:prstClr>
            </a:outerShdw>
          </a:effectLst>
        </p:spPr>
      </p:pic>
      <p:sp>
        <p:nvSpPr>
          <p:cNvPr id="8" name="Title 7">
            <a:extLst>
              <a:ext uri="{FF2B5EF4-FFF2-40B4-BE49-F238E27FC236}">
                <a16:creationId xmlns:a16="http://schemas.microsoft.com/office/drawing/2014/main" id="{5D560E68-C8C0-4509-93A6-6976673FEBD7}"/>
              </a:ext>
            </a:extLst>
          </p:cNvPr>
          <p:cNvSpPr>
            <a:spLocks noGrp="1"/>
          </p:cNvSpPr>
          <p:nvPr>
            <p:ph type="title"/>
          </p:nvPr>
        </p:nvSpPr>
        <p:spPr/>
        <p:txBody>
          <a:bodyPr>
            <a:normAutofit/>
          </a:bodyPr>
          <a:lstStyle/>
          <a:p>
            <a:r>
              <a:rPr lang="en-US" dirty="0">
                <a:latin typeface="+mn-lt"/>
              </a:rPr>
              <a:t>What Does the Longitudinal Report Look Like?</a:t>
            </a:r>
          </a:p>
        </p:txBody>
      </p:sp>
    </p:spTree>
    <p:extLst>
      <p:ext uri="{BB962C8B-B14F-4D97-AF65-F5344CB8AC3E}">
        <p14:creationId xmlns:p14="http://schemas.microsoft.com/office/powerpoint/2010/main" val="355712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B87336-96AE-4E7F-811E-B3F4EEE94C03}"/>
              </a:ext>
            </a:extLst>
          </p:cNvPr>
          <p:cNvSpPr>
            <a:spLocks noGrp="1"/>
          </p:cNvSpPr>
          <p:nvPr>
            <p:ph type="sldNum" sz="quarter" idx="12"/>
          </p:nvPr>
        </p:nvSpPr>
        <p:spPr/>
        <p:txBody>
          <a:bodyPr/>
          <a:lstStyle/>
          <a:p>
            <a:fld id="{B70F7035-E4E1-4BB6-A0A9-EB548548B6A5}" type="slidenum">
              <a:rPr lang="en-US" sz="1200" smtClean="0"/>
              <a:t>4</a:t>
            </a:fld>
            <a:endParaRPr lang="en-US" sz="1200" dirty="0"/>
          </a:p>
        </p:txBody>
      </p:sp>
      <p:sp>
        <p:nvSpPr>
          <p:cNvPr id="8" name="Rectangle: Rounded Corners 7">
            <a:extLst>
              <a:ext uri="{FF2B5EF4-FFF2-40B4-BE49-F238E27FC236}">
                <a16:creationId xmlns:a16="http://schemas.microsoft.com/office/drawing/2014/main" id="{BB5C29B9-A3BE-45EE-8A3C-8F81AD25D8F4}"/>
              </a:ext>
            </a:extLst>
          </p:cNvPr>
          <p:cNvSpPr/>
          <p:nvPr/>
        </p:nvSpPr>
        <p:spPr>
          <a:xfrm>
            <a:off x="5617277" y="5627760"/>
            <a:ext cx="5140712" cy="768014"/>
          </a:xfrm>
          <a:prstGeom prst="roundRect">
            <a:avLst/>
          </a:prstGeom>
          <a:noFill/>
          <a:ln w="28575">
            <a:solidFill>
              <a:srgbClr val="032F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1">
                    <a:lumMod val="50000"/>
                  </a:schemeClr>
                </a:solidFill>
              </a:rPr>
              <a:t>Only students highlighted in yellow will appear on the Longitudinal Report</a:t>
            </a:r>
          </a:p>
        </p:txBody>
      </p:sp>
      <p:pic>
        <p:nvPicPr>
          <p:cNvPr id="10" name="Picture 9" descr="Progression Options Feature">
            <a:extLst>
              <a:ext uri="{FF2B5EF4-FFF2-40B4-BE49-F238E27FC236}">
                <a16:creationId xmlns:a16="http://schemas.microsoft.com/office/drawing/2014/main" id="{B457A10D-1066-4611-8590-CEB819C17F46}"/>
              </a:ext>
            </a:extLst>
          </p:cNvPr>
          <p:cNvPicPr>
            <a:picLocks noChangeAspect="1"/>
          </p:cNvPicPr>
          <p:nvPr/>
        </p:nvPicPr>
        <p:blipFill rotWithShape="1">
          <a:blip r:embed="rId3">
            <a:extLst>
              <a:ext uri="{28A0092B-C50C-407E-A947-70E740481C1C}">
                <a14:useLocalDpi xmlns:a14="http://schemas.microsoft.com/office/drawing/2010/main" val="0"/>
              </a:ext>
            </a:extLst>
          </a:blip>
          <a:srcRect l="2101" t="2887" r="2466" b="21020"/>
          <a:stretch/>
        </p:blipFill>
        <p:spPr>
          <a:xfrm>
            <a:off x="5153573" y="1206905"/>
            <a:ext cx="6570921" cy="414236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Oval 5">
            <a:extLst>
              <a:ext uri="{FF2B5EF4-FFF2-40B4-BE49-F238E27FC236}">
                <a16:creationId xmlns:a16="http://schemas.microsoft.com/office/drawing/2014/main" id="{BB970FAB-A13C-4902-A76B-AD860F2F0B62}"/>
              </a:ext>
              <a:ext uri="{C183D7F6-B498-43B3-948B-1728B52AA6E4}">
                <adec:decorative xmlns:adec="http://schemas.microsoft.com/office/drawing/2017/decorative" val="1"/>
              </a:ext>
            </a:extLst>
          </p:cNvPr>
          <p:cNvSpPr/>
          <p:nvPr/>
        </p:nvSpPr>
        <p:spPr>
          <a:xfrm>
            <a:off x="5153573" y="1368974"/>
            <a:ext cx="1680708" cy="3934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Rectangle: Rounded Corners 6">
            <a:extLst>
              <a:ext uri="{FF2B5EF4-FFF2-40B4-BE49-F238E27FC236}">
                <a16:creationId xmlns:a16="http://schemas.microsoft.com/office/drawing/2014/main" id="{6B28983F-4217-4F55-85D1-57F68BCA35E7}"/>
              </a:ext>
            </a:extLst>
          </p:cNvPr>
          <p:cNvSpPr/>
          <p:nvPr/>
        </p:nvSpPr>
        <p:spPr>
          <a:xfrm>
            <a:off x="984348" y="3575099"/>
            <a:ext cx="3501483" cy="1471961"/>
          </a:xfrm>
          <a:prstGeom prst="roundRect">
            <a:avLst/>
          </a:prstGeom>
          <a:noFill/>
          <a:ln w="28575">
            <a:solidFill>
              <a:srgbClr val="032F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1">
                    <a:lumMod val="50000"/>
                  </a:schemeClr>
                </a:solidFill>
              </a:rPr>
              <a:t>Drop-down options are:</a:t>
            </a:r>
          </a:p>
          <a:p>
            <a:pPr marL="342900" indent="-342900" algn="ctr">
              <a:buFont typeface="Arial" panose="020B0604020202020204" pitchFamily="34" charset="0"/>
              <a:buChar char="•"/>
            </a:pPr>
            <a:r>
              <a:rPr lang="en-US" sz="2000" dirty="0" err="1">
                <a:solidFill>
                  <a:schemeClr val="tx1">
                    <a:lumMod val="50000"/>
                  </a:schemeClr>
                </a:solidFill>
              </a:rPr>
              <a:t>Summatives</a:t>
            </a:r>
            <a:endParaRPr lang="en-US" sz="2000" dirty="0">
              <a:solidFill>
                <a:schemeClr val="tx1">
                  <a:lumMod val="50000"/>
                </a:schemeClr>
              </a:solidFill>
            </a:endParaRPr>
          </a:p>
          <a:p>
            <a:pPr marL="342900" indent="-342900" algn="ctr">
              <a:buFont typeface="Arial" panose="020B0604020202020204" pitchFamily="34" charset="0"/>
              <a:buChar char="•"/>
            </a:pPr>
            <a:r>
              <a:rPr lang="en-US" sz="2000" dirty="0">
                <a:solidFill>
                  <a:schemeClr val="tx1">
                    <a:lumMod val="50000"/>
                  </a:schemeClr>
                </a:solidFill>
              </a:rPr>
              <a:t>Interims</a:t>
            </a:r>
          </a:p>
          <a:p>
            <a:pPr marL="342900" indent="-342900" algn="ctr">
              <a:buFont typeface="Arial" panose="020B0604020202020204" pitchFamily="34" charset="0"/>
              <a:buChar char="•"/>
            </a:pPr>
            <a:r>
              <a:rPr lang="en-US" sz="2000" dirty="0">
                <a:solidFill>
                  <a:schemeClr val="tx1">
                    <a:lumMod val="50000"/>
                  </a:schemeClr>
                </a:solidFill>
              </a:rPr>
              <a:t>Both</a:t>
            </a:r>
          </a:p>
        </p:txBody>
      </p:sp>
      <p:pic>
        <p:nvPicPr>
          <p:cNvPr id="3" name="Picture 2" descr="Progression Options Feature">
            <a:extLst>
              <a:ext uri="{FF2B5EF4-FFF2-40B4-BE49-F238E27FC236}">
                <a16:creationId xmlns:a16="http://schemas.microsoft.com/office/drawing/2014/main" id="{868D95E4-FFD8-4562-966C-E2E167DD038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67505" y="1206905"/>
            <a:ext cx="4535170" cy="2150745"/>
          </a:xfrm>
          <a:prstGeom prst="rect">
            <a:avLst/>
          </a:prstGeom>
          <a:solidFill>
            <a:schemeClr val="bg1">
              <a:lumMod val="100000"/>
              <a:lumOff val="0"/>
            </a:schemeClr>
          </a:solidFill>
          <a:ln w="12700" cmpd="sng">
            <a:solidFill>
              <a:schemeClr val="bg1">
                <a:lumMod val="85000"/>
              </a:schemeClr>
            </a:solidFill>
            <a:miter lim="800000"/>
            <a:headEnd/>
            <a:tailEnd/>
          </a:ln>
          <a:effectLst>
            <a:outerShdw blurRad="50800" dist="38100" dir="2700000" algn="tl" rotWithShape="0">
              <a:prstClr val="black">
                <a:alpha val="40000"/>
              </a:prstClr>
            </a:outerShdw>
          </a:effectLst>
        </p:spPr>
      </p:pic>
      <p:sp>
        <p:nvSpPr>
          <p:cNvPr id="5" name="Oval 4">
            <a:extLst>
              <a:ext uri="{FF2B5EF4-FFF2-40B4-BE49-F238E27FC236}">
                <a16:creationId xmlns:a16="http://schemas.microsoft.com/office/drawing/2014/main" id="{9558E157-FA79-45B7-8F26-8FC5264B8175}"/>
              </a:ext>
              <a:ext uri="{C183D7F6-B498-43B3-948B-1728B52AA6E4}">
                <adec:decorative xmlns:adec="http://schemas.microsoft.com/office/drawing/2017/decorative" val="1"/>
              </a:ext>
            </a:extLst>
          </p:cNvPr>
          <p:cNvSpPr/>
          <p:nvPr/>
        </p:nvSpPr>
        <p:spPr>
          <a:xfrm>
            <a:off x="1987957" y="1625494"/>
            <a:ext cx="1494263" cy="2118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15DCF650-57F2-4469-85B6-5CE7AB66F970}"/>
              </a:ext>
            </a:extLst>
          </p:cNvPr>
          <p:cNvSpPr>
            <a:spLocks noGrp="1"/>
          </p:cNvSpPr>
          <p:nvPr>
            <p:ph type="title"/>
          </p:nvPr>
        </p:nvSpPr>
        <p:spPr/>
        <p:txBody>
          <a:bodyPr>
            <a:normAutofit/>
          </a:bodyPr>
          <a:lstStyle/>
          <a:p>
            <a:r>
              <a:rPr lang="en-US" dirty="0">
                <a:latin typeface="+mn-lt"/>
              </a:rPr>
              <a:t>Progression Options Feature</a:t>
            </a:r>
          </a:p>
        </p:txBody>
      </p:sp>
    </p:spTree>
    <p:extLst>
      <p:ext uri="{BB962C8B-B14F-4D97-AF65-F5344CB8AC3E}">
        <p14:creationId xmlns:p14="http://schemas.microsoft.com/office/powerpoint/2010/main" val="3386947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D25C146D-9BE7-47AC-8012-99282F38F5EF}"/>
              </a:ext>
            </a:extLst>
          </p:cNvPr>
          <p:cNvSpPr>
            <a:spLocks noGrp="1"/>
          </p:cNvSpPr>
          <p:nvPr>
            <p:ph type="sldNum" sz="quarter" idx="12"/>
          </p:nvPr>
        </p:nvSpPr>
        <p:spPr/>
        <p:txBody>
          <a:bodyPr/>
          <a:lstStyle/>
          <a:p>
            <a:fld id="{B70F7035-E4E1-4BB6-A0A9-EB548548B6A5}" type="slidenum">
              <a:rPr lang="en-US" sz="1200" smtClean="0"/>
              <a:t>5</a:t>
            </a:fld>
            <a:endParaRPr lang="en-US" sz="1200" dirty="0"/>
          </a:p>
        </p:txBody>
      </p:sp>
      <p:pic>
        <p:nvPicPr>
          <p:cNvPr id="5" name="Picture 4" descr="Students’ Overall Performance Over Time">
            <a:extLst>
              <a:ext uri="{FF2B5EF4-FFF2-40B4-BE49-F238E27FC236}">
                <a16:creationId xmlns:a16="http://schemas.microsoft.com/office/drawing/2014/main" id="{FC31511E-D8D6-48DC-B185-548A59BC6A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065922" y="1064088"/>
            <a:ext cx="7627434" cy="5256199"/>
          </a:xfrm>
          <a:prstGeom prst="rect">
            <a:avLst/>
          </a:prstGeom>
          <a:noFill/>
          <a:ln w="12700">
            <a:solidFill>
              <a:schemeClr val="bg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Flowchart: Connector 8">
            <a:extLst>
              <a:ext uri="{FF2B5EF4-FFF2-40B4-BE49-F238E27FC236}">
                <a16:creationId xmlns:a16="http://schemas.microsoft.com/office/drawing/2014/main" id="{6C3B6348-3469-4641-BBF3-6F148FE830A3}"/>
              </a:ext>
              <a:ext uri="{C183D7F6-B498-43B3-948B-1728B52AA6E4}">
                <adec:decorative xmlns:adec="http://schemas.microsoft.com/office/drawing/2017/decorative" val="1"/>
              </a:ext>
            </a:extLst>
          </p:cNvPr>
          <p:cNvSpPr/>
          <p:nvPr/>
        </p:nvSpPr>
        <p:spPr>
          <a:xfrm flipH="1">
            <a:off x="2065922" y="4421287"/>
            <a:ext cx="2162224" cy="412595"/>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Flowchart: Connector 3">
            <a:extLst>
              <a:ext uri="{FF2B5EF4-FFF2-40B4-BE49-F238E27FC236}">
                <a16:creationId xmlns:a16="http://schemas.microsoft.com/office/drawing/2014/main" id="{509C324C-BCCF-4370-8278-7FB43294065C}"/>
              </a:ext>
              <a:ext uri="{C183D7F6-B498-43B3-948B-1728B52AA6E4}">
                <adec:decorative xmlns:adec="http://schemas.microsoft.com/office/drawing/2017/decorative" val="1"/>
              </a:ext>
            </a:extLst>
          </p:cNvPr>
          <p:cNvSpPr/>
          <p:nvPr/>
        </p:nvSpPr>
        <p:spPr>
          <a:xfrm flipH="1">
            <a:off x="2905982" y="3339619"/>
            <a:ext cx="456086" cy="412595"/>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8" name="Flowchart: Connector 7">
            <a:extLst>
              <a:ext uri="{FF2B5EF4-FFF2-40B4-BE49-F238E27FC236}">
                <a16:creationId xmlns:a16="http://schemas.microsoft.com/office/drawing/2014/main" id="{58AA9619-6FE4-4C38-8AB8-9B3B5D6D9963}"/>
              </a:ext>
              <a:ext uri="{C183D7F6-B498-43B3-948B-1728B52AA6E4}">
                <adec:decorative xmlns:adec="http://schemas.microsoft.com/office/drawing/2017/decorative" val="1"/>
              </a:ext>
            </a:extLst>
          </p:cNvPr>
          <p:cNvSpPr/>
          <p:nvPr/>
        </p:nvSpPr>
        <p:spPr>
          <a:xfrm flipH="1">
            <a:off x="3772060" y="2008906"/>
            <a:ext cx="456086" cy="412595"/>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a:extLst>
              <a:ext uri="{FF2B5EF4-FFF2-40B4-BE49-F238E27FC236}">
                <a16:creationId xmlns:a16="http://schemas.microsoft.com/office/drawing/2014/main" id="{5B269E62-AD65-4EF0-B31C-B40B6CF0F4E7}"/>
              </a:ext>
            </a:extLst>
          </p:cNvPr>
          <p:cNvSpPr>
            <a:spLocks noGrp="1"/>
          </p:cNvSpPr>
          <p:nvPr>
            <p:ph type="title"/>
          </p:nvPr>
        </p:nvSpPr>
        <p:spPr/>
        <p:txBody>
          <a:bodyPr>
            <a:normAutofit/>
          </a:bodyPr>
          <a:lstStyle/>
          <a:p>
            <a:r>
              <a:rPr lang="en-US" dirty="0">
                <a:latin typeface="+mn-lt"/>
              </a:rPr>
              <a:t>Students’ Overall Performance Over Time</a:t>
            </a:r>
          </a:p>
        </p:txBody>
      </p:sp>
    </p:spTree>
    <p:extLst>
      <p:ext uri="{BB962C8B-B14F-4D97-AF65-F5344CB8AC3E}">
        <p14:creationId xmlns:p14="http://schemas.microsoft.com/office/powerpoint/2010/main" val="108329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0D0DF934-855B-4809-8C8B-9F0BDEC15ABC}"/>
              </a:ext>
            </a:extLst>
          </p:cNvPr>
          <p:cNvSpPr>
            <a:spLocks noGrp="1"/>
          </p:cNvSpPr>
          <p:nvPr>
            <p:ph type="sldNum" sz="quarter" idx="12"/>
          </p:nvPr>
        </p:nvSpPr>
        <p:spPr>
          <a:xfrm>
            <a:off x="9230662" y="6395774"/>
            <a:ext cx="2743200" cy="365125"/>
          </a:xfrm>
        </p:spPr>
        <p:txBody>
          <a:bodyPr/>
          <a:lstStyle/>
          <a:p>
            <a:fld id="{B70F7035-E4E1-4BB6-A0A9-EB548548B6A5}" type="slidenum">
              <a:rPr lang="en-US" sz="1200" smtClean="0"/>
              <a:t>6</a:t>
            </a:fld>
            <a:endParaRPr lang="en-US" sz="1200" dirty="0"/>
          </a:p>
        </p:txBody>
      </p:sp>
      <p:pic>
        <p:nvPicPr>
          <p:cNvPr id="6" name="Picture 5" descr="Modify Your Test Groups">
            <a:extLst>
              <a:ext uri="{FF2B5EF4-FFF2-40B4-BE49-F238E27FC236}">
                <a16:creationId xmlns:a16="http://schemas.microsoft.com/office/drawing/2014/main" id="{3CABD021-BAE4-4F33-BE0F-948BF1290B0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065922" y="1166276"/>
            <a:ext cx="7627434" cy="5256199"/>
          </a:xfrm>
          <a:prstGeom prst="rect">
            <a:avLst/>
          </a:prstGeom>
          <a:noFill/>
          <a:ln w="12700">
            <a:solidFill>
              <a:schemeClr val="bg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Flowchart: Connector 4">
            <a:extLst>
              <a:ext uri="{FF2B5EF4-FFF2-40B4-BE49-F238E27FC236}">
                <a16:creationId xmlns:a16="http://schemas.microsoft.com/office/drawing/2014/main" id="{AD34E03E-403E-4230-944C-C976062A46D9}"/>
              </a:ext>
              <a:ext uri="{C183D7F6-B498-43B3-948B-1728B52AA6E4}">
                <adec:decorative xmlns:adec="http://schemas.microsoft.com/office/drawing/2017/decorative" val="1"/>
              </a:ext>
            </a:extLst>
          </p:cNvPr>
          <p:cNvSpPr/>
          <p:nvPr/>
        </p:nvSpPr>
        <p:spPr>
          <a:xfrm flipH="1">
            <a:off x="7700415" y="1468992"/>
            <a:ext cx="1148576" cy="394009"/>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Flowchart: Connector 3">
            <a:extLst>
              <a:ext uri="{FF2B5EF4-FFF2-40B4-BE49-F238E27FC236}">
                <a16:creationId xmlns:a16="http://schemas.microsoft.com/office/drawing/2014/main" id="{0331D96D-B911-42E3-A0A9-927776403F4F}"/>
              </a:ext>
              <a:ext uri="{C183D7F6-B498-43B3-948B-1728B52AA6E4}">
                <adec:decorative xmlns:adec="http://schemas.microsoft.com/office/drawing/2017/decorative" val="1"/>
              </a:ext>
            </a:extLst>
          </p:cNvPr>
          <p:cNvSpPr/>
          <p:nvPr/>
        </p:nvSpPr>
        <p:spPr>
          <a:xfrm flipH="1">
            <a:off x="2065921" y="4524425"/>
            <a:ext cx="2121859" cy="412595"/>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a:extLst>
              <a:ext uri="{FF2B5EF4-FFF2-40B4-BE49-F238E27FC236}">
                <a16:creationId xmlns:a16="http://schemas.microsoft.com/office/drawing/2014/main" id="{149B693F-115D-414E-8F13-C4CC22FFFE50}"/>
              </a:ext>
            </a:extLst>
          </p:cNvPr>
          <p:cNvSpPr>
            <a:spLocks noGrp="1"/>
          </p:cNvSpPr>
          <p:nvPr>
            <p:ph type="title"/>
          </p:nvPr>
        </p:nvSpPr>
        <p:spPr/>
        <p:txBody>
          <a:bodyPr/>
          <a:lstStyle/>
          <a:p>
            <a:r>
              <a:rPr lang="en-US" dirty="0">
                <a:latin typeface="+mn-lt"/>
              </a:rPr>
              <a:t>Modify Your Test Groups</a:t>
            </a:r>
          </a:p>
        </p:txBody>
      </p:sp>
    </p:spTree>
    <p:extLst>
      <p:ext uri="{BB962C8B-B14F-4D97-AF65-F5344CB8AC3E}">
        <p14:creationId xmlns:p14="http://schemas.microsoft.com/office/powerpoint/2010/main" val="1520664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EE2F7B-9F95-4C3D-8638-8FF301F298C7}"/>
              </a:ext>
            </a:extLst>
          </p:cNvPr>
          <p:cNvSpPr>
            <a:spLocks noGrp="1"/>
          </p:cNvSpPr>
          <p:nvPr>
            <p:ph type="sldNum" sz="quarter" idx="12"/>
          </p:nvPr>
        </p:nvSpPr>
        <p:spPr>
          <a:xfrm>
            <a:off x="9057597" y="6365441"/>
            <a:ext cx="2743200" cy="365125"/>
          </a:xfrm>
        </p:spPr>
        <p:txBody>
          <a:bodyPr/>
          <a:lstStyle/>
          <a:p>
            <a:fld id="{B70F7035-E4E1-4BB6-A0A9-EB548548B6A5}" type="slidenum">
              <a:rPr lang="en-US" sz="1200" smtClean="0">
                <a:latin typeface="+mn-lt"/>
              </a:rPr>
              <a:t>7</a:t>
            </a:fld>
            <a:endParaRPr lang="en-US" sz="1200" dirty="0">
              <a:latin typeface="+mn-lt"/>
            </a:endParaRPr>
          </a:p>
        </p:txBody>
      </p:sp>
      <p:sp>
        <p:nvSpPr>
          <p:cNvPr id="7" name="Rectangle: Rounded Corners 6">
            <a:extLst>
              <a:ext uri="{FF2B5EF4-FFF2-40B4-BE49-F238E27FC236}">
                <a16:creationId xmlns:a16="http://schemas.microsoft.com/office/drawing/2014/main" id="{020F24F0-0EDC-4B92-B957-FF151F531931}"/>
              </a:ext>
            </a:extLst>
          </p:cNvPr>
          <p:cNvSpPr/>
          <p:nvPr/>
        </p:nvSpPr>
        <p:spPr>
          <a:xfrm>
            <a:off x="7832509" y="1198228"/>
            <a:ext cx="3968288" cy="5140149"/>
          </a:xfrm>
          <a:prstGeom prst="roundRect">
            <a:avLst/>
          </a:prstGeom>
          <a:noFill/>
          <a:ln w="28575">
            <a:solidFill>
              <a:srgbClr val="032F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lumMod val="50000"/>
                  </a:schemeClr>
                </a:solidFill>
              </a:rPr>
              <a:t>School Year</a:t>
            </a:r>
            <a:r>
              <a:rPr lang="en-US" dirty="0">
                <a:solidFill>
                  <a:schemeClr val="tx1">
                    <a:lumMod val="50000"/>
                  </a:schemeClr>
                </a:solidFill>
              </a:rPr>
              <a:t>: By default, data is shown for all years. Selecting a date, such as “2019,” will filter the results for the 2019—2020 school year results.</a:t>
            </a:r>
          </a:p>
          <a:p>
            <a:r>
              <a:rPr lang="en-US" b="1" dirty="0">
                <a:solidFill>
                  <a:schemeClr val="tx1">
                    <a:lumMod val="50000"/>
                  </a:schemeClr>
                </a:solidFill>
              </a:rPr>
              <a:t>Test Reason</a:t>
            </a:r>
            <a:r>
              <a:rPr lang="en-US" dirty="0">
                <a:solidFill>
                  <a:schemeClr val="tx1">
                    <a:lumMod val="50000"/>
                  </a:schemeClr>
                </a:solidFill>
              </a:rPr>
              <a:t>: Most helpful for numerous interim and benchmark tests that can be screened by category, omitting those you do not need to see. Test reasons for summative tests are determined by administration date, typically the end of the school year or the course.</a:t>
            </a:r>
          </a:p>
          <a:p>
            <a:r>
              <a:rPr lang="en-US" b="1" dirty="0">
                <a:solidFill>
                  <a:schemeClr val="tx1">
                    <a:lumMod val="50000"/>
                  </a:schemeClr>
                </a:solidFill>
              </a:rPr>
              <a:t>Test Label</a:t>
            </a:r>
            <a:r>
              <a:rPr lang="en-US" dirty="0">
                <a:solidFill>
                  <a:schemeClr val="tx1">
                    <a:lumMod val="50000"/>
                  </a:schemeClr>
                </a:solidFill>
              </a:rPr>
              <a:t>: Deselect the names of the tests you don’t need to see.</a:t>
            </a:r>
          </a:p>
        </p:txBody>
      </p:sp>
      <p:pic>
        <p:nvPicPr>
          <p:cNvPr id="4" name="Picture 3" descr="Filter Test Opportunities to &#10;Show Some and Not Others">
            <a:extLst>
              <a:ext uri="{FF2B5EF4-FFF2-40B4-BE49-F238E27FC236}">
                <a16:creationId xmlns:a16="http://schemas.microsoft.com/office/drawing/2014/main" id="{DF0C5F1E-316B-40BB-90D2-2D736ECACCF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4304" y="1190720"/>
            <a:ext cx="7229390" cy="5140149"/>
          </a:xfrm>
          <a:prstGeom prst="rect">
            <a:avLst/>
          </a:prstGeom>
          <a:noFill/>
          <a:ln w="12700">
            <a:solidFill>
              <a:schemeClr val="bg1">
                <a:lumMod val="8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0E4F7B5-1DBB-48A1-983F-9AFF065C307F}"/>
              </a:ext>
              <a:ext uri="{C183D7F6-B498-43B3-948B-1728B52AA6E4}">
                <adec:decorative xmlns:adec="http://schemas.microsoft.com/office/drawing/2017/decorative" val="1"/>
              </a:ext>
            </a:extLst>
          </p:cNvPr>
          <p:cNvSpPr/>
          <p:nvPr/>
        </p:nvSpPr>
        <p:spPr>
          <a:xfrm>
            <a:off x="5110065" y="1870663"/>
            <a:ext cx="2319453" cy="20406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8" name="Title 7">
            <a:extLst>
              <a:ext uri="{FF2B5EF4-FFF2-40B4-BE49-F238E27FC236}">
                <a16:creationId xmlns:a16="http://schemas.microsoft.com/office/drawing/2014/main" id="{A2ADF047-57B7-4B26-812B-83A042586B8F}"/>
              </a:ext>
            </a:extLst>
          </p:cNvPr>
          <p:cNvSpPr>
            <a:spLocks noGrp="1"/>
          </p:cNvSpPr>
          <p:nvPr>
            <p:ph type="title"/>
          </p:nvPr>
        </p:nvSpPr>
        <p:spPr>
          <a:xfrm>
            <a:off x="434304" y="0"/>
            <a:ext cx="10515600" cy="988601"/>
          </a:xfrm>
        </p:spPr>
        <p:txBody>
          <a:bodyPr>
            <a:noAutofit/>
          </a:bodyPr>
          <a:lstStyle/>
          <a:p>
            <a:r>
              <a:rPr lang="en-US" sz="3600" dirty="0">
                <a:latin typeface="+mn-lt"/>
              </a:rPr>
              <a:t>Filter Test Opportunities to </a:t>
            </a:r>
            <a:br>
              <a:rPr lang="en-US" sz="3600" dirty="0">
                <a:latin typeface="+mn-lt"/>
              </a:rPr>
            </a:br>
            <a:r>
              <a:rPr lang="en-US" sz="3600" dirty="0">
                <a:latin typeface="+mn-lt"/>
              </a:rPr>
              <a:t>Show Some and Not Others</a:t>
            </a:r>
          </a:p>
        </p:txBody>
      </p:sp>
    </p:spTree>
    <p:extLst>
      <p:ext uri="{BB962C8B-B14F-4D97-AF65-F5344CB8AC3E}">
        <p14:creationId xmlns:p14="http://schemas.microsoft.com/office/powerpoint/2010/main" val="1327119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FC5C75-99DA-4F5A-A54F-43006B6ACE76}"/>
              </a:ext>
            </a:extLst>
          </p:cNvPr>
          <p:cNvSpPr>
            <a:spLocks noGrp="1"/>
          </p:cNvSpPr>
          <p:nvPr>
            <p:ph type="sldNum" sz="quarter" idx="12"/>
          </p:nvPr>
        </p:nvSpPr>
        <p:spPr/>
        <p:txBody>
          <a:bodyPr/>
          <a:lstStyle/>
          <a:p>
            <a:fld id="{B70F7035-E4E1-4BB6-A0A9-EB548548B6A5}" type="slidenum">
              <a:rPr lang="en-US" sz="1200" smtClean="0">
                <a:latin typeface="+mn-lt"/>
              </a:rPr>
              <a:t>8</a:t>
            </a:fld>
            <a:endParaRPr lang="en-US" sz="1200" dirty="0">
              <a:latin typeface="+mn-lt"/>
            </a:endParaRPr>
          </a:p>
        </p:txBody>
      </p:sp>
      <p:pic>
        <p:nvPicPr>
          <p:cNvPr id="4" name="Picture 3" descr="Switch Between Score Data &#10;&amp; Performance Level Data">
            <a:extLst>
              <a:ext uri="{FF2B5EF4-FFF2-40B4-BE49-F238E27FC236}">
                <a16:creationId xmlns:a16="http://schemas.microsoft.com/office/drawing/2014/main" id="{484A02EF-6C24-4370-9662-7823F48AE65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99136" y="1139575"/>
            <a:ext cx="7627434" cy="5256199"/>
          </a:xfrm>
          <a:prstGeom prst="rect">
            <a:avLst/>
          </a:prstGeom>
          <a:noFill/>
          <a:ln w="12700">
            <a:solidFill>
              <a:schemeClr val="bg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Flowchart: Connector 4">
            <a:extLst>
              <a:ext uri="{FF2B5EF4-FFF2-40B4-BE49-F238E27FC236}">
                <a16:creationId xmlns:a16="http://schemas.microsoft.com/office/drawing/2014/main" id="{176EE131-EF23-45D9-B9E0-903F545B6FC2}"/>
              </a:ext>
              <a:ext uri="{C183D7F6-B498-43B3-948B-1728B52AA6E4}">
                <adec:decorative xmlns:adec="http://schemas.microsoft.com/office/drawing/2017/decorative" val="1"/>
              </a:ext>
            </a:extLst>
          </p:cNvPr>
          <p:cNvSpPr/>
          <p:nvPr/>
        </p:nvSpPr>
        <p:spPr>
          <a:xfrm flipH="1">
            <a:off x="2849751" y="1892056"/>
            <a:ext cx="1572323" cy="367990"/>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3" name="Title 2">
            <a:extLst>
              <a:ext uri="{FF2B5EF4-FFF2-40B4-BE49-F238E27FC236}">
                <a16:creationId xmlns:a16="http://schemas.microsoft.com/office/drawing/2014/main" id="{702044AD-3D14-484F-AADC-D7CBB059D919}"/>
              </a:ext>
            </a:extLst>
          </p:cNvPr>
          <p:cNvSpPr>
            <a:spLocks noGrp="1"/>
          </p:cNvSpPr>
          <p:nvPr>
            <p:ph type="title"/>
          </p:nvPr>
        </p:nvSpPr>
        <p:spPr/>
        <p:txBody>
          <a:bodyPr>
            <a:normAutofit fontScale="90000"/>
          </a:bodyPr>
          <a:lstStyle/>
          <a:p>
            <a:r>
              <a:rPr lang="en-US" dirty="0">
                <a:latin typeface="+mn-lt"/>
              </a:rPr>
              <a:t>Switch Between Score Data </a:t>
            </a:r>
            <a:br>
              <a:rPr lang="en-US" dirty="0">
                <a:latin typeface="+mn-lt"/>
              </a:rPr>
            </a:br>
            <a:r>
              <a:rPr lang="en-US" dirty="0">
                <a:latin typeface="+mn-lt"/>
              </a:rPr>
              <a:t>&amp; Performance Level Data</a:t>
            </a:r>
          </a:p>
        </p:txBody>
      </p:sp>
    </p:spTree>
    <p:extLst>
      <p:ext uri="{BB962C8B-B14F-4D97-AF65-F5344CB8AC3E}">
        <p14:creationId xmlns:p14="http://schemas.microsoft.com/office/powerpoint/2010/main" val="1383600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DF619A-4AD4-44E1-A0B2-5FE5BFD635C4}"/>
              </a:ext>
            </a:extLst>
          </p:cNvPr>
          <p:cNvSpPr>
            <a:spLocks noGrp="1"/>
          </p:cNvSpPr>
          <p:nvPr>
            <p:ph type="sldNum" sz="quarter" idx="12"/>
          </p:nvPr>
        </p:nvSpPr>
        <p:spPr/>
        <p:txBody>
          <a:bodyPr/>
          <a:lstStyle/>
          <a:p>
            <a:fld id="{B70F7035-E4E1-4BB6-A0A9-EB548548B6A5}" type="slidenum">
              <a:rPr lang="en-US" sz="1200" smtClean="0">
                <a:latin typeface="+mn-lt"/>
              </a:rPr>
              <a:t>9</a:t>
            </a:fld>
            <a:endParaRPr lang="en-US" sz="1200" dirty="0">
              <a:latin typeface="+mn-lt"/>
            </a:endParaRPr>
          </a:p>
        </p:txBody>
      </p:sp>
      <p:pic>
        <p:nvPicPr>
          <p:cNvPr id="3" name="Picture 2" descr="See Performance in Different Areas Over Time">
            <a:extLst>
              <a:ext uri="{FF2B5EF4-FFF2-40B4-BE49-F238E27FC236}">
                <a16:creationId xmlns:a16="http://schemas.microsoft.com/office/drawing/2014/main" id="{14CFD1D1-D2FF-4816-BBE4-1740B77AF7F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7881" y="1126475"/>
            <a:ext cx="7362694" cy="5131424"/>
          </a:xfrm>
          <a:prstGeom prst="rect">
            <a:avLst/>
          </a:prstGeom>
          <a:noFill/>
          <a:ln w="12700">
            <a:solidFill>
              <a:schemeClr val="bg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Flowchart: Connector 5">
            <a:extLst>
              <a:ext uri="{FF2B5EF4-FFF2-40B4-BE49-F238E27FC236}">
                <a16:creationId xmlns:a16="http://schemas.microsoft.com/office/drawing/2014/main" id="{7C375243-A823-4211-9961-FE4A05F9D3BD}"/>
              </a:ext>
              <a:ext uri="{C183D7F6-B498-43B3-948B-1728B52AA6E4}">
                <adec:decorative xmlns:adec="http://schemas.microsoft.com/office/drawing/2017/decorative" val="1"/>
              </a:ext>
            </a:extLst>
          </p:cNvPr>
          <p:cNvSpPr/>
          <p:nvPr/>
        </p:nvSpPr>
        <p:spPr>
          <a:xfrm flipH="1">
            <a:off x="7701772" y="4902094"/>
            <a:ext cx="858646" cy="234176"/>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9" name="Flowchart: Connector 8">
            <a:extLst>
              <a:ext uri="{FF2B5EF4-FFF2-40B4-BE49-F238E27FC236}">
                <a16:creationId xmlns:a16="http://schemas.microsoft.com/office/drawing/2014/main" id="{256A7C0B-4AE7-4938-951F-F3FAA402FF5C}"/>
              </a:ext>
              <a:ext uri="{C183D7F6-B498-43B3-948B-1728B52AA6E4}">
                <adec:decorative xmlns:adec="http://schemas.microsoft.com/office/drawing/2017/decorative" val="1"/>
              </a:ext>
            </a:extLst>
          </p:cNvPr>
          <p:cNvSpPr/>
          <p:nvPr/>
        </p:nvSpPr>
        <p:spPr>
          <a:xfrm flipH="1">
            <a:off x="8958940" y="3164953"/>
            <a:ext cx="464633" cy="462777"/>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5" name="Flowchart: Connector 4">
            <a:extLst>
              <a:ext uri="{FF2B5EF4-FFF2-40B4-BE49-F238E27FC236}">
                <a16:creationId xmlns:a16="http://schemas.microsoft.com/office/drawing/2014/main" id="{60ED35AB-F89C-4C40-B0C6-A3BF6E9B3C79}"/>
              </a:ext>
              <a:ext uri="{C183D7F6-B498-43B3-948B-1728B52AA6E4}">
                <adec:decorative xmlns:adec="http://schemas.microsoft.com/office/drawing/2017/decorative" val="1"/>
              </a:ext>
            </a:extLst>
          </p:cNvPr>
          <p:cNvSpPr/>
          <p:nvPr/>
        </p:nvSpPr>
        <p:spPr>
          <a:xfrm flipH="1">
            <a:off x="5315410" y="1902416"/>
            <a:ext cx="1338147" cy="301084"/>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Flowchart: Connector 6">
            <a:extLst>
              <a:ext uri="{FF2B5EF4-FFF2-40B4-BE49-F238E27FC236}">
                <a16:creationId xmlns:a16="http://schemas.microsoft.com/office/drawing/2014/main" id="{B0062B5E-25DA-4990-98F2-A67BA27D2D3D}"/>
              </a:ext>
              <a:ext uri="{C183D7F6-B498-43B3-948B-1728B52AA6E4}">
                <adec:decorative xmlns:adec="http://schemas.microsoft.com/office/drawing/2017/decorative" val="1"/>
              </a:ext>
            </a:extLst>
          </p:cNvPr>
          <p:cNvSpPr/>
          <p:nvPr/>
        </p:nvSpPr>
        <p:spPr>
          <a:xfrm flipH="1">
            <a:off x="7809566" y="1902416"/>
            <a:ext cx="1338147" cy="301084"/>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Title 9" descr="See Performance in Different Areas Over Time">
            <a:extLst>
              <a:ext uri="{FF2B5EF4-FFF2-40B4-BE49-F238E27FC236}">
                <a16:creationId xmlns:a16="http://schemas.microsoft.com/office/drawing/2014/main" id="{790A7321-4F5D-4DF9-9ECB-6856F0B71D3C}"/>
              </a:ext>
            </a:extLst>
          </p:cNvPr>
          <p:cNvSpPr>
            <a:spLocks noGrp="1"/>
          </p:cNvSpPr>
          <p:nvPr>
            <p:ph type="title"/>
          </p:nvPr>
        </p:nvSpPr>
        <p:spPr>
          <a:xfrm>
            <a:off x="434304" y="0"/>
            <a:ext cx="10515600" cy="988601"/>
          </a:xfrm>
        </p:spPr>
        <p:txBody>
          <a:bodyPr>
            <a:normAutofit/>
          </a:bodyPr>
          <a:lstStyle/>
          <a:p>
            <a:r>
              <a:rPr lang="en-US" dirty="0">
                <a:latin typeface="+mn-lt"/>
                <a:ea typeface="Cambria" panose="02040503050406030204" pitchFamily="18" charset="0"/>
              </a:rPr>
              <a:t>See Performance in Different Areas Over Time</a:t>
            </a:r>
          </a:p>
        </p:txBody>
      </p:sp>
    </p:spTree>
    <p:extLst>
      <p:ext uri="{BB962C8B-B14F-4D97-AF65-F5344CB8AC3E}">
        <p14:creationId xmlns:p14="http://schemas.microsoft.com/office/powerpoint/2010/main" val="2187893163"/>
      </p:ext>
    </p:extLst>
  </p:cSld>
  <p:clrMapOvr>
    <a:masterClrMapping/>
  </p:clrMapOvr>
</p:sld>
</file>

<file path=ppt/theme/theme1.xml><?xml version="1.0" encoding="utf-8"?>
<a:theme xmlns:a="http://schemas.openxmlformats.org/drawingml/2006/main" name="1_Office Theme">
  <a:themeElements>
    <a:clrScheme name="SDE Template">
      <a:dk1>
        <a:srgbClr val="262626"/>
      </a:dk1>
      <a:lt1>
        <a:sysClr val="window" lastClr="FFFFFF"/>
      </a:lt1>
      <a:dk2>
        <a:srgbClr val="17365D"/>
      </a:dk2>
      <a:lt2>
        <a:srgbClr val="BFD4EF"/>
      </a:lt2>
      <a:accent1>
        <a:srgbClr val="FFC000"/>
      </a:accent1>
      <a:accent2>
        <a:srgbClr val="FF0000"/>
      </a:accent2>
      <a:accent3>
        <a:srgbClr val="9BBB59"/>
      </a:accent3>
      <a:accent4>
        <a:srgbClr val="8064A2"/>
      </a:accent4>
      <a:accent5>
        <a:srgbClr val="4BACC6"/>
      </a:accent5>
      <a:accent6>
        <a:srgbClr val="F79646"/>
      </a:accent6>
      <a:hlink>
        <a:srgbClr val="2A63AC"/>
      </a:hlink>
      <a:folHlink>
        <a:srgbClr val="E36C0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id="{D25B1171-7557-4BCD-A042-D4C3A6E8DC23}" vid="{0B6D4851-7244-4593-96A4-5E688FCA6D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324FC589484084283BFA858B4C2D8BC" ma:contentTypeVersion="11" ma:contentTypeDescription="Create a new document." ma:contentTypeScope="" ma:versionID="677fa5aa7273666350963ff58bb7972b">
  <xsd:schema xmlns:xsd="http://www.w3.org/2001/XMLSchema" xmlns:xs="http://www.w3.org/2001/XMLSchema" xmlns:p="http://schemas.microsoft.com/office/2006/metadata/properties" xmlns:ns2="2843375c-8823-4e2f-99fa-88d565c262bc" xmlns:ns3="13c9ea0d-e25c-4f93-9b70-02862080b193" targetNamespace="http://schemas.microsoft.com/office/2006/metadata/properties" ma:root="true" ma:fieldsID="0503ce3b73abfbf00269fedfcbd6b6d5" ns2:_="" ns3:_="">
    <xsd:import namespace="2843375c-8823-4e2f-99fa-88d565c262bc"/>
    <xsd:import namespace="13c9ea0d-e25c-4f93-9b70-02862080b19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43375c-8823-4e2f-99fa-88d565c262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c9ea0d-e25c-4f93-9b70-02862080b19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B90193-8589-4CB7-9462-970618448455}">
  <ds:schemaRefs>
    <ds:schemaRef ds:uri="2843375c-8823-4e2f-99fa-88d565c262bc"/>
    <ds:schemaRef ds:uri="http://purl.org/dc/elements/1.1/"/>
    <ds:schemaRef ds:uri="http://purl.org/dc/terms/"/>
    <ds:schemaRef ds:uri="13c9ea0d-e25c-4f93-9b70-02862080b193"/>
    <ds:schemaRef ds:uri="http://purl.org/dc/dcmityp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100F1075-B020-4A22-9090-4109F0443C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43375c-8823-4e2f-99fa-88d565c262bc"/>
    <ds:schemaRef ds:uri="13c9ea0d-e25c-4f93-9b70-02862080b1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68C253B-B54D-48C8-B4AC-652988635C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1877</TotalTime>
  <Words>2008</Words>
  <Application>Microsoft Office PowerPoint</Application>
  <PresentationFormat>Widescreen</PresentationFormat>
  <Paragraphs>125</Paragraphs>
  <Slides>11</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宋体</vt:lpstr>
      <vt:lpstr>Arial</vt:lpstr>
      <vt:lpstr>Calibri</vt:lpstr>
      <vt:lpstr>Calibri Light</vt:lpstr>
      <vt:lpstr>Cambria</vt:lpstr>
      <vt:lpstr>Franklin Gothic Book</vt:lpstr>
      <vt:lpstr>Gill Sans MT</vt:lpstr>
      <vt:lpstr>Open Sans</vt:lpstr>
      <vt:lpstr>Open Sans Light</vt:lpstr>
      <vt:lpstr>Open Sans Semibold</vt:lpstr>
      <vt:lpstr>1_Office Theme</vt:lpstr>
      <vt:lpstr>How to Track Student Performance Over Time Using the Longitudinal Report</vt:lpstr>
      <vt:lpstr>Longitudinal Report Buttons</vt:lpstr>
      <vt:lpstr>What Does the Longitudinal Report Look Like?</vt:lpstr>
      <vt:lpstr>Progression Options Feature</vt:lpstr>
      <vt:lpstr>Students’ Overall Performance Over Time</vt:lpstr>
      <vt:lpstr>Modify Your Test Groups</vt:lpstr>
      <vt:lpstr>Filter Test Opportunities to  Show Some and Not Others</vt:lpstr>
      <vt:lpstr>Switch Between Score Data  &amp; Performance Level Data</vt:lpstr>
      <vt:lpstr>See Performance in Different Areas Over Time</vt:lpstr>
      <vt:lpstr>Longitudinal Reports—Ways to Customize</vt:lpstr>
      <vt:lpstr>The Reporting System Training Module Series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Standards Review</dc:title>
  <dc:creator>Jacob Williams</dc:creator>
  <cp:lastModifiedBy>Taylor Baggerly</cp:lastModifiedBy>
  <cp:revision>33</cp:revision>
  <dcterms:created xsi:type="dcterms:W3CDTF">2020-09-01T02:08:39Z</dcterms:created>
  <dcterms:modified xsi:type="dcterms:W3CDTF">2020-09-28T22:35:13Z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0x0101003324FC589484084283BFA858B4C2D8BC</vt:lpwstr>
  </property>
  <property fmtid="{D5CDD505-2E9C-101B-9397-08002B2CF9AE}" pid="3" name="_MarkAsFinal">
    <vt:bool>true</vt:bool>
  </property>
</Properties>
</file>