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8" r:id="rId4"/>
  </p:sldMasterIdLst>
  <p:notesMasterIdLst>
    <p:notesMasterId r:id="rId2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C4A5A4E-9C8F-48ED-9DE0-F0A53DD9D7B0}">
          <p14:sldIdLst>
            <p14:sldId id="256"/>
            <p14:sldId id="257"/>
          </p14:sldIdLst>
        </p14:section>
        <p14:section name="Teacher Dashboard" id="{562E1B02-FBD9-487A-920E-BD32CCEB8735}">
          <p14:sldIdLst>
            <p14:sldId id="258"/>
          </p14:sldIdLst>
        </p14:section>
        <p14:section name="School &amp; Districts Users' Dashboard" id="{DD9EDC91-47BD-4CA0-AD9F-E31455AFB359}">
          <p14:sldIdLst>
            <p14:sldId id="259"/>
          </p14:sldIdLst>
        </p14:section>
        <p14:section name="State Users' Dashboard" id="{7A26A70A-DFAA-4037-8AC5-999C0A5EE0D2}">
          <p14:sldIdLst>
            <p14:sldId id="260"/>
          </p14:sldIdLst>
        </p14:section>
        <p14:section name="Reports Available to Users" id="{EF739585-176E-44EE-BC69-FFD3025E608E}">
          <p14:sldIdLst>
            <p14:sldId id="261"/>
          </p14:sldIdLst>
        </p14:section>
        <p14:section name="Dashboard Features" id="{3E191019-2D5E-445D-9937-970088BDE004}">
          <p14:sldIdLst>
            <p14:sldId id="262"/>
            <p14:sldId id="263"/>
            <p14:sldId id="264"/>
          </p14:sldIdLst>
        </p14:section>
        <p14:section name="Test Results Pages - Summatives" id="{2B0239A3-E1B5-4C3F-871D-BF901F0727B4}">
          <p14:sldIdLst>
            <p14:sldId id="265"/>
            <p14:sldId id="266"/>
            <p14:sldId id="267"/>
          </p14:sldIdLst>
        </p14:section>
        <p14:section name="Standard Measures for Adaptive Summatives" id="{FB1F48AF-EDEB-45DF-B8E0-00E345EBBC43}">
          <p14:sldIdLst>
            <p14:sldId id="268"/>
            <p14:sldId id="269"/>
            <p14:sldId id="270"/>
            <p14:sldId id="271"/>
            <p14:sldId id="272"/>
          </p14:sldIdLst>
        </p14:section>
        <p14:section name="Student Portfolio Report" id="{7349D5F5-9DB4-4E62-A156-F5B1B1587AD2}">
          <p14:sldIdLst>
            <p14:sldId id="273"/>
            <p14:sldId id="274"/>
          </p14:sldIdLst>
        </p14:section>
        <p14:section name="Demographic Breakdown Report" id="{A2E678AA-A717-4447-B19E-D6F31D08E985}">
          <p14:sldIdLst>
            <p14:sldId id="275"/>
            <p14:sldId id="276"/>
            <p14:sldId id="277"/>
          </p14:sldIdLst>
        </p14:section>
        <p14:section name="Objectives Met" id="{20688B97-FE94-4837-BE6F-04659C09F4F3}">
          <p14:sldIdLst>
            <p14:sldId id="278"/>
          </p14:sldIdLst>
        </p14:section>
        <p14:section name="Reporting System Training Module Series" id="{5EE7077D-7405-41FB-9A05-B6DCAE3A35AD}">
          <p14:sldIdLst>
            <p14:sldId id="27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y Beals" initials="CB" lastIdx="9" clrIdx="0">
    <p:extLst>
      <p:ext uri="{19B8F6BF-5375-455C-9EA6-DF929625EA0E}">
        <p15:presenceInfo xmlns:p15="http://schemas.microsoft.com/office/powerpoint/2012/main" userId="S-1-5-21-57989841-920026266-682003330-24477" providerId="AD"/>
      </p:ext>
    </p:extLst>
  </p:cmAuthor>
  <p:cmAuthor id="2" name="Jacob Williams" initials="JW" lastIdx="1" clrIdx="1">
    <p:extLst>
      <p:ext uri="{19B8F6BF-5375-455C-9EA6-DF929625EA0E}">
        <p15:presenceInfo xmlns:p15="http://schemas.microsoft.com/office/powerpoint/2012/main" userId="S::Jacob.Williams@educationnorthwest.org::50179e6d-4894-44da-8ece-2017240519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5182"/>
    <a:srgbClr val="032F55"/>
    <a:srgbClr val="000000"/>
    <a:srgbClr val="FFFF00"/>
    <a:srgbClr val="278279"/>
    <a:srgbClr val="C87D0E"/>
    <a:srgbClr val="4B8027"/>
    <a:srgbClr val="099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71930" autoAdjust="0"/>
  </p:normalViewPr>
  <p:slideViewPr>
    <p:cSldViewPr snapToGrid="0">
      <p:cViewPr varScale="1">
        <p:scale>
          <a:sx n="82" d="100"/>
          <a:sy n="82" d="100"/>
        </p:scale>
        <p:origin x="196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F2A39F-C1A4-443D-8249-3E46D189D681}"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en-US"/>
        </a:p>
      </dgm:t>
    </dgm:pt>
    <dgm:pt modelId="{1F9327AC-C63D-4DC6-929D-F10F0A7DB360}">
      <dgm:prSet phldrT="[Text]" custT="1"/>
      <dgm:spPr>
        <a:solidFill>
          <a:schemeClr val="tx2">
            <a:alpha val="90000"/>
          </a:schemeClr>
        </a:solidFill>
      </dgm:spPr>
      <dgm:t>
        <a:bodyPr/>
        <a:lstStyle/>
        <a:p>
          <a:r>
            <a:rPr lang="en-US" sz="1400" dirty="0"/>
            <a:t>By all districts in the state and by specific district</a:t>
          </a:r>
        </a:p>
        <a:p>
          <a:r>
            <a:rPr lang="en-US" sz="1400" dirty="0"/>
            <a:t>By schools in each district</a:t>
          </a:r>
        </a:p>
        <a:p>
          <a:r>
            <a:rPr lang="en-US" sz="1400" dirty="0"/>
            <a:t>By roster and by student </a:t>
          </a:r>
        </a:p>
      </dgm:t>
    </dgm:pt>
    <dgm:pt modelId="{CFD24718-931A-49A2-8682-6294DC2EB97D}" type="parTrans" cxnId="{F4BE35A8-CABE-44F8-A158-9F96A578D68D}">
      <dgm:prSet/>
      <dgm:spPr/>
      <dgm:t>
        <a:bodyPr/>
        <a:lstStyle/>
        <a:p>
          <a:endParaRPr lang="en-US"/>
        </a:p>
      </dgm:t>
    </dgm:pt>
    <dgm:pt modelId="{FDDB7811-4652-4BF8-A9A1-C0A551A29458}" type="sibTrans" cxnId="{F4BE35A8-CABE-44F8-A158-9F96A578D68D}">
      <dgm:prSet/>
      <dgm:spPr/>
      <dgm:t>
        <a:bodyPr/>
        <a:lstStyle/>
        <a:p>
          <a:endParaRPr lang="en-US"/>
        </a:p>
      </dgm:t>
    </dgm:pt>
    <dgm:pt modelId="{D498F864-7FA1-457C-A5AE-4F96941AD887}">
      <dgm:prSet phldrT="[Text]"/>
      <dgm:spPr>
        <a:solidFill>
          <a:schemeClr val="tx2">
            <a:alpha val="76667"/>
          </a:schemeClr>
        </a:solidFill>
      </dgm:spPr>
      <dgm:t>
        <a:bodyPr/>
        <a:lstStyle/>
        <a:p>
          <a:r>
            <a:rPr lang="en-US" dirty="0"/>
            <a:t>By schools in the district</a:t>
          </a:r>
        </a:p>
        <a:p>
          <a:r>
            <a:rPr lang="en-US" dirty="0"/>
            <a:t>By roster and by student</a:t>
          </a:r>
        </a:p>
      </dgm:t>
    </dgm:pt>
    <dgm:pt modelId="{70698ED7-4B0B-48CA-A156-9DD418EDFD94}" type="parTrans" cxnId="{CD25126F-7FE6-47BA-B8AA-1927172E2A0B}">
      <dgm:prSet/>
      <dgm:spPr/>
      <dgm:t>
        <a:bodyPr/>
        <a:lstStyle/>
        <a:p>
          <a:endParaRPr lang="en-US"/>
        </a:p>
      </dgm:t>
    </dgm:pt>
    <dgm:pt modelId="{0FC5128F-75EE-4D8B-9FCB-C79DEEADEFD6}" type="sibTrans" cxnId="{CD25126F-7FE6-47BA-B8AA-1927172E2A0B}">
      <dgm:prSet/>
      <dgm:spPr/>
      <dgm:t>
        <a:bodyPr/>
        <a:lstStyle/>
        <a:p>
          <a:endParaRPr lang="en-US"/>
        </a:p>
      </dgm:t>
    </dgm:pt>
    <dgm:pt modelId="{04225B0E-899E-42C1-A61D-94F162871B64}">
      <dgm:prSet phldrT="[Text]"/>
      <dgm:spPr>
        <a:solidFill>
          <a:schemeClr val="tx2">
            <a:alpha val="50000"/>
          </a:schemeClr>
        </a:solidFill>
      </dgm:spPr>
      <dgm:t>
        <a:bodyPr/>
        <a:lstStyle/>
        <a:p>
          <a:r>
            <a:rPr lang="en-US" dirty="0"/>
            <a:t>By roster and by student</a:t>
          </a:r>
        </a:p>
      </dgm:t>
    </dgm:pt>
    <dgm:pt modelId="{FDBC230D-E824-4B3C-825C-06769A5A8A62}" type="parTrans" cxnId="{265E546D-71F5-429C-8EA4-8175F0F75536}">
      <dgm:prSet/>
      <dgm:spPr/>
      <dgm:t>
        <a:bodyPr/>
        <a:lstStyle/>
        <a:p>
          <a:endParaRPr lang="en-US"/>
        </a:p>
      </dgm:t>
    </dgm:pt>
    <dgm:pt modelId="{7A7C8913-F81C-4D13-BE1E-6251DFD104D6}" type="sibTrans" cxnId="{265E546D-71F5-429C-8EA4-8175F0F75536}">
      <dgm:prSet/>
      <dgm:spPr/>
      <dgm:t>
        <a:bodyPr/>
        <a:lstStyle/>
        <a:p>
          <a:endParaRPr lang="en-US"/>
        </a:p>
      </dgm:t>
    </dgm:pt>
    <dgm:pt modelId="{F7878C65-B314-4FBF-BC8B-2324A5D63BA3}">
      <dgm:prSet phldrT="[Text]"/>
      <dgm:spPr>
        <a:solidFill>
          <a:schemeClr val="tx2">
            <a:alpha val="63333"/>
          </a:schemeClr>
        </a:solidFill>
      </dgm:spPr>
      <dgm:t>
        <a:bodyPr/>
        <a:lstStyle/>
        <a:p>
          <a:r>
            <a:rPr lang="en-US" dirty="0"/>
            <a:t> By roster and by student</a:t>
          </a:r>
        </a:p>
      </dgm:t>
    </dgm:pt>
    <dgm:pt modelId="{36E84F5D-6502-4EC4-A98A-6D5A124AC3D2}" type="parTrans" cxnId="{C7A04097-F8C1-4B50-A06E-85BDDB0B9204}">
      <dgm:prSet/>
      <dgm:spPr/>
      <dgm:t>
        <a:bodyPr/>
        <a:lstStyle/>
        <a:p>
          <a:endParaRPr lang="en-US"/>
        </a:p>
      </dgm:t>
    </dgm:pt>
    <dgm:pt modelId="{9E93C608-A6C6-4397-AC47-BA451AF29735}" type="sibTrans" cxnId="{C7A04097-F8C1-4B50-A06E-85BDDB0B9204}">
      <dgm:prSet/>
      <dgm:spPr/>
      <dgm:t>
        <a:bodyPr/>
        <a:lstStyle/>
        <a:p>
          <a:endParaRPr lang="en-US"/>
        </a:p>
      </dgm:t>
    </dgm:pt>
    <dgm:pt modelId="{FD968E42-1D03-4B5C-998C-DFA0CBF7346A}" type="pres">
      <dgm:prSet presAssocID="{E6F2A39F-C1A4-443D-8249-3E46D189D681}" presName="Name0" presStyleCnt="0">
        <dgm:presLayoutVars>
          <dgm:chMax val="7"/>
          <dgm:chPref val="7"/>
          <dgm:dir/>
        </dgm:presLayoutVars>
      </dgm:prSet>
      <dgm:spPr/>
    </dgm:pt>
    <dgm:pt modelId="{C6524F6B-3FC3-476C-AB9A-7901AD85DF95}" type="pres">
      <dgm:prSet presAssocID="{E6F2A39F-C1A4-443D-8249-3E46D189D681}" presName="Name1" presStyleCnt="0"/>
      <dgm:spPr/>
    </dgm:pt>
    <dgm:pt modelId="{8C481B62-23A4-46F1-9F06-2BC588BB1E2B}" type="pres">
      <dgm:prSet presAssocID="{E6F2A39F-C1A4-443D-8249-3E46D189D681}" presName="cycle" presStyleCnt="0"/>
      <dgm:spPr/>
    </dgm:pt>
    <dgm:pt modelId="{BA49D294-FB8F-42FD-9D18-0AD643204086}" type="pres">
      <dgm:prSet presAssocID="{E6F2A39F-C1A4-443D-8249-3E46D189D681}" presName="srcNode" presStyleLbl="node1" presStyleIdx="0" presStyleCnt="4"/>
      <dgm:spPr/>
    </dgm:pt>
    <dgm:pt modelId="{CB1FFA8E-C5D9-4A68-9A27-D247BFAC5040}" type="pres">
      <dgm:prSet presAssocID="{E6F2A39F-C1A4-443D-8249-3E46D189D681}" presName="conn" presStyleLbl="parChTrans1D2" presStyleIdx="0" presStyleCnt="1"/>
      <dgm:spPr/>
    </dgm:pt>
    <dgm:pt modelId="{4401E4A5-F6FB-4C4E-BD8B-B7738A6B7892}" type="pres">
      <dgm:prSet presAssocID="{E6F2A39F-C1A4-443D-8249-3E46D189D681}" presName="extraNode" presStyleLbl="node1" presStyleIdx="0" presStyleCnt="4"/>
      <dgm:spPr/>
    </dgm:pt>
    <dgm:pt modelId="{CB672941-B7E6-42F9-92FC-60435669B188}" type="pres">
      <dgm:prSet presAssocID="{E6F2A39F-C1A4-443D-8249-3E46D189D681}" presName="dstNode" presStyleLbl="node1" presStyleIdx="0" presStyleCnt="4"/>
      <dgm:spPr/>
    </dgm:pt>
    <dgm:pt modelId="{8CCFC30F-1368-48DB-A4AD-E4F0B282AA0F}" type="pres">
      <dgm:prSet presAssocID="{1F9327AC-C63D-4DC6-929D-F10F0A7DB360}" presName="text_1" presStyleLbl="node1" presStyleIdx="0" presStyleCnt="4" custScaleX="69896" custLinFactNeighborX="-13514" custLinFactNeighborY="-4057">
        <dgm:presLayoutVars>
          <dgm:bulletEnabled val="1"/>
        </dgm:presLayoutVars>
      </dgm:prSet>
      <dgm:spPr/>
    </dgm:pt>
    <dgm:pt modelId="{227C153D-7A29-46C9-82D0-2DAED29F9B25}" type="pres">
      <dgm:prSet presAssocID="{1F9327AC-C63D-4DC6-929D-F10F0A7DB360}" presName="accent_1" presStyleCnt="0"/>
      <dgm:spPr/>
    </dgm:pt>
    <dgm:pt modelId="{90C12B65-8DE3-4BEF-8614-5A713630F903}" type="pres">
      <dgm:prSet presAssocID="{1F9327AC-C63D-4DC6-929D-F10F0A7DB360}" presName="accentRepeatNode" presStyleLbl="solidFgAcc1" presStyleIdx="0" presStyleCnt="4" custLinFactNeighborX="563" custLinFactNeighborY="-1051"/>
      <dgm:spPr/>
    </dgm:pt>
    <dgm:pt modelId="{DBFAD623-1F08-4F9E-AD76-727FAE304B3B}" type="pres">
      <dgm:prSet presAssocID="{D498F864-7FA1-457C-A5AE-4F96941AD887}" presName="text_2" presStyleLbl="node1" presStyleIdx="1" presStyleCnt="4" custScaleX="70058" custLinFactNeighborX="-15061" custLinFactNeighborY="-6445">
        <dgm:presLayoutVars>
          <dgm:bulletEnabled val="1"/>
        </dgm:presLayoutVars>
      </dgm:prSet>
      <dgm:spPr/>
    </dgm:pt>
    <dgm:pt modelId="{246333C0-C349-4A21-8B63-00D139E22793}" type="pres">
      <dgm:prSet presAssocID="{D498F864-7FA1-457C-A5AE-4F96941AD887}" presName="accent_2" presStyleCnt="0"/>
      <dgm:spPr/>
    </dgm:pt>
    <dgm:pt modelId="{8832CE36-9390-4FD1-8C65-B11234D2D71B}" type="pres">
      <dgm:prSet presAssocID="{D498F864-7FA1-457C-A5AE-4F96941AD887}" presName="accentRepeatNode" presStyleLbl="solidFgAcc1" presStyleIdx="1" presStyleCnt="4" custLinFactNeighborX="1338" custLinFactNeighborY="-642"/>
      <dgm:spPr/>
    </dgm:pt>
    <dgm:pt modelId="{7FF0223E-7599-4239-BCC7-5475174779AB}" type="pres">
      <dgm:prSet presAssocID="{F7878C65-B314-4FBF-BC8B-2324A5D63BA3}" presName="text_3" presStyleLbl="node1" presStyleIdx="2" presStyleCnt="4" custScaleX="69789" custLinFactNeighborX="-14991" custLinFactNeighborY="1775">
        <dgm:presLayoutVars>
          <dgm:bulletEnabled val="1"/>
        </dgm:presLayoutVars>
      </dgm:prSet>
      <dgm:spPr/>
    </dgm:pt>
    <dgm:pt modelId="{F3485DB3-F1C8-44B1-9C3F-027749D0048A}" type="pres">
      <dgm:prSet presAssocID="{F7878C65-B314-4FBF-BC8B-2324A5D63BA3}" presName="accent_3" presStyleCnt="0"/>
      <dgm:spPr/>
    </dgm:pt>
    <dgm:pt modelId="{AA23BF71-97E3-46EF-92BE-5A3E33B665A2}" type="pres">
      <dgm:prSet presAssocID="{F7878C65-B314-4FBF-BC8B-2324A5D63BA3}" presName="accentRepeatNode" presStyleLbl="solidFgAcc1" presStyleIdx="2" presStyleCnt="4"/>
      <dgm:spPr/>
    </dgm:pt>
    <dgm:pt modelId="{C4C7DC69-C40D-4492-A6BE-1B7698B3F92E}" type="pres">
      <dgm:prSet presAssocID="{04225B0E-899E-42C1-A61D-94F162871B64}" presName="text_4" presStyleLbl="node1" presStyleIdx="3" presStyleCnt="4" custScaleX="70035" custLinFactNeighborX="-13436" custLinFactNeighborY="-5070">
        <dgm:presLayoutVars>
          <dgm:bulletEnabled val="1"/>
        </dgm:presLayoutVars>
      </dgm:prSet>
      <dgm:spPr/>
    </dgm:pt>
    <dgm:pt modelId="{76A5906C-6A21-4F28-B3BA-A972BDBB72AF}" type="pres">
      <dgm:prSet presAssocID="{04225B0E-899E-42C1-A61D-94F162871B64}" presName="accent_4" presStyleCnt="0"/>
      <dgm:spPr/>
    </dgm:pt>
    <dgm:pt modelId="{F8F65F2B-FAB6-44E6-95E7-C4A4A42E2998}" type="pres">
      <dgm:prSet presAssocID="{04225B0E-899E-42C1-A61D-94F162871B64}" presName="accentRepeatNode" presStyleLbl="solidFgAcc1" presStyleIdx="3" presStyleCnt="4"/>
      <dgm:spPr/>
    </dgm:pt>
  </dgm:ptLst>
  <dgm:cxnLst>
    <dgm:cxn modelId="{D43F6800-301B-4399-A93B-7E1F71498A46}" type="presOf" srcId="{04225B0E-899E-42C1-A61D-94F162871B64}" destId="{C4C7DC69-C40D-4492-A6BE-1B7698B3F92E}" srcOrd="0" destOrd="0" presId="urn:microsoft.com/office/officeart/2008/layout/VerticalCurvedList"/>
    <dgm:cxn modelId="{674FCC20-8254-4CFC-9281-6D81BF1A3024}" type="presOf" srcId="{1F9327AC-C63D-4DC6-929D-F10F0A7DB360}" destId="{8CCFC30F-1368-48DB-A4AD-E4F0B282AA0F}" srcOrd="0" destOrd="0" presId="urn:microsoft.com/office/officeart/2008/layout/VerticalCurvedList"/>
    <dgm:cxn modelId="{5A2A916A-4E31-4F60-AC1A-28C24D324573}" type="presOf" srcId="{D498F864-7FA1-457C-A5AE-4F96941AD887}" destId="{DBFAD623-1F08-4F9E-AD76-727FAE304B3B}" srcOrd="0" destOrd="0" presId="urn:microsoft.com/office/officeart/2008/layout/VerticalCurvedList"/>
    <dgm:cxn modelId="{265E546D-71F5-429C-8EA4-8175F0F75536}" srcId="{E6F2A39F-C1A4-443D-8249-3E46D189D681}" destId="{04225B0E-899E-42C1-A61D-94F162871B64}" srcOrd="3" destOrd="0" parTransId="{FDBC230D-E824-4B3C-825C-06769A5A8A62}" sibTransId="{7A7C8913-F81C-4D13-BE1E-6251DFD104D6}"/>
    <dgm:cxn modelId="{CD25126F-7FE6-47BA-B8AA-1927172E2A0B}" srcId="{E6F2A39F-C1A4-443D-8249-3E46D189D681}" destId="{D498F864-7FA1-457C-A5AE-4F96941AD887}" srcOrd="1" destOrd="0" parTransId="{70698ED7-4B0B-48CA-A156-9DD418EDFD94}" sibTransId="{0FC5128F-75EE-4D8B-9FCB-C79DEEADEFD6}"/>
    <dgm:cxn modelId="{3A78B550-0376-4E65-9C5C-291E938F735C}" type="presOf" srcId="{FDDB7811-4652-4BF8-A9A1-C0A551A29458}" destId="{CB1FFA8E-C5D9-4A68-9A27-D247BFAC5040}" srcOrd="0" destOrd="0" presId="urn:microsoft.com/office/officeart/2008/layout/VerticalCurvedList"/>
    <dgm:cxn modelId="{C7A04097-F8C1-4B50-A06E-85BDDB0B9204}" srcId="{E6F2A39F-C1A4-443D-8249-3E46D189D681}" destId="{F7878C65-B314-4FBF-BC8B-2324A5D63BA3}" srcOrd="2" destOrd="0" parTransId="{36E84F5D-6502-4EC4-A98A-6D5A124AC3D2}" sibTransId="{9E93C608-A6C6-4397-AC47-BA451AF29735}"/>
    <dgm:cxn modelId="{F4BE35A8-CABE-44F8-A158-9F96A578D68D}" srcId="{E6F2A39F-C1A4-443D-8249-3E46D189D681}" destId="{1F9327AC-C63D-4DC6-929D-F10F0A7DB360}" srcOrd="0" destOrd="0" parTransId="{CFD24718-931A-49A2-8682-6294DC2EB97D}" sibTransId="{FDDB7811-4652-4BF8-A9A1-C0A551A29458}"/>
    <dgm:cxn modelId="{44FCEAC2-C29F-416F-9323-DAD74E5A3C8E}" type="presOf" srcId="{F7878C65-B314-4FBF-BC8B-2324A5D63BA3}" destId="{7FF0223E-7599-4239-BCC7-5475174779AB}" srcOrd="0" destOrd="0" presId="urn:microsoft.com/office/officeart/2008/layout/VerticalCurvedList"/>
    <dgm:cxn modelId="{01AEEEE6-1CA2-4EBA-B4CA-220158DC9D3B}" type="presOf" srcId="{E6F2A39F-C1A4-443D-8249-3E46D189D681}" destId="{FD968E42-1D03-4B5C-998C-DFA0CBF7346A}" srcOrd="0" destOrd="0" presId="urn:microsoft.com/office/officeart/2008/layout/VerticalCurvedList"/>
    <dgm:cxn modelId="{A4B7C6BB-4179-4D69-B925-578F38E39A3C}" type="presParOf" srcId="{FD968E42-1D03-4B5C-998C-DFA0CBF7346A}" destId="{C6524F6B-3FC3-476C-AB9A-7901AD85DF95}" srcOrd="0" destOrd="0" presId="urn:microsoft.com/office/officeart/2008/layout/VerticalCurvedList"/>
    <dgm:cxn modelId="{701C6EC6-9393-4A4A-95ED-13007C4F3E4D}" type="presParOf" srcId="{C6524F6B-3FC3-476C-AB9A-7901AD85DF95}" destId="{8C481B62-23A4-46F1-9F06-2BC588BB1E2B}" srcOrd="0" destOrd="0" presId="urn:microsoft.com/office/officeart/2008/layout/VerticalCurvedList"/>
    <dgm:cxn modelId="{D7EDDC78-87CC-461D-BA36-21A4928111D3}" type="presParOf" srcId="{8C481B62-23A4-46F1-9F06-2BC588BB1E2B}" destId="{BA49D294-FB8F-42FD-9D18-0AD643204086}" srcOrd="0" destOrd="0" presId="urn:microsoft.com/office/officeart/2008/layout/VerticalCurvedList"/>
    <dgm:cxn modelId="{CD5D4240-0EE5-4F3D-8D47-130ADCF729E5}" type="presParOf" srcId="{8C481B62-23A4-46F1-9F06-2BC588BB1E2B}" destId="{CB1FFA8E-C5D9-4A68-9A27-D247BFAC5040}" srcOrd="1" destOrd="0" presId="urn:microsoft.com/office/officeart/2008/layout/VerticalCurvedList"/>
    <dgm:cxn modelId="{73271824-B646-4BCF-849F-79E83D343435}" type="presParOf" srcId="{8C481B62-23A4-46F1-9F06-2BC588BB1E2B}" destId="{4401E4A5-F6FB-4C4E-BD8B-B7738A6B7892}" srcOrd="2" destOrd="0" presId="urn:microsoft.com/office/officeart/2008/layout/VerticalCurvedList"/>
    <dgm:cxn modelId="{FD47A72A-CAB9-4459-9D0D-CB8A5B8EC031}" type="presParOf" srcId="{8C481B62-23A4-46F1-9F06-2BC588BB1E2B}" destId="{CB672941-B7E6-42F9-92FC-60435669B188}" srcOrd="3" destOrd="0" presId="urn:microsoft.com/office/officeart/2008/layout/VerticalCurvedList"/>
    <dgm:cxn modelId="{16222A14-552C-496C-A172-A31A9586DE37}" type="presParOf" srcId="{C6524F6B-3FC3-476C-AB9A-7901AD85DF95}" destId="{8CCFC30F-1368-48DB-A4AD-E4F0B282AA0F}" srcOrd="1" destOrd="0" presId="urn:microsoft.com/office/officeart/2008/layout/VerticalCurvedList"/>
    <dgm:cxn modelId="{216AA33C-A93E-40A1-B1CD-3DC431062A35}" type="presParOf" srcId="{C6524F6B-3FC3-476C-AB9A-7901AD85DF95}" destId="{227C153D-7A29-46C9-82D0-2DAED29F9B25}" srcOrd="2" destOrd="0" presId="urn:microsoft.com/office/officeart/2008/layout/VerticalCurvedList"/>
    <dgm:cxn modelId="{034CBB30-6DCC-424D-8D3A-C2A89DD8B9F0}" type="presParOf" srcId="{227C153D-7A29-46C9-82D0-2DAED29F9B25}" destId="{90C12B65-8DE3-4BEF-8614-5A713630F903}" srcOrd="0" destOrd="0" presId="urn:microsoft.com/office/officeart/2008/layout/VerticalCurvedList"/>
    <dgm:cxn modelId="{DDBE69C9-25D9-494C-96EE-2039B2AA74F7}" type="presParOf" srcId="{C6524F6B-3FC3-476C-AB9A-7901AD85DF95}" destId="{DBFAD623-1F08-4F9E-AD76-727FAE304B3B}" srcOrd="3" destOrd="0" presId="urn:microsoft.com/office/officeart/2008/layout/VerticalCurvedList"/>
    <dgm:cxn modelId="{A57B7A90-1292-4E58-B027-052CFAA5EB8A}" type="presParOf" srcId="{C6524F6B-3FC3-476C-AB9A-7901AD85DF95}" destId="{246333C0-C349-4A21-8B63-00D139E22793}" srcOrd="4" destOrd="0" presId="urn:microsoft.com/office/officeart/2008/layout/VerticalCurvedList"/>
    <dgm:cxn modelId="{196805A7-C528-4CD8-B294-39AA46BF44D8}" type="presParOf" srcId="{246333C0-C349-4A21-8B63-00D139E22793}" destId="{8832CE36-9390-4FD1-8C65-B11234D2D71B}" srcOrd="0" destOrd="0" presId="urn:microsoft.com/office/officeart/2008/layout/VerticalCurvedList"/>
    <dgm:cxn modelId="{CE23AB3B-7387-40B9-ACAD-A5CB544F4713}" type="presParOf" srcId="{C6524F6B-3FC3-476C-AB9A-7901AD85DF95}" destId="{7FF0223E-7599-4239-BCC7-5475174779AB}" srcOrd="5" destOrd="0" presId="urn:microsoft.com/office/officeart/2008/layout/VerticalCurvedList"/>
    <dgm:cxn modelId="{261321F1-5268-4D68-9FA0-CF703B699F1F}" type="presParOf" srcId="{C6524F6B-3FC3-476C-AB9A-7901AD85DF95}" destId="{F3485DB3-F1C8-44B1-9C3F-027749D0048A}" srcOrd="6" destOrd="0" presId="urn:microsoft.com/office/officeart/2008/layout/VerticalCurvedList"/>
    <dgm:cxn modelId="{6764E3CD-1CFA-4E66-B864-1033249C2797}" type="presParOf" srcId="{F3485DB3-F1C8-44B1-9C3F-027749D0048A}" destId="{AA23BF71-97E3-46EF-92BE-5A3E33B665A2}" srcOrd="0" destOrd="0" presId="urn:microsoft.com/office/officeart/2008/layout/VerticalCurvedList"/>
    <dgm:cxn modelId="{FFA4FE06-90DD-4167-9753-C63E161A9604}" type="presParOf" srcId="{C6524F6B-3FC3-476C-AB9A-7901AD85DF95}" destId="{C4C7DC69-C40D-4492-A6BE-1B7698B3F92E}" srcOrd="7" destOrd="0" presId="urn:microsoft.com/office/officeart/2008/layout/VerticalCurvedList"/>
    <dgm:cxn modelId="{71F257F7-A28D-454E-9FDB-C4E270A0CD97}" type="presParOf" srcId="{C6524F6B-3FC3-476C-AB9A-7901AD85DF95}" destId="{76A5906C-6A21-4F28-B3BA-A972BDBB72AF}" srcOrd="8" destOrd="0" presId="urn:microsoft.com/office/officeart/2008/layout/VerticalCurvedList"/>
    <dgm:cxn modelId="{861D6E1D-3011-4AEC-B247-BA6428B7B8AA}" type="presParOf" srcId="{76A5906C-6A21-4F28-B3BA-A972BDBB72AF}" destId="{F8F65F2B-FAB6-44E6-95E7-C4A4A42E299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FFA8E-C5D9-4A68-9A27-D247BFAC5040}">
      <dsp:nvSpPr>
        <dsp:cNvPr id="0" name=""/>
        <dsp:cNvSpPr/>
      </dsp:nvSpPr>
      <dsp:spPr>
        <a:xfrm>
          <a:off x="-4777997" y="-833362"/>
          <a:ext cx="6480459" cy="6480459"/>
        </a:xfrm>
        <a:prstGeom prst="blockArc">
          <a:avLst>
            <a:gd name="adj1" fmla="val 18900000"/>
            <a:gd name="adj2" fmla="val 2700000"/>
            <a:gd name="adj3" fmla="val 333"/>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CFC30F-1368-48DB-A4AD-E4F0B282AA0F}">
      <dsp:nvSpPr>
        <dsp:cNvPr id="0" name=""/>
        <dsp:cNvSpPr/>
      </dsp:nvSpPr>
      <dsp:spPr>
        <a:xfrm>
          <a:off x="1351005" y="340036"/>
          <a:ext cx="6502242" cy="740544"/>
        </a:xfrm>
        <a:prstGeom prst="rect">
          <a:avLst/>
        </a:prstGeom>
        <a:solidFill>
          <a:schemeClr val="tx2">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808"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By all districts in the state and by specific district</a:t>
          </a:r>
        </a:p>
        <a:p>
          <a:pPr marL="0" lvl="0" indent="0" algn="l" defTabSz="622300">
            <a:lnSpc>
              <a:spcPct val="90000"/>
            </a:lnSpc>
            <a:spcBef>
              <a:spcPct val="0"/>
            </a:spcBef>
            <a:spcAft>
              <a:spcPct val="35000"/>
            </a:spcAft>
            <a:buNone/>
          </a:pPr>
          <a:r>
            <a:rPr lang="en-US" sz="1400" kern="1200" dirty="0"/>
            <a:t>By schools in each district</a:t>
          </a:r>
        </a:p>
        <a:p>
          <a:pPr marL="0" lvl="0" indent="0" algn="l" defTabSz="622300">
            <a:lnSpc>
              <a:spcPct val="90000"/>
            </a:lnSpc>
            <a:spcBef>
              <a:spcPct val="0"/>
            </a:spcBef>
            <a:spcAft>
              <a:spcPct val="35000"/>
            </a:spcAft>
            <a:buNone/>
          </a:pPr>
          <a:r>
            <a:rPr lang="en-US" sz="1400" kern="1200" dirty="0"/>
            <a:t>By roster and by student </a:t>
          </a:r>
        </a:p>
      </dsp:txBody>
      <dsp:txXfrm>
        <a:off x="1351005" y="340036"/>
        <a:ext cx="6502242" cy="740544"/>
      </dsp:txXfrm>
    </dsp:sp>
    <dsp:sp modelId="{90C12B65-8DE3-4BEF-8614-5A713630F903}">
      <dsp:nvSpPr>
        <dsp:cNvPr id="0" name=""/>
        <dsp:cNvSpPr/>
      </dsp:nvSpPr>
      <dsp:spPr>
        <a:xfrm>
          <a:off x="750299" y="267782"/>
          <a:ext cx="925681" cy="925681"/>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FAD623-1F08-4F9E-AD76-727FAE304B3B}">
      <dsp:nvSpPr>
        <dsp:cNvPr id="0" name=""/>
        <dsp:cNvSpPr/>
      </dsp:nvSpPr>
      <dsp:spPr>
        <a:xfrm>
          <a:off x="1624510" y="1433361"/>
          <a:ext cx="6219866" cy="740544"/>
        </a:xfrm>
        <a:prstGeom prst="rect">
          <a:avLst/>
        </a:prstGeom>
        <a:solidFill>
          <a:schemeClr val="tx2">
            <a:alpha val="7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808"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By schools in the district</a:t>
          </a:r>
        </a:p>
        <a:p>
          <a:pPr marL="0" lvl="0" indent="0" algn="l" defTabSz="844550">
            <a:lnSpc>
              <a:spcPct val="90000"/>
            </a:lnSpc>
            <a:spcBef>
              <a:spcPct val="0"/>
            </a:spcBef>
            <a:spcAft>
              <a:spcPct val="35000"/>
            </a:spcAft>
            <a:buNone/>
          </a:pPr>
          <a:r>
            <a:rPr lang="en-US" sz="1900" kern="1200" dirty="0"/>
            <a:t>By roster and by student</a:t>
          </a:r>
        </a:p>
      </dsp:txBody>
      <dsp:txXfrm>
        <a:off x="1624510" y="1433361"/>
        <a:ext cx="6219866" cy="740544"/>
      </dsp:txXfrm>
    </dsp:sp>
    <dsp:sp modelId="{8832CE36-9390-4FD1-8C65-B11234D2D71B}">
      <dsp:nvSpPr>
        <dsp:cNvPr id="0" name=""/>
        <dsp:cNvSpPr/>
      </dsp:nvSpPr>
      <dsp:spPr>
        <a:xfrm>
          <a:off x="1182045" y="1382578"/>
          <a:ext cx="925681" cy="925681"/>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sp>
    <dsp:sp modelId="{7FF0223E-7599-4239-BCC7-5475174779AB}">
      <dsp:nvSpPr>
        <dsp:cNvPr id="0" name=""/>
        <dsp:cNvSpPr/>
      </dsp:nvSpPr>
      <dsp:spPr>
        <a:xfrm>
          <a:off x="1642665" y="2605244"/>
          <a:ext cx="6195983" cy="740544"/>
        </a:xfrm>
        <a:prstGeom prst="rect">
          <a:avLst/>
        </a:prstGeom>
        <a:solidFill>
          <a:schemeClr val="tx2">
            <a:alpha val="6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808"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 By roster and by student</a:t>
          </a:r>
        </a:p>
      </dsp:txBody>
      <dsp:txXfrm>
        <a:off x="1642665" y="2605244"/>
        <a:ext cx="6195983" cy="740544"/>
      </dsp:txXfrm>
    </dsp:sp>
    <dsp:sp modelId="{AA23BF71-97E3-46EF-92BE-5A3E33B665A2}">
      <dsp:nvSpPr>
        <dsp:cNvPr id="0" name=""/>
        <dsp:cNvSpPr/>
      </dsp:nvSpPr>
      <dsp:spPr>
        <a:xfrm>
          <a:off x="1169659" y="2499531"/>
          <a:ext cx="925681" cy="925681"/>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sp>
    <dsp:sp modelId="{C4C7DC69-C40D-4492-A6BE-1B7698B3F92E}">
      <dsp:nvSpPr>
        <dsp:cNvPr id="0" name=""/>
        <dsp:cNvSpPr/>
      </dsp:nvSpPr>
      <dsp:spPr>
        <a:xfrm>
          <a:off x="1351795" y="3665564"/>
          <a:ext cx="6515172" cy="740544"/>
        </a:xfrm>
        <a:prstGeom prst="rect">
          <a:avLst/>
        </a:prstGeom>
        <a:solidFill>
          <a:schemeClr val="tx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808"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By roster and by student</a:t>
          </a:r>
        </a:p>
      </dsp:txBody>
      <dsp:txXfrm>
        <a:off x="1351795" y="3665564"/>
        <a:ext cx="6515172" cy="740544"/>
      </dsp:txXfrm>
    </dsp:sp>
    <dsp:sp modelId="{F8F65F2B-FAB6-44E6-95E7-C4A4A42E2998}">
      <dsp:nvSpPr>
        <dsp:cNvPr id="0" name=""/>
        <dsp:cNvSpPr/>
      </dsp:nvSpPr>
      <dsp:spPr>
        <a:xfrm>
          <a:off x="745088" y="3610541"/>
          <a:ext cx="925681" cy="925681"/>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764FE6E7-AA0E-40B0-87D0-E00A805F7697}" type="datetimeFigureOut">
              <a:rPr lang="en-US" smtClean="0"/>
              <a:t>9/28/2020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87562687-7A5B-4415-B0F0-C719E7C49641}" type="slidenum">
              <a:rPr lang="en-US" smtClean="0"/>
              <a:t>‹#›</a:t>
            </a:fld>
            <a:endParaRPr lang="en-US" dirty="0"/>
          </a:p>
        </p:txBody>
      </p:sp>
    </p:spTree>
    <p:extLst>
      <p:ext uri="{BB962C8B-B14F-4D97-AF65-F5344CB8AC3E}">
        <p14:creationId xmlns:p14="http://schemas.microsoft.com/office/powerpoint/2010/main" val="352975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Welcome to the first training module in the </a:t>
            </a:r>
            <a:r>
              <a:rPr lang="en-US" b="0" dirty="0">
                <a:latin typeface="Arial" panose="020B0604020202020204" pitchFamily="34" charset="0"/>
                <a:cs typeface="Arial" panose="020B0604020202020204" pitchFamily="34" charset="0"/>
              </a:rPr>
              <a:t>Reporting system </a:t>
            </a:r>
            <a:r>
              <a:rPr lang="en-US" dirty="0">
                <a:latin typeface="Arial" panose="020B0604020202020204" pitchFamily="34" charset="0"/>
                <a:cs typeface="Arial" panose="020B0604020202020204" pitchFamily="34" charset="0"/>
              </a:rPr>
              <a:t>series: </a:t>
            </a:r>
            <a:r>
              <a:rPr lang="en-US" sz="1200" i="1" kern="1200" dirty="0">
                <a:solidFill>
                  <a:schemeClr val="tx1"/>
                </a:solidFill>
                <a:latin typeface="Arial" panose="020B0604020202020204" pitchFamily="34" charset="0"/>
                <a:ea typeface="+mn-ea"/>
                <a:cs typeface="Arial" panose="020B0604020202020204" pitchFamily="34" charset="0"/>
              </a:rPr>
              <a:t>How to Navigate the Dashboard and Generate Reports. </a:t>
            </a:r>
            <a:r>
              <a:rPr lang="en-US" sz="1200" i="0" kern="1200" dirty="0">
                <a:solidFill>
                  <a:schemeClr val="tx1"/>
                </a:solidFill>
                <a:latin typeface="Arial" panose="020B0604020202020204" pitchFamily="34" charset="0"/>
                <a:ea typeface="+mn-ea"/>
                <a:cs typeface="Arial" panose="020B0604020202020204" pitchFamily="34" charset="0"/>
              </a:rPr>
              <a:t>Reporting provides student performance data for your summative, interim, and benchmark assessments as well as other modules and language proficiency tests administered in your state or district. Depending on your user role, you can access reports on state, district, school, and class roster results, as well as individual student results.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7ED750-6D1C-4EC1-B8EE-9002EB8666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941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Reporting storehouses data for lots of different tests. Despite the variety of tests and client preferences, most reports are designed to mirror the dashboard layout. When you navigate away from the dashboard the gray navigation trail at the top of the page marks your path. This is a good way to keep track of what report you are seeing, and you can always return to a previous one from the trail. Click on the name of an assessment or the magnifying glass view button next to it. </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For example, here is a report for a school user who clicked on the</a:t>
            </a:r>
            <a:r>
              <a:rPr lang="en-US" b="0" dirty="0">
                <a:latin typeface="Arial" panose="020B0604020202020204" pitchFamily="34" charset="0"/>
                <a:cs typeface="Arial" panose="020B0604020202020204" pitchFamily="34" charset="0"/>
              </a:rPr>
              <a:t> Summative </a:t>
            </a:r>
            <a:r>
              <a:rPr lang="en-US" dirty="0">
                <a:latin typeface="Arial" panose="020B0604020202020204" pitchFamily="34" charset="0"/>
                <a:cs typeface="Arial" panose="020B0604020202020204" pitchFamily="34" charset="0"/>
              </a:rPr>
              <a:t>English Language Arts Grade 5 Assessment from the dashboard. The “School Performance on Test” report lists the class rosters in the left column, along with teacher name. Multi-colored accordion sections are used to display the reporting categories. Expand or collapse them by clicking the + and – signs at the top of the vertical bars, or click on the bars themselves. </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The Summative ELA Grade 5 test includes three reporting categories. They are Language/Vocabulary Acquisition and Use in green, Reading Informational in tan, and Reading Literature in purple. School users and teachers will notice two tabs under the navigation trail: Performance by Roster and Performance by Student. You can toggle between the tabs to change the table from a list of rosters to a list of students, as shown here. When the Performance by Student tab is open, student names display in the left column, matched with Student ID. Notice that state, district, and school aggregate results display above the rosters or students in the tables. We explain the performance measures and sorting on the next two slides.</a:t>
            </a: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10</a:t>
            </a:fld>
            <a:endParaRPr lang="en-US" dirty="0"/>
          </a:p>
        </p:txBody>
      </p:sp>
    </p:spTree>
    <p:extLst>
      <p:ext uri="{BB962C8B-B14F-4D97-AF65-F5344CB8AC3E}">
        <p14:creationId xmlns:p14="http://schemas.microsoft.com/office/powerpoint/2010/main" val="3376132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performance measures used in a report depend on your state or district and the type of assessments administered. Three typical measures include score or average score, performance distribution or performance level, and percent proficient as shown on this School Performance on Test report for the Summative ELA test for Grade 5. Score data can be displayed as scale scores or raw scores, the latter of which may be in the form of percentages or fractions. Interim tests typically report average scale scores while shorter benchmark tests report raw scores. Performance distribution levels are color-coded and some aggregate reports show the percentage of students in each performance level. The percent proficient measurement is used in some aggregate reports. It represents the total percentage of students who achieved proficiency on the test, typically those who fell into the top one to three performance levels. You can sort your results by performance measure whenever you see a set of up and down arrows in the column header.</a:t>
            </a: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11</a:t>
            </a:fld>
            <a:endParaRPr lang="en-US" dirty="0"/>
          </a:p>
        </p:txBody>
      </p:sp>
    </p:spTree>
    <p:extLst>
      <p:ext uri="{BB962C8B-B14F-4D97-AF65-F5344CB8AC3E}">
        <p14:creationId xmlns:p14="http://schemas.microsoft.com/office/powerpoint/2010/main" val="3208111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3237">
              <a:defRPr/>
            </a:pPr>
            <a:r>
              <a:rPr lang="en-US" dirty="0">
                <a:latin typeface="Arial" panose="020B0604020202020204" pitchFamily="34" charset="0"/>
                <a:cs typeface="Arial" panose="020B0604020202020204" pitchFamily="34" charset="0"/>
              </a:rPr>
              <a:t>Sorting is a quick way to see how students and other groups performed, relative to each other, on a particular assessment. This roster report shows the students sorted by descending scale scores, with the students who scored the highest on top.  Individual performance levels are listed as such, in lieu of the patterned bar. You can sort in this column, as well. </a:t>
            </a:r>
          </a:p>
          <a:p>
            <a:pPr algn="just" defTabSz="933237">
              <a:defRPr/>
            </a:pPr>
            <a:endParaRPr lang="en-US" dirty="0">
              <a:latin typeface="Arial" panose="020B0604020202020204" pitchFamily="34" charset="0"/>
              <a:cs typeface="Arial" panose="020B0604020202020204" pitchFamily="34" charset="0"/>
            </a:endParaRPr>
          </a:p>
          <a:p>
            <a:pPr algn="just" defTabSz="933237">
              <a:defRPr/>
            </a:pPr>
            <a:r>
              <a:rPr lang="en-US" dirty="0">
                <a:latin typeface="Arial" panose="020B0604020202020204" pitchFamily="34" charset="0"/>
                <a:cs typeface="Arial" panose="020B0604020202020204" pitchFamily="34" charset="0"/>
              </a:rPr>
              <a:t>Notice an additional, individual performance measure, the “Reported Lexile Measure.” Your state or district may or may not use this measure. Again, users can sort results by this measure and by performance in the reporting categories. </a:t>
            </a: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12</a:t>
            </a:fld>
            <a:endParaRPr lang="en-US" dirty="0"/>
          </a:p>
        </p:txBody>
      </p:sp>
    </p:spTree>
    <p:extLst>
      <p:ext uri="{BB962C8B-B14F-4D97-AF65-F5344CB8AC3E}">
        <p14:creationId xmlns:p14="http://schemas.microsoft.com/office/powerpoint/2010/main" val="3004860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You may open a report and see some special indicators in the performance measurement columns, like this report for the Smarter Summative ELA Grade 4 assessment. The indicators include plus, minus, and equal signs, a checkmark, an X, and a warning triangle, among others. The symbols give detailed information about students’ performance on specific learning standards. The performance indicators used in this report are designed to help teachers evaluate the effectiveness of their teaching and take immediate action where necessary. Other educators can use these measures to determine the areas of relative strength and weakness in </a:t>
            </a:r>
            <a:r>
              <a:rPr lang="en-US" b="0" dirty="0">
                <a:latin typeface="Arial" panose="020B0604020202020204" pitchFamily="34" charset="0"/>
                <a:cs typeface="Arial" panose="020B0604020202020204" pitchFamily="34" charset="0"/>
              </a:rPr>
              <a:t>each standard on an adaptive summative test in their school or district. Please note that terminology varies by state and district. </a:t>
            </a:r>
          </a:p>
          <a:p>
            <a:pPr algn="just"/>
            <a:endParaRPr lang="en-US" b="0" dirty="0">
              <a:latin typeface="Arial" panose="020B0604020202020204" pitchFamily="34" charset="0"/>
              <a:cs typeface="Arial" panose="020B0604020202020204" pitchFamily="34" charset="0"/>
            </a:endParaRPr>
          </a:p>
          <a:p>
            <a:pPr algn="just"/>
            <a:r>
              <a:rPr lang="en-US" b="0" dirty="0">
                <a:latin typeface="Arial" panose="020B0604020202020204" pitchFamily="34" charset="0"/>
                <a:cs typeface="Arial" panose="020B0604020202020204" pitchFamily="34" charset="0"/>
              </a:rPr>
              <a:t>The report shown here is a generic version. For example, in this My Students’ Performance on Test report for a teacher, the Listening reporting category of the Summative ELA test is expanded. Under that is a standard cluster labeled Comprehension. Under the standard cluster are three standards labeled Standard 1, Standard 2, and Standard 3. Under the standards are three </a:t>
            </a:r>
            <a:r>
              <a:rPr lang="en-US" dirty="0">
                <a:latin typeface="Arial" panose="020B0604020202020204" pitchFamily="34" charset="0"/>
                <a:cs typeface="Arial" panose="020B0604020202020204" pitchFamily="34" charset="0"/>
              </a:rPr>
              <a:t>performance measures: Weak or Strong?, Proficient, and % Correct. Your state or district may use some of these measures and not others. You will see this type of report for an adaptive summative assessment. Adaptive assessments are those that adjust to the ability level of the student as the test is being administered. You will not see this type of report for any assessment that is fixed-form. You will see it for groups of students, not for individual students. On the next two slides we show the legends you can expand to view more information about standards and measures. </a:t>
            </a: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13</a:t>
            </a:fld>
            <a:endParaRPr lang="en-US" dirty="0"/>
          </a:p>
        </p:txBody>
      </p:sp>
    </p:spTree>
    <p:extLst>
      <p:ext uri="{BB962C8B-B14F-4D97-AF65-F5344CB8AC3E}">
        <p14:creationId xmlns:p14="http://schemas.microsoft.com/office/powerpoint/2010/main" val="501149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Click the more information buttons to view pop-up legends for the standard or measure. The legend for Standard 1 describes exactly what students must do to hit the target. The performance indicators under that standard reflect how close the students came to hitting that target. In the Weak or Strong? column the + sign indicates that this group of students demonstrates strength in this standard; they performed better on items from this standard than they did on the rest of the test. The minus sign indicates that this is an area of weakness. The students did not perform as well on items from this standard as they did on the rest of the test. An equal sign indicates that their performance on this standard is like their performance on the rest of the test.</a:t>
            </a: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14</a:t>
            </a:fld>
            <a:endParaRPr lang="en-US" dirty="0"/>
          </a:p>
        </p:txBody>
      </p:sp>
    </p:spTree>
    <p:extLst>
      <p:ext uri="{BB962C8B-B14F-4D97-AF65-F5344CB8AC3E}">
        <p14:creationId xmlns:p14="http://schemas.microsoft.com/office/powerpoint/2010/main" val="4223555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Proficient column reflects the student's proficiency level in that standard. Students may perform above the standard, as indicated by a checkmark, they may be borderline, as indicated by a half-full circle, or they may perform below the standard, as indicated by an X. The third performance indicator, % Correct, reflects student performance on the standard. You may see a yellow caution sign with an exclamation point inside it in a reporting cell. This means that the students on this roster responded to enough items aligned to the standard to detect a statistically significant weakness. Teachers and other educators should investigate this class thoroughly in order to provide more instruction to shore up the weakness.</a:t>
            </a: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15</a:t>
            </a:fld>
            <a:endParaRPr lang="en-US" dirty="0"/>
          </a:p>
        </p:txBody>
      </p:sp>
    </p:spTree>
    <p:extLst>
      <p:ext uri="{BB962C8B-B14F-4D97-AF65-F5344CB8AC3E}">
        <p14:creationId xmlns:p14="http://schemas.microsoft.com/office/powerpoint/2010/main" val="3766726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Here is a sample report for a teacher who clicked on the </a:t>
            </a:r>
            <a:r>
              <a:rPr lang="en-US" b="0" dirty="0">
                <a:latin typeface="Arial" panose="020B0604020202020204" pitchFamily="34" charset="0"/>
                <a:cs typeface="Arial" panose="020B0604020202020204" pitchFamily="34" charset="0"/>
              </a:rPr>
              <a:t>Interim Mathematics </a:t>
            </a:r>
            <a:r>
              <a:rPr lang="en-US" dirty="0">
                <a:latin typeface="Arial" panose="020B0604020202020204" pitchFamily="34" charset="0"/>
                <a:cs typeface="Arial" panose="020B0604020202020204" pitchFamily="34" charset="0"/>
              </a:rPr>
              <a:t>test for Grade 3 from the dashboard. All of the teacher’s class rosters are listed in the Roster column.</a:t>
            </a:r>
          </a:p>
          <a:p>
            <a:pPr algn="just"/>
            <a:r>
              <a:rPr lang="en-US" dirty="0">
                <a:latin typeface="Arial" panose="020B0604020202020204" pitchFamily="34" charset="0"/>
                <a:cs typeface="Arial" panose="020B0604020202020204" pitchFamily="34" charset="0"/>
              </a:rPr>
              <a:t>The My Students’ Performance on Test report displays, showing the reporting categories of Geometry, Measurement and Data, Number and Operations - Fractions, and Operations and Algebraic Thinking. You can click the column headers to sort your class rosters by Student Count, Test Completion Rate or Scale Score. This allows you to evaluate all your rosters, and make comparisons.</a:t>
            </a:r>
          </a:p>
          <a:p>
            <a:pPr algn="just"/>
            <a:endParaRPr lang="en-US" u="none" dirty="0">
              <a:latin typeface="Arial" panose="020B0604020202020204" pitchFamily="34" charset="0"/>
              <a:cs typeface="Arial" panose="020B0604020202020204" pitchFamily="34" charset="0"/>
            </a:endParaRPr>
          </a:p>
          <a:p>
            <a:pPr algn="just"/>
            <a:r>
              <a:rPr lang="en-US" u="none" dirty="0">
                <a:latin typeface="Arial" panose="020B0604020202020204" pitchFamily="34" charset="0"/>
                <a:cs typeface="Arial" panose="020B0604020202020204" pitchFamily="34" charset="0"/>
              </a:rPr>
              <a:t>You can now click on any roster in the table to look at the students in that class or group. Click the roster name or the magnifying glass view button next to it. As in the School Performance on Test report, you can click the Performance by Student tab to view a list of your students.</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16</a:t>
            </a:fld>
            <a:endParaRPr lang="en-US" dirty="0"/>
          </a:p>
        </p:txBody>
      </p:sp>
    </p:spTree>
    <p:extLst>
      <p:ext uri="{BB962C8B-B14F-4D97-AF65-F5344CB8AC3E}">
        <p14:creationId xmlns:p14="http://schemas.microsoft.com/office/powerpoint/2010/main" val="854272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3237">
              <a:defRPr/>
            </a:pPr>
            <a:r>
              <a:rPr lang="en-US" u="none" dirty="0"/>
              <a:t>The Roster report opens showing results for the students in that class, shown here in the top image. </a:t>
            </a:r>
          </a:p>
          <a:p>
            <a:pPr algn="just" defTabSz="933237">
              <a:defRPr/>
            </a:pPr>
            <a:r>
              <a:rPr lang="en-US" u="none" dirty="0"/>
              <a:t>You can sort these students by performance level in each of the reporting categories assessed by the test. (Geometry, Measurement and Data, Number and Operations-Fractions, and Operations and Algebraic Thinking.) This is a good way to determine which topic areas need more work. </a:t>
            </a:r>
          </a:p>
          <a:p>
            <a:pPr algn="just" defTabSz="933237">
              <a:defRPr/>
            </a:pPr>
            <a:endParaRPr lang="en-US" u="none" dirty="0"/>
          </a:p>
          <a:p>
            <a:pPr algn="just" defTabSz="933237">
              <a:defRPr/>
            </a:pPr>
            <a:r>
              <a:rPr lang="en-US" u="none" dirty="0"/>
              <a:t>To drill down to the individual student level, click on any student name or magnifying glass view button in the table. You see that the demo student in the bottom image has a basic understanding of Grade 3 Math, noted in the blue Total column, and in the Geometry category they are At or Approaching Proficiency. Notice that the Student Performance on Test report for this interim math test shows the items included in each reporting category.  The Geometry category is expanded here showing that items #4, 8, 12, 15, and 19 are questions related to the Geometry standards. You can click on the points earned link under the item number to see the actual item and the student’s response.</a:t>
            </a:r>
          </a:p>
          <a:p>
            <a:pPr algn="just" defTabSz="933237">
              <a:defRPr/>
            </a:pPr>
            <a:endParaRPr lang="en-US" u="none" dirty="0"/>
          </a:p>
          <a:p>
            <a:pPr algn="just" defTabSz="933237">
              <a:defRPr/>
            </a:pPr>
            <a:r>
              <a:rPr lang="en-US" u="none" dirty="0"/>
              <a:t>You may be familiar with item-level data as it relates to interim and benchmark assessments. If unfamiliar with this type of report, please view training module #7 in the series, </a:t>
            </a:r>
            <a:r>
              <a:rPr lang="en-US" i="1" u="none" dirty="0"/>
              <a:t>How to Analyze Item-Level Reports.</a:t>
            </a:r>
            <a:endParaRPr lang="en-US" u="none" dirty="0"/>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17</a:t>
            </a:fld>
            <a:endParaRPr lang="en-US" dirty="0"/>
          </a:p>
        </p:txBody>
      </p:sp>
    </p:spTree>
    <p:extLst>
      <p:ext uri="{BB962C8B-B14F-4D97-AF65-F5344CB8AC3E}">
        <p14:creationId xmlns:p14="http://schemas.microsoft.com/office/powerpoint/2010/main" val="942707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3237">
              <a:defRPr/>
            </a:pPr>
            <a:r>
              <a:rPr lang="en-US" dirty="0">
                <a:latin typeface="Arial" panose="020B0604020202020204" pitchFamily="34" charset="0"/>
                <a:cs typeface="Arial" panose="020B0604020202020204" pitchFamily="34" charset="0"/>
              </a:rPr>
              <a:t>There is another report, the Student Portfolio Report, that shows you results for all the tests an individual student took.</a:t>
            </a:r>
          </a:p>
          <a:p>
            <a:pPr algn="just" defTabSz="933237">
              <a:defRPr/>
            </a:pPr>
            <a:r>
              <a:rPr lang="en-US" dirty="0">
                <a:latin typeface="Arial" panose="020B0604020202020204" pitchFamily="34" charset="0"/>
                <a:cs typeface="Arial" panose="020B0604020202020204" pitchFamily="34" charset="0"/>
              </a:rPr>
              <a:t>All users can access the report from any test report page. Copy and paste the student ID number into the search box and then click the search button, as shown in the top image. </a:t>
            </a:r>
          </a:p>
          <a:p>
            <a:pPr algn="just" defTabSz="933237">
              <a:defRPr/>
            </a:pPr>
            <a:endParaRPr lang="en-US" dirty="0">
              <a:latin typeface="Arial" panose="020B0604020202020204" pitchFamily="34" charset="0"/>
              <a:cs typeface="Arial" panose="020B0604020202020204" pitchFamily="34" charset="0"/>
            </a:endParaRPr>
          </a:p>
          <a:p>
            <a:pPr algn="just" defTabSz="933237">
              <a:defRPr/>
            </a:pPr>
            <a:r>
              <a:rPr lang="en-US" dirty="0">
                <a:latin typeface="Arial" panose="020B0604020202020204" pitchFamily="34" charset="0"/>
                <a:cs typeface="Arial" panose="020B0604020202020204" pitchFamily="34" charset="0"/>
              </a:rPr>
              <a:t>The Student Portfolio Report for Demo student A is shown here and explained on the next slide.</a:t>
            </a:r>
          </a:p>
          <a:p>
            <a:pPr algn="just" defTabSz="933237">
              <a:defRPr/>
            </a:pPr>
            <a:endParaRPr lang="en-US" dirty="0">
              <a:latin typeface="Arial" panose="020B0604020202020204" pitchFamily="34" charset="0"/>
              <a:cs typeface="Arial" panose="020B0604020202020204" pitchFamily="34" charset="0"/>
            </a:endParaRPr>
          </a:p>
          <a:p>
            <a:pPr marL="0" marR="0" lvl="0" indent="0" algn="just" defTabSz="933237"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Teachers have a fast pass to this report from their My Students table on the dashboard. Simply click the student name or the magnifying glass and the report displays. </a:t>
            </a:r>
          </a:p>
        </p:txBody>
      </p:sp>
      <p:sp>
        <p:nvSpPr>
          <p:cNvPr id="4" name="Slide Number Placeholder 3"/>
          <p:cNvSpPr>
            <a:spLocks noGrp="1"/>
          </p:cNvSpPr>
          <p:nvPr>
            <p:ph type="sldNum" sz="quarter" idx="5"/>
          </p:nvPr>
        </p:nvSpPr>
        <p:spPr/>
        <p:txBody>
          <a:bodyPr/>
          <a:lstStyle/>
          <a:p>
            <a:fld id="{87562687-7A5B-4415-B0F0-C719E7C49641}" type="slidenum">
              <a:rPr lang="en-US" smtClean="0"/>
              <a:t>18</a:t>
            </a:fld>
            <a:endParaRPr lang="en-US" dirty="0"/>
          </a:p>
        </p:txBody>
      </p:sp>
    </p:spTree>
    <p:extLst>
      <p:ext uri="{BB962C8B-B14F-4D97-AF65-F5344CB8AC3E}">
        <p14:creationId xmlns:p14="http://schemas.microsoft.com/office/powerpoint/2010/main" val="2769213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3237">
              <a:defRPr/>
            </a:pPr>
            <a:r>
              <a:rPr lang="en-US" dirty="0"/>
              <a:t>Like all other reports in the </a:t>
            </a:r>
            <a:r>
              <a:rPr lang="en-US" b="0" dirty="0"/>
              <a:t>Reporting system</a:t>
            </a:r>
            <a:r>
              <a:rPr lang="en-US" dirty="0"/>
              <a:t>, the Student Portfolio Report mirrors the dashboard design. It features a comprehensive list of all assessments taken by the student, across school years. Aggregate comparison rows for your state, district, school, and/or total students are displayed when you click the expansion arrow set beside a test name. </a:t>
            </a:r>
          </a:p>
          <a:p>
            <a:pPr algn="just" defTabSz="933237">
              <a:defRPr/>
            </a:pPr>
            <a:endParaRPr lang="en-US" dirty="0"/>
          </a:p>
          <a:p>
            <a:pPr algn="just" defTabSz="933237">
              <a:defRPr/>
            </a:pPr>
            <a:r>
              <a:rPr lang="en-US" dirty="0"/>
              <a:t>To view the results for a specific test, click on the test name or the magnifying glass view button next to it. The Student Performance on Test Report displays, shown here at in the bottom image. Here you see the individual results for the Summative ELA Grade 5 test for Demo Student A. You can expand each reporting category to see the performance in that topic area. Remember, you can click on the more information buttons at any time to display the legend for scale scores or performance distribution levels. Now we will show you a way of looking at very specific groups of students, based on their demographic attributes such as gender, grade, English Language Proficiency, or IEP status. This is called the demographic sub-group report, also known as a breakdown report.</a:t>
            </a: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19</a:t>
            </a:fld>
            <a:endParaRPr lang="en-US" dirty="0"/>
          </a:p>
        </p:txBody>
      </p:sp>
    </p:spTree>
    <p:extLst>
      <p:ext uri="{BB962C8B-B14F-4D97-AF65-F5344CB8AC3E}">
        <p14:creationId xmlns:p14="http://schemas.microsoft.com/office/powerpoint/2010/main" val="2982761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n this training module we show you the four dashboard views for teachers, school-, district-, and state-level users. We explain summative test reports, the performance measures used, and the sorting feature. We provide specific instructions on how to analyze the standard measures report for adaptive summative tests, and then cover the item-specific features used with interim tests. We finish by explaining the student portfolio report and how to design a demographic breakdown report. </a:t>
            </a:r>
          </a:p>
        </p:txBody>
      </p:sp>
      <p:sp>
        <p:nvSpPr>
          <p:cNvPr id="4" name="Slide Number Placeholder 3"/>
          <p:cNvSpPr>
            <a:spLocks noGrp="1"/>
          </p:cNvSpPr>
          <p:nvPr>
            <p:ph type="sldNum" sz="quarter" idx="5"/>
          </p:nvPr>
        </p:nvSpPr>
        <p:spPr/>
        <p:txBody>
          <a:bodyPr/>
          <a:lstStyle/>
          <a:p>
            <a:fld id="{87562687-7A5B-4415-B0F0-C719E7C49641}" type="slidenum">
              <a:rPr lang="en-US" smtClean="0"/>
              <a:t>2</a:t>
            </a:fld>
            <a:endParaRPr lang="en-US" dirty="0"/>
          </a:p>
        </p:txBody>
      </p:sp>
    </p:spTree>
    <p:extLst>
      <p:ext uri="{BB962C8B-B14F-4D97-AF65-F5344CB8AC3E}">
        <p14:creationId xmlns:p14="http://schemas.microsoft.com/office/powerpoint/2010/main" val="1000900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3237">
              <a:defRPr/>
            </a:pPr>
            <a:r>
              <a:rPr lang="en-US" dirty="0">
                <a:latin typeface="Arial" panose="020B0604020202020204" pitchFamily="34" charset="0"/>
                <a:cs typeface="Arial" panose="020B0604020202020204" pitchFamily="34" charset="0"/>
              </a:rPr>
              <a:t>You can create a demographic breakdown report from any page in</a:t>
            </a:r>
            <a:r>
              <a:rPr lang="en-US" b="0" dirty="0">
                <a:latin typeface="Arial" panose="020B0604020202020204" pitchFamily="34" charset="0"/>
                <a:cs typeface="Arial" panose="020B0604020202020204" pitchFamily="34" charset="0"/>
              </a:rPr>
              <a:t> Reporting </a:t>
            </a:r>
            <a:r>
              <a:rPr lang="en-US" dirty="0">
                <a:latin typeface="Arial" panose="020B0604020202020204" pitchFamily="34" charset="0"/>
                <a:cs typeface="Arial" panose="020B0604020202020204" pitchFamily="34" charset="0"/>
              </a:rPr>
              <a:t>that displays data for multiple students. Click the pie chart button located below the student search box, upper-right corner of the page. A Breakdown Attributes window opens displaying the attributes available to you. These choices vary by state and district. You can select up to three options for your report. </a:t>
            </a:r>
          </a:p>
          <a:p>
            <a:pPr algn="just" defTabSz="933237">
              <a:defRPr/>
            </a:pPr>
            <a:endParaRPr lang="en-US" dirty="0">
              <a:latin typeface="Arial" panose="020B0604020202020204" pitchFamily="34" charset="0"/>
              <a:cs typeface="Arial" panose="020B0604020202020204" pitchFamily="34" charset="0"/>
            </a:endParaRPr>
          </a:p>
          <a:p>
            <a:pPr algn="just" defTabSz="933237">
              <a:defRPr/>
            </a:pPr>
            <a:r>
              <a:rPr lang="en-US" dirty="0">
                <a:latin typeface="Arial" panose="020B0604020202020204" pitchFamily="34" charset="0"/>
                <a:cs typeface="Arial" panose="020B0604020202020204" pitchFamily="34" charset="0"/>
              </a:rPr>
              <a:t>For example, here you see a teacher’s My Students’ Performance on Test report for the Grade 5 Science Summative test. The Performance by Student tab is open showing all the teacher’s students who took that test. You can build a report for a specific group of students based on any three attributes listed in the Breakdown Attributes window. For a sample report we have marked the gender, limited English proficiency status, and Idea Indicator boxes. A checkbox is displayed next to the term “Include unspecified values”. This option, when selected, will include any of the user’s students with no demographic information assigned to them in TIDE. Click Apply. The customized report displays, as shown on the next slide.</a:t>
            </a:r>
          </a:p>
        </p:txBody>
      </p:sp>
      <p:sp>
        <p:nvSpPr>
          <p:cNvPr id="4" name="Slide Number Placeholder 3"/>
          <p:cNvSpPr>
            <a:spLocks noGrp="1"/>
          </p:cNvSpPr>
          <p:nvPr>
            <p:ph type="sldNum" sz="quarter" idx="5"/>
          </p:nvPr>
        </p:nvSpPr>
        <p:spPr/>
        <p:txBody>
          <a:bodyPr/>
          <a:lstStyle/>
          <a:p>
            <a:fld id="{87562687-7A5B-4415-B0F0-C719E7C49641}" type="slidenum">
              <a:rPr lang="en-US" smtClean="0"/>
              <a:t>20</a:t>
            </a:fld>
            <a:endParaRPr lang="en-US" dirty="0"/>
          </a:p>
        </p:txBody>
      </p:sp>
    </p:spTree>
    <p:extLst>
      <p:ext uri="{BB962C8B-B14F-4D97-AF65-F5344CB8AC3E}">
        <p14:creationId xmlns:p14="http://schemas.microsoft.com/office/powerpoint/2010/main" val="256956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breakdown page is organized according to the combinations selected. The number of rows in the table will depend on how the students fall into the demographic categories. A row appears for each possible sub-group combination. For example, here you see a row for ALL the students, followed by some possible combinations. If a combination does not appear in the table, it means none of the teacher’s students fall into that sub-group. Notice that the table header has updated to reflect the chosen attributes. You see from this breakdown report page that there are four students who are divided into four sub-groups. </a:t>
            </a:r>
            <a:r>
              <a:rPr lang="en-US" u="none" dirty="0">
                <a:latin typeface="Arial" panose="020B0604020202020204" pitchFamily="34" charset="0"/>
                <a:cs typeface="Arial" panose="020B0604020202020204" pitchFamily="34" charset="0"/>
              </a:rPr>
              <a:t>You can sort the sub-groups in several different ways, by gender, Idea Indicator, Limited English Proficiency Status, Student Count, and Average Scale Score. </a:t>
            </a:r>
            <a:r>
              <a:rPr lang="en-US" dirty="0">
                <a:latin typeface="Arial" panose="020B0604020202020204" pitchFamily="34" charset="0"/>
                <a:cs typeface="Arial" panose="020B0604020202020204" pitchFamily="34" charset="0"/>
              </a:rPr>
              <a:t>To look closer into a specific sub-group, click the View Details button in that row.</a:t>
            </a: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21</a:t>
            </a:fld>
            <a:endParaRPr lang="en-US" dirty="0"/>
          </a:p>
        </p:txBody>
      </p:sp>
    </p:spTree>
    <p:extLst>
      <p:ext uri="{BB962C8B-B14F-4D97-AF65-F5344CB8AC3E}">
        <p14:creationId xmlns:p14="http://schemas.microsoft.com/office/powerpoint/2010/main" val="932759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 Breakdown window opens, displaying detailed results for that sub-group. A row of drop-down menu buttons appears above the table, displaying the attributes of the group you chose. The Performance by Roster tab is open. To see the student names toggle the Performance by Student tab. To quickly transition to another demographic sub-group, you can apply the breakdown menu options that display above the table of results. Select an attribute you want from the drop-down menus and click Apply. The new sub-group will display. We are finished showing you the sample reports you will see in Reporting. You can see that the page design and the features are consistent across all types of reports and levels of data. It will not take you long to learn to navigate to the results you need to see. </a:t>
            </a: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22</a:t>
            </a:fld>
            <a:endParaRPr lang="en-US" dirty="0"/>
          </a:p>
        </p:txBody>
      </p:sp>
    </p:spTree>
    <p:extLst>
      <p:ext uri="{BB962C8B-B14F-4D97-AF65-F5344CB8AC3E}">
        <p14:creationId xmlns:p14="http://schemas.microsoft.com/office/powerpoint/2010/main" val="1427760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We explained the different dashboard views and covered the clickable features of various report pages. We provided instruction on analyzing the summative test reports, including the standard measures report for adaptive summative assessments.  We reviewed the design and features of the interim test reports and finished with the student portfolio report and the demographic breakdown report. You are well on your way to becoming an expert with the system. Thank you for viewing this training module.</a:t>
            </a: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23</a:t>
            </a:fld>
            <a:endParaRPr lang="en-US" dirty="0"/>
          </a:p>
        </p:txBody>
      </p:sp>
    </p:spTree>
    <p:extLst>
      <p:ext uri="{BB962C8B-B14F-4D97-AF65-F5344CB8AC3E}">
        <p14:creationId xmlns:p14="http://schemas.microsoft.com/office/powerpoint/2010/main" val="2150021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training modules are posted on your state </a:t>
            </a:r>
            <a:r>
              <a:rPr lang="en-US" altLang="zh-CN" dirty="0"/>
              <a:t>or district</a:t>
            </a:r>
            <a:r>
              <a:rPr lang="en-US" dirty="0"/>
              <a:t> portal. You may also consult the</a:t>
            </a:r>
            <a:r>
              <a:rPr lang="en-US" b="1" dirty="0"/>
              <a:t> </a:t>
            </a:r>
            <a:r>
              <a:rPr lang="en-US" b="0" i="1" dirty="0"/>
              <a:t>Reporting System </a:t>
            </a:r>
            <a:r>
              <a:rPr lang="en-US" i="1" dirty="0"/>
              <a:t>User Guide</a:t>
            </a:r>
            <a:r>
              <a:rPr lang="en-US" dirty="0"/>
              <a:t>.</a:t>
            </a:r>
          </a:p>
        </p:txBody>
      </p:sp>
      <p:sp>
        <p:nvSpPr>
          <p:cNvPr id="4" name="Slide Number Placeholder 3"/>
          <p:cNvSpPr>
            <a:spLocks noGrp="1"/>
          </p:cNvSpPr>
          <p:nvPr>
            <p:ph type="sldNum" sz="quarter" idx="5"/>
          </p:nvPr>
        </p:nvSpPr>
        <p:spPr/>
        <p:txBody>
          <a:bodyPr/>
          <a:lstStyle/>
          <a:p>
            <a:fld id="{87562687-7A5B-4415-B0F0-C719E7C49641}" type="slidenum">
              <a:rPr lang="en-US" smtClean="0"/>
              <a:t>24</a:t>
            </a:fld>
            <a:endParaRPr lang="en-US" dirty="0"/>
          </a:p>
        </p:txBody>
      </p:sp>
    </p:spTree>
    <p:extLst>
      <p:ext uri="{BB962C8B-B14F-4D97-AF65-F5344CB8AC3E}">
        <p14:creationId xmlns:p14="http://schemas.microsoft.com/office/powerpoint/2010/main" val="410053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dashboard is the first page you see after you log in to </a:t>
            </a:r>
            <a:r>
              <a:rPr lang="en-US" b="0" dirty="0">
                <a:latin typeface="Arial" panose="020B0604020202020204" pitchFamily="34" charset="0"/>
                <a:cs typeface="Arial" panose="020B0604020202020204" pitchFamily="34" charset="0"/>
              </a:rPr>
              <a:t>Reporting, </a:t>
            </a:r>
            <a:r>
              <a:rPr lang="en-US" dirty="0">
                <a:latin typeface="Arial" panose="020B0604020202020204" pitchFamily="34" charset="0"/>
                <a:cs typeface="Arial" panose="020B0604020202020204" pitchFamily="34" charset="0"/>
              </a:rPr>
              <a:t>unless you are a state-level user. The teacher dashboard displays two stacked tables, </a:t>
            </a:r>
            <a:r>
              <a:rPr lang="en-US" b="0" dirty="0">
                <a:latin typeface="Arial" panose="020B0604020202020204" pitchFamily="34" charset="0"/>
                <a:cs typeface="Arial" panose="020B0604020202020204" pitchFamily="34" charset="0"/>
              </a:rPr>
              <a:t>My Assessments </a:t>
            </a:r>
            <a:r>
              <a:rPr lang="en-US" dirty="0">
                <a:latin typeface="Arial" panose="020B0604020202020204" pitchFamily="34" charset="0"/>
                <a:cs typeface="Arial" panose="020B0604020202020204" pitchFamily="34" charset="0"/>
              </a:rPr>
              <a:t>and </a:t>
            </a:r>
            <a:r>
              <a:rPr lang="en-US" b="0" dirty="0">
                <a:latin typeface="Arial" panose="020B0604020202020204" pitchFamily="34" charset="0"/>
                <a:cs typeface="Arial" panose="020B0604020202020204" pitchFamily="34" charset="0"/>
              </a:rPr>
              <a:t>My Students</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The My Assessments table lists all the tests taken by a teacher’s students and shows their aggregate results. The My Students table lists all the teacher’s students and is basically a fast pass, for teachers, to the </a:t>
            </a:r>
            <a:r>
              <a:rPr lang="en-US" dirty="0">
                <a:latin typeface="Arial" panose="020B0604020202020204" pitchFamily="34" charset="0"/>
                <a:cs typeface="Arial" panose="020B0604020202020204" pitchFamily="34" charset="0"/>
              </a:rPr>
              <a:t>individual Student Portfolio report. Quick analysis can be done directly from the dashboard. Before we explain this, we show you the dashboard layouts for school-, district-, and state-level users.</a:t>
            </a:r>
          </a:p>
        </p:txBody>
      </p:sp>
      <p:sp>
        <p:nvSpPr>
          <p:cNvPr id="4" name="Slide Number Placeholder 3"/>
          <p:cNvSpPr>
            <a:spLocks noGrp="1"/>
          </p:cNvSpPr>
          <p:nvPr>
            <p:ph type="sldNum" sz="quarter" idx="5"/>
          </p:nvPr>
        </p:nvSpPr>
        <p:spPr/>
        <p:txBody>
          <a:bodyPr/>
          <a:lstStyle/>
          <a:p>
            <a:fld id="{87562687-7A5B-4415-B0F0-C719E7C49641}" type="slidenum">
              <a:rPr lang="en-US" smtClean="0"/>
              <a:t>3</a:t>
            </a:fld>
            <a:endParaRPr lang="en-US" dirty="0"/>
          </a:p>
        </p:txBody>
      </p:sp>
    </p:spTree>
    <p:extLst>
      <p:ext uri="{BB962C8B-B14F-4D97-AF65-F5344CB8AC3E}">
        <p14:creationId xmlns:p14="http://schemas.microsoft.com/office/powerpoint/2010/main" val="3575191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School personnel and district users see one table of all assessments. School users see the aggregate results of tests taken by all the students in their school and access their reports by test name. District users see aggregate assessment results for all the schools in their district. </a:t>
            </a: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4</a:t>
            </a:fld>
            <a:endParaRPr lang="en-US" dirty="0"/>
          </a:p>
        </p:txBody>
      </p:sp>
    </p:spTree>
    <p:extLst>
      <p:ext uri="{BB962C8B-B14F-4D97-AF65-F5344CB8AC3E}">
        <p14:creationId xmlns:p14="http://schemas.microsoft.com/office/powerpoint/2010/main" val="2458708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State-level users have a special landing page called the Dashboard Selector. You can use the Dashboard Selector to access reports at the state level or the district level. </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To view overall state results, select the </a:t>
            </a:r>
            <a:r>
              <a:rPr lang="en-US" b="0" dirty="0">
                <a:latin typeface="Arial" panose="020B0604020202020204" pitchFamily="34" charset="0"/>
                <a:cs typeface="Arial" panose="020B0604020202020204" pitchFamily="34" charset="0"/>
              </a:rPr>
              <a:t>State View </a:t>
            </a:r>
            <a:r>
              <a:rPr lang="en-US" dirty="0">
                <a:latin typeface="Arial" panose="020B0604020202020204" pitchFamily="34" charset="0"/>
                <a:cs typeface="Arial" panose="020B0604020202020204" pitchFamily="34" charset="0"/>
              </a:rPr>
              <a:t>radio button and then select the specific test group you need to see. An assessments table appears displaying up to ten of the tests you selected, sorted by Date Last Taken. This helps you understand how your state is performing overall.</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To view the test results of a specific district, select </a:t>
            </a:r>
            <a:r>
              <a:rPr lang="en-US" b="0" dirty="0">
                <a:latin typeface="Arial" panose="020B0604020202020204" pitchFamily="34" charset="0"/>
                <a:cs typeface="Arial" panose="020B0604020202020204" pitchFamily="34" charset="0"/>
              </a:rPr>
              <a:t>District View</a:t>
            </a:r>
            <a:r>
              <a:rPr lang="en-US" dirty="0">
                <a:latin typeface="Arial" panose="020B0604020202020204" pitchFamily="34" charset="0"/>
                <a:cs typeface="Arial" panose="020B0604020202020204" pitchFamily="34" charset="0"/>
              </a:rPr>
              <a:t>. Select a district from the drop-down list, or enter a district ID number in the search field.</a:t>
            </a: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5</a:t>
            </a:fld>
            <a:endParaRPr lang="en-US" dirty="0"/>
          </a:p>
        </p:txBody>
      </p:sp>
    </p:spTree>
    <p:extLst>
      <p:ext uri="{BB962C8B-B14F-4D97-AF65-F5344CB8AC3E}">
        <p14:creationId xmlns:p14="http://schemas.microsoft.com/office/powerpoint/2010/main" val="1571088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This chart summarizes the levels of data available to users in</a:t>
            </a:r>
            <a:r>
              <a:rPr lang="en-US" b="0" dirty="0">
                <a:latin typeface="Arial" panose="020B0604020202020204" pitchFamily="34" charset="0"/>
                <a:cs typeface="Arial" panose="020B0604020202020204" pitchFamily="34" charset="0"/>
              </a:rPr>
              <a:t> the Reporting system. </a:t>
            </a:r>
            <a:r>
              <a:rPr lang="en-US" dirty="0">
                <a:latin typeface="Arial" panose="020B0604020202020204" pitchFamily="34" charset="0"/>
                <a:cs typeface="Arial" panose="020B0604020202020204" pitchFamily="34" charset="0"/>
              </a:rPr>
              <a:t>Simply choose a test from your dashboard and click through the reports to the level of data you need to see. Now, we will look at the features of the dashboard, show you some quick sorting options, and explain how to navigate to the reports you need.</a:t>
            </a: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6</a:t>
            </a:fld>
            <a:endParaRPr lang="en-US" dirty="0"/>
          </a:p>
        </p:txBody>
      </p:sp>
    </p:spTree>
    <p:extLst>
      <p:ext uri="{BB962C8B-B14F-4D97-AF65-F5344CB8AC3E}">
        <p14:creationId xmlns:p14="http://schemas.microsoft.com/office/powerpoint/2010/main" val="664550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3237">
              <a:defRPr/>
            </a:pPr>
            <a:r>
              <a:rPr lang="en-US" dirty="0">
                <a:latin typeface="Arial" panose="020B0604020202020204" pitchFamily="34" charset="0"/>
                <a:cs typeface="Arial" panose="020B0604020202020204" pitchFamily="34" charset="0"/>
              </a:rPr>
              <a:t>We use the term “navigating” when referring to the dashboard and report pages because of the variety of buttons, arrows, test names, and student names that are all “clickable” and are designed as an entry point to more specific data. It only takes a few taps to uncover the report you need to see. Buttons include: the Inbox, My Settings, the Help feature, the student search box, the print button, the Student Results Generator, and the Filters panel. The magnifying glass view button will take you directly to the report for a particular test or to the student portfolio page for a particular student.  The Export button in the assessments table allows you to export a report to a file. Clicking the more information buttons displays legends related to performance measures. You can modify the size of each table by setting the rows per page box. You can advance or return using the arrows on either side of the page number box. </a:t>
            </a:r>
          </a:p>
          <a:p>
            <a:pPr algn="just" defTabSz="933237">
              <a:defRPr/>
            </a:pPr>
            <a:endParaRPr lang="en-US" dirty="0">
              <a:latin typeface="Arial" panose="020B0604020202020204" pitchFamily="34" charset="0"/>
              <a:cs typeface="Arial" panose="020B0604020202020204" pitchFamily="34" charset="0"/>
            </a:endParaRPr>
          </a:p>
          <a:p>
            <a:pPr algn="just" defTabSz="933237">
              <a:defRPr/>
            </a:pPr>
            <a:r>
              <a:rPr lang="en-US" dirty="0">
                <a:latin typeface="Arial" panose="020B0604020202020204" pitchFamily="34" charset="0"/>
                <a:cs typeface="Arial" panose="020B0604020202020204" pitchFamily="34" charset="0"/>
              </a:rPr>
              <a:t>These features are covered, in depth, in the</a:t>
            </a:r>
            <a:r>
              <a:rPr lang="en-US" b="1" dirty="0">
                <a:latin typeface="Arial" panose="020B0604020202020204" pitchFamily="34" charset="0"/>
                <a:cs typeface="Arial" panose="020B0604020202020204" pitchFamily="34" charset="0"/>
              </a:rPr>
              <a:t> new reporting system </a:t>
            </a:r>
            <a:r>
              <a:rPr lang="en-US" dirty="0">
                <a:latin typeface="Arial" panose="020B0604020202020204" pitchFamily="34" charset="0"/>
                <a:cs typeface="Arial" panose="020B0604020202020204" pitchFamily="34" charset="0"/>
              </a:rPr>
              <a:t>training module series, shown here. This first training module is designed to teach you the basics of generating reports and get you well on your way to using the advanced functions of the system.</a:t>
            </a:r>
            <a:endParaRPr lang="en-US" u="none"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7</a:t>
            </a:fld>
            <a:endParaRPr lang="en-US" dirty="0"/>
          </a:p>
        </p:txBody>
      </p:sp>
    </p:spTree>
    <p:extLst>
      <p:ext uri="{BB962C8B-B14F-4D97-AF65-F5344CB8AC3E}">
        <p14:creationId xmlns:p14="http://schemas.microsoft.com/office/powerpoint/2010/main" val="3312512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The Dashboard and report tables in</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Reporting include headers that describe what is included in the table and any filters applied. The columns in the My Assessments table are Assessment Name, Test Reason, Student Count, Average Score, Performance Distribution, and Date Last Taken. The My Students table, which displays for teachers only, organizes students by Name, Student ID, Most Recent Assessment, and Date Taken. </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You can sort your results directly from the dashboard by clicking each column header that has a set of up and down arrows in it.  For example, you might want to sort the Average Score column in ascending order to show tests with the lowest scores at the top of the table. You might want to sort the students in the My Students table alphabetically.</a:t>
            </a: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8</a:t>
            </a:fld>
            <a:endParaRPr lang="en-US" dirty="0"/>
          </a:p>
        </p:txBody>
      </p:sp>
    </p:spTree>
    <p:extLst>
      <p:ext uri="{BB962C8B-B14F-4D97-AF65-F5344CB8AC3E}">
        <p14:creationId xmlns:p14="http://schemas.microsoft.com/office/powerpoint/2010/main" val="4220827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In addition to sorting you can compare your results to aggregate state, district, and school data directly from the dashboard, depending on your user role. Simply click the expand button to the right of the assessment name to display them. The aggregates are highlighted in yellow on the report. To display a legend of the scores or performance distribution levels, click the information button next to the data.</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Let’s move on to navigating report pages. In the next few slides, we show you several sample reports and then explain the different types of performance measures used in</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the</a:t>
            </a:r>
            <a:r>
              <a:rPr lang="en-US" b="1" dirty="0">
                <a:latin typeface="Arial" panose="020B0604020202020204" pitchFamily="34" charset="0"/>
                <a:cs typeface="Arial" panose="020B0604020202020204" pitchFamily="34" charset="0"/>
              </a:rPr>
              <a:t> new reporting system</a:t>
            </a:r>
            <a:r>
              <a:rPr lang="en-US" dirty="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9</a:t>
            </a:fld>
            <a:endParaRPr lang="en-US" dirty="0"/>
          </a:p>
        </p:txBody>
      </p:sp>
    </p:spTree>
    <p:extLst>
      <p:ext uri="{BB962C8B-B14F-4D97-AF65-F5344CB8AC3E}">
        <p14:creationId xmlns:p14="http://schemas.microsoft.com/office/powerpoint/2010/main" val="2949208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3CE57-5C79-46C4-BC58-4EAD400C4EC6}"/>
              </a:ext>
            </a:extLst>
          </p:cNvPr>
          <p:cNvPicPr>
            <a:picLocks noChangeAspect="1"/>
          </p:cNvPicPr>
          <p:nvPr userDrawn="1"/>
        </p:nvPicPr>
        <p:blipFill>
          <a:blip r:embed="rId2"/>
          <a:stretch>
            <a:fillRect/>
          </a:stretch>
        </p:blipFill>
        <p:spPr>
          <a:xfrm>
            <a:off x="6497893" y="1158659"/>
            <a:ext cx="5694107" cy="3803903"/>
          </a:xfrm>
          <a:prstGeom prst="rect">
            <a:avLst/>
          </a:prstGeom>
        </p:spPr>
      </p:pic>
      <p:pic>
        <p:nvPicPr>
          <p:cNvPr id="2" name="Picture 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23"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
        <p:nvSpPr>
          <p:cNvPr id="3" name="Arrow: Chevron 2">
            <a:extLst>
              <a:ext uri="{FF2B5EF4-FFF2-40B4-BE49-F238E27FC236}">
                <a16:creationId xmlns:a16="http://schemas.microsoft.com/office/drawing/2014/main" id="{385CF22D-C064-4545-95D9-28691223FAA9}"/>
              </a:ext>
            </a:extLst>
          </p:cNvPr>
          <p:cNvSpPr/>
          <p:nvPr userDrawn="1"/>
        </p:nvSpPr>
        <p:spPr>
          <a:xfrm>
            <a:off x="6716320" y="1158658"/>
            <a:ext cx="2628626" cy="3803904"/>
          </a:xfrm>
          <a:prstGeom prst="chevron">
            <a:avLst>
              <a:gd name="adj" fmla="val 54321"/>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ight Arrow 7" descr="Green Arrow">
            <a:extLst>
              <a:ext uri="{FF2B5EF4-FFF2-40B4-BE49-F238E27FC236}">
                <a16:creationId xmlns:a16="http://schemas.microsoft.com/office/drawing/2014/main" id="{B6C3FD0E-FD0D-40EC-A6F1-E8FC3AA3C22E}"/>
              </a:ext>
            </a:extLst>
          </p:cNvPr>
          <p:cNvSpPr/>
          <p:nvPr userDrawn="1"/>
        </p:nvSpPr>
        <p:spPr>
          <a:xfrm>
            <a:off x="-745" y="1158659"/>
            <a:ext cx="7967878" cy="3803904"/>
          </a:xfrm>
          <a:prstGeom prst="homePlate">
            <a:avLst>
              <a:gd name="adj" fmla="val 38378"/>
            </a:avLst>
          </a:prstGeom>
          <a:solidFill>
            <a:srgbClr val="032F5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Cambria" panose="02040503050406030204" pitchFamily="18" charset="0"/>
                <a:ea typeface="+mn-ea"/>
                <a:cs typeface="+mn-cs"/>
              </a:rPr>
              <a:t>	</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20"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243124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Standards Review Meeting</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431150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Standards Review Meeting</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63563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Standards Review Meeting</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3795959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Standards Review Meeting</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131842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3088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331173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3" name="Content Placeholder 2"/>
          <p:cNvSpPr>
            <a:spLocks noGrp="1"/>
          </p:cNvSpPr>
          <p:nvPr>
            <p:ph sz="half" idx="1"/>
          </p:nvPr>
        </p:nvSpPr>
        <p:spPr>
          <a:xfrm>
            <a:off x="838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pic>
        <p:nvPicPr>
          <p:cNvPr id="13" name="Picture 12"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29204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13" name="Text Placeholder 2"/>
          <p:cNvSpPr>
            <a:spLocks noGrp="1"/>
          </p:cNvSpPr>
          <p:nvPr>
            <p:ph type="body" idx="1"/>
          </p:nvPr>
        </p:nvSpPr>
        <p:spPr>
          <a:xfrm>
            <a:off x="740226" y="1035906"/>
            <a:ext cx="5157787" cy="823912"/>
          </a:xfrm>
        </p:spPr>
        <p:txBody>
          <a:bodyPr anchor="b"/>
          <a:lstStyle>
            <a:lvl1pPr marL="0" indent="0">
              <a:buNone/>
              <a:defRPr sz="2400" b="1">
                <a:solidFill>
                  <a:srgbClr val="000000"/>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p:cNvSpPr>
            <a:spLocks noGrp="1"/>
          </p:cNvSpPr>
          <p:nvPr>
            <p:ph sz="half" idx="2"/>
          </p:nvPr>
        </p:nvSpPr>
        <p:spPr>
          <a:xfrm>
            <a:off x="740226" y="1859818"/>
            <a:ext cx="5157787"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4"/>
          </p:nvPr>
        </p:nvSpPr>
        <p:spPr>
          <a:xfrm>
            <a:off x="6072638" y="1859818"/>
            <a:ext cx="5183188"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pic>
        <p:nvPicPr>
          <p:cNvPr id="12" name="Picture 1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70900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8"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2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0" name="Picture 9"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4803520"/>
            <a:ext cx="914400" cy="914400"/>
          </a:xfrm>
          <a:prstGeom prst="rect">
            <a:avLst/>
          </a:prstGeom>
        </p:spPr>
      </p:pic>
      <p:pic>
        <p:nvPicPr>
          <p:cNvPr id="11" name="Picture 10">
            <a:extLst>
              <a:ext uri="{FF2B5EF4-FFF2-40B4-BE49-F238E27FC236}">
                <a16:creationId xmlns:a16="http://schemas.microsoft.com/office/drawing/2014/main" id="{C934CAA2-C9EC-4EA9-94C8-891CF2F41024}"/>
              </a:ext>
            </a:extLst>
          </p:cNvPr>
          <p:cNvPicPr>
            <a:picLocks noChangeAspect="1"/>
          </p:cNvPicPr>
          <p:nvPr userDrawn="1"/>
        </p:nvPicPr>
        <p:blipFill rotWithShape="1">
          <a:blip r:embed="rId4"/>
          <a:srcRect b="38617"/>
          <a:stretch/>
        </p:blipFill>
        <p:spPr>
          <a:xfrm>
            <a:off x="7019925" y="1"/>
            <a:ext cx="5172075" cy="2118172"/>
          </a:xfrm>
          <a:prstGeom prst="rect">
            <a:avLst/>
          </a:prstGeom>
        </p:spPr>
      </p:pic>
      <p:sp>
        <p:nvSpPr>
          <p:cNvPr id="12" name="Rectangle 2">
            <a:extLst>
              <a:ext uri="{FF2B5EF4-FFF2-40B4-BE49-F238E27FC236}">
                <a16:creationId xmlns:a16="http://schemas.microsoft.com/office/drawing/2014/main" id="{E539609B-C705-496B-9087-39F0BDE49676}"/>
              </a:ext>
            </a:extLst>
          </p:cNvPr>
          <p:cNvSpPr/>
          <p:nvPr userDrawn="1"/>
        </p:nvSpPr>
        <p:spPr>
          <a:xfrm>
            <a:off x="0" y="-9223"/>
            <a:ext cx="8639176" cy="2127395"/>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B8B57088-4F2B-41CF-A686-6CA6BB25006D}"/>
              </a:ext>
            </a:extLst>
          </p:cNvPr>
          <p:cNvSpPr/>
          <p:nvPr userDrawn="1"/>
        </p:nvSpPr>
        <p:spPr>
          <a:xfrm flipH="1">
            <a:off x="7298267" y="-11974"/>
            <a:ext cx="1892328" cy="2127395"/>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750D6C1F-334F-40BA-B71C-D866773325E5}"/>
              </a:ext>
            </a:extLst>
          </p:cNvPr>
          <p:cNvSpPr>
            <a:spLocks noGrp="1"/>
          </p:cNvSpPr>
          <p:nvPr>
            <p:ph type="title"/>
          </p:nvPr>
        </p:nvSpPr>
        <p:spPr>
          <a:xfrm>
            <a:off x="352425" y="391692"/>
            <a:ext cx="10515600" cy="1325563"/>
          </a:xfrm>
        </p:spPr>
        <p:txBody>
          <a:bodyPr/>
          <a:lstStyle>
            <a:lvl1pPr>
              <a:defRPr b="1">
                <a:solidFill>
                  <a:schemeClr val="bg1"/>
                </a:solidFill>
                <a:latin typeface="Cambria" panose="02040503050406030204" pitchFamily="18" charset="0"/>
                <a:ea typeface="Cambria"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122342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0"/>
        <p:cNvGrpSpPr/>
        <p:nvPr/>
      </p:nvGrpSpPr>
      <p:grpSpPr>
        <a:xfrm>
          <a:off x="0" y="0"/>
          <a:ext cx="0" cy="0"/>
          <a:chOff x="0" y="0"/>
          <a:chExt cx="0" cy="0"/>
        </a:xfrm>
      </p:grpSpPr>
      <p:pic>
        <p:nvPicPr>
          <p:cNvPr id="51" name="Google Shape;51;p13" descr="Decorative Image"/>
          <p:cNvPicPr preferRelativeResize="0"/>
          <p:nvPr/>
        </p:nvPicPr>
        <p:blipFill rotWithShape="1">
          <a:blip r:embed="rId2">
            <a:alphaModFix/>
          </a:blip>
          <a:srcRect/>
          <a:stretch/>
        </p:blipFill>
        <p:spPr>
          <a:xfrm>
            <a:off x="0" y="3541"/>
            <a:ext cx="11686315" cy="1015705"/>
          </a:xfrm>
          <a:prstGeom prst="rect">
            <a:avLst/>
          </a:prstGeom>
          <a:noFill/>
          <a:ln>
            <a:noFill/>
          </a:ln>
        </p:spPr>
      </p:pic>
      <p:sp>
        <p:nvSpPr>
          <p:cNvPr id="52" name="Google Shape;52;p13"/>
          <p:cNvSpPr txBox="1">
            <a:spLocks noGrp="1"/>
          </p:cNvSpPr>
          <p:nvPr>
            <p:ph type="body" idx="1"/>
          </p:nvPr>
        </p:nvSpPr>
        <p:spPr>
          <a:xfrm>
            <a:off x="751112" y="1340124"/>
            <a:ext cx="10515600" cy="4351200"/>
          </a:xfrm>
          <a:prstGeom prst="rect">
            <a:avLst/>
          </a:prstGeom>
          <a:noFill/>
          <a:ln>
            <a:noFill/>
          </a:ln>
        </p:spPr>
        <p:txBody>
          <a:bodyPr spcFirstLastPara="1" wrap="square" lIns="68575" tIns="34275" rIns="68575" bIns="34275" anchor="t" anchorCtr="0">
            <a:noAutofit/>
          </a:bodyPr>
          <a:lstStyle>
            <a:lvl1pPr marL="609585" lvl="0" indent="-558786" algn="l" rtl="0">
              <a:lnSpc>
                <a:spcPct val="90000"/>
              </a:lnSpc>
              <a:spcBef>
                <a:spcPts val="1067"/>
              </a:spcBef>
              <a:spcAft>
                <a:spcPts val="0"/>
              </a:spcAft>
              <a:buClr>
                <a:srgbClr val="000000"/>
              </a:buClr>
              <a:buSzPts val="3000"/>
              <a:buChar char="●"/>
              <a:defRPr sz="4000">
                <a:solidFill>
                  <a:srgbClr val="000000"/>
                </a:solidFill>
                <a:latin typeface="Calibri"/>
                <a:ea typeface="Calibri"/>
                <a:cs typeface="Calibri"/>
                <a:sym typeface="Calibri"/>
              </a:defRPr>
            </a:lvl1pPr>
            <a:lvl2pPr marL="1219170" lvl="1" indent="-533387" algn="l" rtl="0">
              <a:lnSpc>
                <a:spcPct val="90000"/>
              </a:lnSpc>
              <a:spcBef>
                <a:spcPts val="2133"/>
              </a:spcBef>
              <a:spcAft>
                <a:spcPts val="0"/>
              </a:spcAft>
              <a:buClr>
                <a:srgbClr val="000000"/>
              </a:buClr>
              <a:buSzPts val="2700"/>
              <a:buChar char="○"/>
              <a:defRPr sz="3600">
                <a:solidFill>
                  <a:srgbClr val="000000"/>
                </a:solidFill>
                <a:latin typeface="Calibri"/>
                <a:ea typeface="Calibri"/>
                <a:cs typeface="Calibri"/>
                <a:sym typeface="Calibri"/>
              </a:defRPr>
            </a:lvl2pPr>
            <a:lvl3pPr marL="1828754" lvl="2" indent="-507987" algn="l" rtl="0">
              <a:lnSpc>
                <a:spcPct val="90000"/>
              </a:lnSpc>
              <a:spcBef>
                <a:spcPts val="2133"/>
              </a:spcBef>
              <a:spcAft>
                <a:spcPts val="0"/>
              </a:spcAft>
              <a:buClr>
                <a:srgbClr val="000000"/>
              </a:buClr>
              <a:buSzPts val="2400"/>
              <a:buChar char="■"/>
              <a:defRPr sz="3200">
                <a:solidFill>
                  <a:srgbClr val="000000"/>
                </a:solidFill>
                <a:latin typeface="Calibri"/>
                <a:ea typeface="Calibri"/>
                <a:cs typeface="Calibri"/>
                <a:sym typeface="Calibri"/>
              </a:defRPr>
            </a:lvl3pPr>
            <a:lvl4pPr marL="2438339" lvl="3" indent="-482588" algn="l" rtl="0">
              <a:lnSpc>
                <a:spcPct val="90000"/>
              </a:lnSpc>
              <a:spcBef>
                <a:spcPts val="2133"/>
              </a:spcBef>
              <a:spcAft>
                <a:spcPts val="0"/>
              </a:spcAft>
              <a:buClr>
                <a:srgbClr val="000000"/>
              </a:buClr>
              <a:buSzPts val="2100"/>
              <a:buChar char="●"/>
              <a:defRPr sz="2800">
                <a:solidFill>
                  <a:srgbClr val="000000"/>
                </a:solidFill>
                <a:latin typeface="Calibri"/>
                <a:ea typeface="Calibri"/>
                <a:cs typeface="Calibri"/>
                <a:sym typeface="Calibri"/>
              </a:defRPr>
            </a:lvl4pPr>
            <a:lvl5pPr marL="3047924" lvl="4" indent="-482588" algn="l" rtl="0">
              <a:lnSpc>
                <a:spcPct val="90000"/>
              </a:lnSpc>
              <a:spcBef>
                <a:spcPts val="2133"/>
              </a:spcBef>
              <a:spcAft>
                <a:spcPts val="0"/>
              </a:spcAft>
              <a:buClr>
                <a:srgbClr val="000000"/>
              </a:buClr>
              <a:buSzPts val="2100"/>
              <a:buChar char="○"/>
              <a:defRPr sz="2800">
                <a:solidFill>
                  <a:srgbClr val="000000"/>
                </a:solidFill>
                <a:latin typeface="Calibri"/>
                <a:ea typeface="Calibri"/>
                <a:cs typeface="Calibri"/>
                <a:sym typeface="Calibri"/>
              </a:defRPr>
            </a:lvl5pPr>
            <a:lvl6pPr marL="3657509" lvl="5" indent="-423323" algn="l" rtl="0">
              <a:lnSpc>
                <a:spcPct val="90000"/>
              </a:lnSpc>
              <a:spcBef>
                <a:spcPts val="2133"/>
              </a:spcBef>
              <a:spcAft>
                <a:spcPts val="0"/>
              </a:spcAft>
              <a:buClr>
                <a:schemeClr val="dk1"/>
              </a:buClr>
              <a:buSzPts val="1400"/>
              <a:buChar char="■"/>
              <a:defRPr/>
            </a:lvl6pPr>
            <a:lvl7pPr marL="4267093" lvl="6" indent="-423323" algn="l" rtl="0">
              <a:lnSpc>
                <a:spcPct val="90000"/>
              </a:lnSpc>
              <a:spcBef>
                <a:spcPts val="2133"/>
              </a:spcBef>
              <a:spcAft>
                <a:spcPts val="0"/>
              </a:spcAft>
              <a:buClr>
                <a:schemeClr val="dk1"/>
              </a:buClr>
              <a:buSzPts val="1400"/>
              <a:buChar char="●"/>
              <a:defRPr/>
            </a:lvl7pPr>
            <a:lvl8pPr marL="4876678" lvl="7" indent="-423323" algn="l" rtl="0">
              <a:lnSpc>
                <a:spcPct val="90000"/>
              </a:lnSpc>
              <a:spcBef>
                <a:spcPts val="2133"/>
              </a:spcBef>
              <a:spcAft>
                <a:spcPts val="0"/>
              </a:spcAft>
              <a:buClr>
                <a:schemeClr val="dk1"/>
              </a:buClr>
              <a:buSzPts val="1400"/>
              <a:buChar char="○"/>
              <a:defRPr/>
            </a:lvl8pPr>
            <a:lvl9pPr marL="5486263" lvl="8" indent="-423323" algn="l" rtl="0">
              <a:lnSpc>
                <a:spcPct val="90000"/>
              </a:lnSpc>
              <a:spcBef>
                <a:spcPts val="2133"/>
              </a:spcBef>
              <a:spcAft>
                <a:spcPts val="2133"/>
              </a:spcAft>
              <a:buClr>
                <a:schemeClr val="dk1"/>
              </a:buClr>
              <a:buSzPts val="1400"/>
              <a:buChar char="■"/>
              <a:defRPr/>
            </a:lvl9pPr>
          </a:lstStyle>
          <a:p>
            <a:endParaRPr/>
          </a:p>
        </p:txBody>
      </p:sp>
      <p:sp>
        <p:nvSpPr>
          <p:cNvPr id="53" name="Google Shape;53;p13"/>
          <p:cNvSpPr txBox="1">
            <a:spLocks noGrp="1"/>
          </p:cNvSpPr>
          <p:nvPr>
            <p:ph type="sldNum" idx="12"/>
          </p:nvPr>
        </p:nvSpPr>
        <p:spPr>
          <a:xfrm>
            <a:off x="9230661" y="6395773"/>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200" b="0" i="0" u="none" strike="noStrike" cap="none">
                <a:solidFill>
                  <a:srgbClr val="3B3B3B"/>
                </a:solidFill>
                <a:latin typeface="Calibri"/>
                <a:ea typeface="Calibri"/>
                <a:cs typeface="Calibri"/>
                <a:sym typeface="Calibri"/>
              </a:defRPr>
            </a:lvl1pPr>
            <a:lvl2pPr marL="0" lvl="1" indent="0" algn="r" rtl="0">
              <a:spcBef>
                <a:spcPts val="0"/>
              </a:spcBef>
              <a:buNone/>
              <a:defRPr sz="1200" b="0" i="0" u="none" strike="noStrike" cap="none">
                <a:solidFill>
                  <a:srgbClr val="3B3B3B"/>
                </a:solidFill>
                <a:latin typeface="Calibri"/>
                <a:ea typeface="Calibri"/>
                <a:cs typeface="Calibri"/>
                <a:sym typeface="Calibri"/>
              </a:defRPr>
            </a:lvl2pPr>
            <a:lvl3pPr marL="0" lvl="2" indent="0" algn="r" rtl="0">
              <a:spcBef>
                <a:spcPts val="0"/>
              </a:spcBef>
              <a:buNone/>
              <a:defRPr sz="1200" b="0" i="0" u="none" strike="noStrike" cap="none">
                <a:solidFill>
                  <a:srgbClr val="3B3B3B"/>
                </a:solidFill>
                <a:latin typeface="Calibri"/>
                <a:ea typeface="Calibri"/>
                <a:cs typeface="Calibri"/>
                <a:sym typeface="Calibri"/>
              </a:defRPr>
            </a:lvl3pPr>
            <a:lvl4pPr marL="0" lvl="3" indent="0" algn="r" rtl="0">
              <a:spcBef>
                <a:spcPts val="0"/>
              </a:spcBef>
              <a:buNone/>
              <a:defRPr sz="1200" b="0" i="0" u="none" strike="noStrike" cap="none">
                <a:solidFill>
                  <a:srgbClr val="3B3B3B"/>
                </a:solidFill>
                <a:latin typeface="Calibri"/>
                <a:ea typeface="Calibri"/>
                <a:cs typeface="Calibri"/>
                <a:sym typeface="Calibri"/>
              </a:defRPr>
            </a:lvl4pPr>
            <a:lvl5pPr marL="0" lvl="4" indent="0" algn="r" rtl="0">
              <a:spcBef>
                <a:spcPts val="0"/>
              </a:spcBef>
              <a:buNone/>
              <a:defRPr sz="1200" b="0" i="0" u="none" strike="noStrike" cap="none">
                <a:solidFill>
                  <a:srgbClr val="3B3B3B"/>
                </a:solidFill>
                <a:latin typeface="Calibri"/>
                <a:ea typeface="Calibri"/>
                <a:cs typeface="Calibri"/>
                <a:sym typeface="Calibri"/>
              </a:defRPr>
            </a:lvl5pPr>
            <a:lvl6pPr marL="0" lvl="5" indent="0" algn="r" rtl="0">
              <a:spcBef>
                <a:spcPts val="0"/>
              </a:spcBef>
              <a:buNone/>
              <a:defRPr sz="1200" b="0" i="0" u="none" strike="noStrike" cap="none">
                <a:solidFill>
                  <a:srgbClr val="3B3B3B"/>
                </a:solidFill>
                <a:latin typeface="Calibri"/>
                <a:ea typeface="Calibri"/>
                <a:cs typeface="Calibri"/>
                <a:sym typeface="Calibri"/>
              </a:defRPr>
            </a:lvl6pPr>
            <a:lvl7pPr marL="0" lvl="6" indent="0" algn="r" rtl="0">
              <a:spcBef>
                <a:spcPts val="0"/>
              </a:spcBef>
              <a:buNone/>
              <a:defRPr sz="1200" b="0" i="0" u="none" strike="noStrike" cap="none">
                <a:solidFill>
                  <a:srgbClr val="3B3B3B"/>
                </a:solidFill>
                <a:latin typeface="Calibri"/>
                <a:ea typeface="Calibri"/>
                <a:cs typeface="Calibri"/>
                <a:sym typeface="Calibri"/>
              </a:defRPr>
            </a:lvl7pPr>
            <a:lvl8pPr marL="0" lvl="7" indent="0" algn="r" rtl="0">
              <a:spcBef>
                <a:spcPts val="0"/>
              </a:spcBef>
              <a:buNone/>
              <a:defRPr sz="1200" b="0" i="0" u="none" strike="noStrike" cap="none">
                <a:solidFill>
                  <a:srgbClr val="3B3B3B"/>
                </a:solidFill>
                <a:latin typeface="Calibri"/>
                <a:ea typeface="Calibri"/>
                <a:cs typeface="Calibri"/>
                <a:sym typeface="Calibri"/>
              </a:defRPr>
            </a:lvl8pPr>
            <a:lvl9pPr marL="0" lvl="8" indent="0" algn="r" rtl="0">
              <a:spcBef>
                <a:spcPts val="0"/>
              </a:spcBef>
              <a:buNone/>
              <a:defRPr sz="1200" b="0" i="0" u="none" strike="noStrike" cap="none">
                <a:solidFill>
                  <a:srgbClr val="3B3B3B"/>
                </a:solidFill>
                <a:latin typeface="Calibri"/>
                <a:ea typeface="Calibri"/>
                <a:cs typeface="Calibri"/>
                <a:sym typeface="Calibri"/>
              </a:defRPr>
            </a:lvl9pPr>
          </a:lstStyle>
          <a:p>
            <a:r>
              <a:rPr lang="en-US" dirty="0"/>
              <a:t> Reporting Training Module #1 | </a:t>
            </a:r>
            <a:fld id="{00000000-1234-1234-1234-123412341234}" type="slidenum">
              <a:rPr lang="en" smtClean="0"/>
              <a:pPr/>
              <a:t>‹#›</a:t>
            </a:fld>
            <a:endParaRPr dirty="0"/>
          </a:p>
        </p:txBody>
      </p:sp>
      <p:pic>
        <p:nvPicPr>
          <p:cNvPr id="54" name="Google Shape;54;p13" descr="&quot;Department of Education State of Idaho&quot; Logo"/>
          <p:cNvPicPr preferRelativeResize="0"/>
          <p:nvPr/>
        </p:nvPicPr>
        <p:blipFill rotWithShape="1">
          <a:blip r:embed="rId3">
            <a:alphaModFix/>
          </a:blip>
          <a:srcRect/>
          <a:stretch/>
        </p:blipFill>
        <p:spPr>
          <a:xfrm>
            <a:off x="11059461" y="138121"/>
            <a:ext cx="914400" cy="914400"/>
          </a:xfrm>
          <a:prstGeom prst="rect">
            <a:avLst/>
          </a:prstGeom>
          <a:noFill/>
          <a:ln>
            <a:noFill/>
          </a:ln>
        </p:spPr>
      </p:pic>
      <p:sp>
        <p:nvSpPr>
          <p:cNvPr id="55" name="Google Shape;55;p13"/>
          <p:cNvSpPr/>
          <p:nvPr/>
        </p:nvSpPr>
        <p:spPr>
          <a:xfrm>
            <a:off x="0" y="0"/>
            <a:ext cx="10666312" cy="1019245"/>
          </a:xfrm>
          <a:custGeom>
            <a:avLst/>
            <a:gdLst/>
            <a:ahLst/>
            <a:cxnLst/>
            <a:rect l="l" t="t" r="r" b="b"/>
            <a:pathLst>
              <a:path w="10666312" h="1019245" extrusionOk="0">
                <a:moveTo>
                  <a:pt x="0" y="0"/>
                </a:moveTo>
                <a:lnTo>
                  <a:pt x="10666312" y="0"/>
                </a:lnTo>
                <a:lnTo>
                  <a:pt x="10148344" y="1019245"/>
                </a:lnTo>
                <a:lnTo>
                  <a:pt x="0" y="1019245"/>
                </a:lnTo>
                <a:lnTo>
                  <a:pt x="0" y="0"/>
                </a:lnTo>
                <a:close/>
              </a:path>
            </a:pathLst>
          </a:custGeom>
          <a:solidFill>
            <a:srgbClr val="032F55"/>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
        <p:nvSpPr>
          <p:cNvPr id="56" name="Google Shape;56;p13"/>
          <p:cNvSpPr txBox="1">
            <a:spLocks noGrp="1"/>
          </p:cNvSpPr>
          <p:nvPr>
            <p:ph type="title"/>
          </p:nvPr>
        </p:nvSpPr>
        <p:spPr>
          <a:xfrm>
            <a:off x="434304" y="0"/>
            <a:ext cx="10515600" cy="9884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3000"/>
              <a:buFont typeface="Cambria"/>
              <a:buNone/>
              <a:defRPr sz="4000" b="1">
                <a:solidFill>
                  <a:schemeClr val="lt1"/>
                </a:solidFill>
                <a:latin typeface="Cambria"/>
                <a:ea typeface="Cambria"/>
                <a:cs typeface="Cambria"/>
                <a:sym typeface="Cambr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073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427044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Standards Review Meeting</a:t>
            </a:r>
          </a:p>
        </p:txBody>
      </p:sp>
      <p:sp>
        <p:nvSpPr>
          <p:cNvPr id="4" name="Slide Number Placeholder 3"/>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35174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Standards Review Meeting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dirty="0"/>
          </a:p>
        </p:txBody>
      </p:sp>
    </p:spTree>
    <p:extLst>
      <p:ext uri="{BB962C8B-B14F-4D97-AF65-F5344CB8AC3E}">
        <p14:creationId xmlns:p14="http://schemas.microsoft.com/office/powerpoint/2010/main" val="312933985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5" r:id="rId6"/>
    <p:sldLayoutId id="2147483912" r:id="rId7"/>
    <p:sldLayoutId id="2147483904" r:id="rId8"/>
    <p:sldLayoutId id="2147483906" r:id="rId9"/>
    <p:sldLayoutId id="2147483907" r:id="rId10"/>
    <p:sldLayoutId id="2147483908" r:id="rId11"/>
    <p:sldLayoutId id="2147483909" r:id="rId12"/>
    <p:sldLayoutId id="2147483910"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a:extLst>
              <a:ext uri="{FF2B5EF4-FFF2-40B4-BE49-F238E27FC236}">
                <a16:creationId xmlns:a16="http://schemas.microsoft.com/office/drawing/2014/main" id="{AE8B8925-2368-48DB-BC41-3361A441198E}"/>
              </a:ext>
            </a:extLst>
          </p:cNvPr>
          <p:cNvSpPr>
            <a:spLocks noGrp="1"/>
          </p:cNvSpPr>
          <p:nvPr>
            <p:ph type="subTitle" idx="1"/>
          </p:nvPr>
        </p:nvSpPr>
        <p:spPr/>
        <p:txBody>
          <a:bodyPr/>
          <a:lstStyle/>
          <a:p>
            <a:r>
              <a:rPr lang="en-US" dirty="0"/>
              <a:t>Reporting System Training Module #1</a:t>
            </a:r>
          </a:p>
        </p:txBody>
      </p:sp>
      <p:sp>
        <p:nvSpPr>
          <p:cNvPr id="11" name="Title 10">
            <a:extLst>
              <a:ext uri="{FF2B5EF4-FFF2-40B4-BE49-F238E27FC236}">
                <a16:creationId xmlns:a16="http://schemas.microsoft.com/office/drawing/2014/main" id="{7E6B511D-2FD0-4E6A-8799-F76AE5BF141D}"/>
              </a:ext>
            </a:extLst>
          </p:cNvPr>
          <p:cNvSpPr>
            <a:spLocks noGrp="1"/>
          </p:cNvSpPr>
          <p:nvPr>
            <p:ph type="ctrTitle"/>
          </p:nvPr>
        </p:nvSpPr>
        <p:spPr/>
        <p:txBody>
          <a:bodyPr/>
          <a:lstStyle/>
          <a:p>
            <a:r>
              <a:rPr lang="en-US" dirty="0">
                <a:latin typeface="+mn-lt"/>
              </a:rPr>
              <a:t>How to Navigate the Dashboard and Generate Reports</a:t>
            </a:r>
          </a:p>
        </p:txBody>
      </p:sp>
    </p:spTree>
    <p:extLst>
      <p:ext uri="{BB962C8B-B14F-4D97-AF65-F5344CB8AC3E}">
        <p14:creationId xmlns:p14="http://schemas.microsoft.com/office/powerpoint/2010/main" val="4057151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DDE2A3-3C21-4FA3-BECD-E9258166389E}"/>
              </a:ext>
            </a:extLst>
          </p:cNvPr>
          <p:cNvSpPr>
            <a:spLocks noGrp="1"/>
          </p:cNvSpPr>
          <p:nvPr>
            <p:ph type="sldNum" sz="quarter" idx="12"/>
          </p:nvPr>
        </p:nvSpPr>
        <p:spPr/>
        <p:txBody>
          <a:bodyPr/>
          <a:lstStyle/>
          <a:p>
            <a:r>
              <a:rPr lang="en-US"/>
              <a:t> Reporting Training Module #1 | </a:t>
            </a:r>
            <a:fld id="{C26AAFF7-C4D7-4A72-B8FA-A17532192431}" type="slidenum">
              <a:rPr lang="en-US" smtClean="0"/>
              <a:pPr/>
              <a:t>10</a:t>
            </a:fld>
            <a:endParaRPr lang="en-US" dirty="0"/>
          </a:p>
        </p:txBody>
      </p:sp>
      <p:sp>
        <p:nvSpPr>
          <p:cNvPr id="6" name="Rectangle: Rounded Corners 5">
            <a:extLst>
              <a:ext uri="{FF2B5EF4-FFF2-40B4-BE49-F238E27FC236}">
                <a16:creationId xmlns:a16="http://schemas.microsoft.com/office/drawing/2014/main" id="{E4BE7C37-263C-40E7-9373-70791A04CDF0}"/>
              </a:ext>
            </a:extLst>
          </p:cNvPr>
          <p:cNvSpPr/>
          <p:nvPr/>
        </p:nvSpPr>
        <p:spPr>
          <a:xfrm>
            <a:off x="7851665" y="5414300"/>
            <a:ext cx="2927098" cy="382939"/>
          </a:xfrm>
          <a:prstGeom prst="roundRect">
            <a:avLst/>
          </a:prstGeom>
          <a:noFill/>
          <a:ln w="28575">
            <a:solidFill>
              <a:srgbClr val="395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schemeClr>
                </a:solidFill>
              </a:rPr>
              <a:t>Performance by Student</a:t>
            </a:r>
          </a:p>
        </p:txBody>
      </p:sp>
      <p:pic>
        <p:nvPicPr>
          <p:cNvPr id="8" name="Picture 7" descr="Performance by Student">
            <a:extLst>
              <a:ext uri="{FF2B5EF4-FFF2-40B4-BE49-F238E27FC236}">
                <a16:creationId xmlns:a16="http://schemas.microsoft.com/office/drawing/2014/main" id="{1BAEA6AE-AFD7-4C8B-B535-B74BF125D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711" y="1456773"/>
            <a:ext cx="5549007" cy="3919441"/>
          </a:xfrm>
          <a:prstGeom prst="rect">
            <a:avLst/>
          </a:prstGeom>
        </p:spPr>
      </p:pic>
      <p:sp>
        <p:nvSpPr>
          <p:cNvPr id="5" name="Rectangle: Rounded Corners 4">
            <a:extLst>
              <a:ext uri="{FF2B5EF4-FFF2-40B4-BE49-F238E27FC236}">
                <a16:creationId xmlns:a16="http://schemas.microsoft.com/office/drawing/2014/main" id="{FEC5027C-4C24-40CF-8F4A-63E372753161}"/>
              </a:ext>
            </a:extLst>
          </p:cNvPr>
          <p:cNvSpPr/>
          <p:nvPr/>
        </p:nvSpPr>
        <p:spPr>
          <a:xfrm>
            <a:off x="1691078" y="5414301"/>
            <a:ext cx="2927098" cy="382939"/>
          </a:xfrm>
          <a:prstGeom prst="roundRect">
            <a:avLst/>
          </a:prstGeom>
          <a:noFill/>
          <a:ln w="28575">
            <a:solidFill>
              <a:srgbClr val="395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schemeClr>
                </a:solidFill>
              </a:rPr>
              <a:t>Performance by Roster</a:t>
            </a:r>
          </a:p>
        </p:txBody>
      </p:sp>
      <p:pic>
        <p:nvPicPr>
          <p:cNvPr id="7" name="Picture 6" descr="Performance by Roster">
            <a:extLst>
              <a:ext uri="{FF2B5EF4-FFF2-40B4-BE49-F238E27FC236}">
                <a16:creationId xmlns:a16="http://schemas.microsoft.com/office/drawing/2014/main" id="{40427917-805B-4A69-AF63-8F21997183B3}"/>
              </a:ext>
            </a:extLst>
          </p:cNvPr>
          <p:cNvPicPr>
            <a:picLocks noChangeAspect="1"/>
          </p:cNvPicPr>
          <p:nvPr/>
        </p:nvPicPr>
        <p:blipFill rotWithShape="1">
          <a:blip r:embed="rId4">
            <a:extLst>
              <a:ext uri="{28A0092B-C50C-407E-A947-70E740481C1C}">
                <a14:useLocalDpi xmlns:a14="http://schemas.microsoft.com/office/drawing/2010/main" val="0"/>
              </a:ext>
            </a:extLst>
          </a:blip>
          <a:srcRect t="1268"/>
          <a:stretch/>
        </p:blipFill>
        <p:spPr>
          <a:xfrm>
            <a:off x="307250" y="1481786"/>
            <a:ext cx="6035563" cy="3894428"/>
          </a:xfrm>
          <a:prstGeom prst="rect">
            <a:avLst/>
          </a:prstGeom>
        </p:spPr>
      </p:pic>
      <p:sp>
        <p:nvSpPr>
          <p:cNvPr id="9" name="Rectangle: Rounded Corners 8">
            <a:extLst>
              <a:ext uri="{FF2B5EF4-FFF2-40B4-BE49-F238E27FC236}">
                <a16:creationId xmlns:a16="http://schemas.microsoft.com/office/drawing/2014/main" id="{B2E617C5-EB3C-4C2C-B637-89337F6C69F3}"/>
              </a:ext>
            </a:extLst>
          </p:cNvPr>
          <p:cNvSpPr/>
          <p:nvPr/>
        </p:nvSpPr>
        <p:spPr>
          <a:xfrm>
            <a:off x="9112728" y="355800"/>
            <a:ext cx="1158948" cy="276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tx1"/>
                </a:solidFill>
              </a:rPr>
              <a:t>Grade 5 ELA SUM</a:t>
            </a:r>
          </a:p>
        </p:txBody>
      </p:sp>
      <p:sp>
        <p:nvSpPr>
          <p:cNvPr id="4" name="Title 3">
            <a:extLst>
              <a:ext uri="{FF2B5EF4-FFF2-40B4-BE49-F238E27FC236}">
                <a16:creationId xmlns:a16="http://schemas.microsoft.com/office/drawing/2014/main" id="{D11950D7-7110-498F-8831-B965825D2BB9}"/>
              </a:ext>
            </a:extLst>
          </p:cNvPr>
          <p:cNvSpPr>
            <a:spLocks noGrp="1"/>
          </p:cNvSpPr>
          <p:nvPr>
            <p:ph type="title"/>
          </p:nvPr>
        </p:nvSpPr>
        <p:spPr/>
        <p:txBody>
          <a:bodyPr>
            <a:noAutofit/>
          </a:bodyPr>
          <a:lstStyle/>
          <a:p>
            <a:r>
              <a:rPr lang="en-US" dirty="0">
                <a:latin typeface="+mn-lt"/>
              </a:rPr>
              <a:t>The Test Report Page: </a:t>
            </a:r>
            <a:br>
              <a:rPr lang="en-US" dirty="0">
                <a:latin typeface="+mn-lt"/>
              </a:rPr>
            </a:br>
            <a:r>
              <a:rPr lang="en-US" dirty="0">
                <a:latin typeface="+mn-lt"/>
              </a:rPr>
              <a:t>Layout</a:t>
            </a:r>
          </a:p>
        </p:txBody>
      </p:sp>
    </p:spTree>
    <p:extLst>
      <p:ext uri="{BB962C8B-B14F-4D97-AF65-F5344CB8AC3E}">
        <p14:creationId xmlns:p14="http://schemas.microsoft.com/office/powerpoint/2010/main" val="1509066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32E572-33B8-4CCA-8CDF-25ED9D547A1D}"/>
              </a:ext>
            </a:extLst>
          </p:cNvPr>
          <p:cNvSpPr>
            <a:spLocks noGrp="1"/>
          </p:cNvSpPr>
          <p:nvPr>
            <p:ph type="sldNum" sz="quarter" idx="12"/>
          </p:nvPr>
        </p:nvSpPr>
        <p:spPr/>
        <p:txBody>
          <a:bodyPr/>
          <a:lstStyle/>
          <a:p>
            <a:r>
              <a:rPr lang="en-US"/>
              <a:t> Reporting Training Module #1 | </a:t>
            </a:r>
            <a:fld id="{C26AAFF7-C4D7-4A72-B8FA-A17532192431}" type="slidenum">
              <a:rPr lang="en-US" smtClean="0"/>
              <a:pPr/>
              <a:t>11</a:t>
            </a:fld>
            <a:endParaRPr lang="en-US" dirty="0"/>
          </a:p>
        </p:txBody>
      </p:sp>
      <p:grpSp>
        <p:nvGrpSpPr>
          <p:cNvPr id="5" name="Group 4" descr="Test Report Page: Performance Measures">
            <a:extLst>
              <a:ext uri="{FF2B5EF4-FFF2-40B4-BE49-F238E27FC236}">
                <a16:creationId xmlns:a16="http://schemas.microsoft.com/office/drawing/2014/main" id="{DF03CB33-EEA2-4DA1-9B1B-62B5E544F089}"/>
              </a:ext>
            </a:extLst>
          </p:cNvPr>
          <p:cNvGrpSpPr/>
          <p:nvPr/>
        </p:nvGrpSpPr>
        <p:grpSpPr>
          <a:xfrm>
            <a:off x="1435204" y="1092018"/>
            <a:ext cx="9321592" cy="5200339"/>
            <a:chOff x="1435204" y="828830"/>
            <a:chExt cx="9321592" cy="5200339"/>
          </a:xfrm>
        </p:grpSpPr>
        <p:pic>
          <p:nvPicPr>
            <p:cNvPr id="6" name="Picture 5" descr="A screenshot of a cell phone&#10;&#10;Description automatically generated">
              <a:extLst>
                <a:ext uri="{FF2B5EF4-FFF2-40B4-BE49-F238E27FC236}">
                  <a16:creationId xmlns:a16="http://schemas.microsoft.com/office/drawing/2014/main" id="{A556895C-5788-4A40-8318-1480A158FE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204" y="828830"/>
              <a:ext cx="9321592" cy="5200339"/>
            </a:xfrm>
            <a:prstGeom prst="rect">
              <a:avLst/>
            </a:prstGeom>
            <a:effectLst>
              <a:outerShdw blurRad="50800" dist="38100" dir="2700000" algn="tl" rotWithShape="0">
                <a:prstClr val="black">
                  <a:alpha val="40000"/>
                </a:prstClr>
              </a:outerShdw>
            </a:effectLst>
          </p:spPr>
        </p:pic>
        <p:sp>
          <p:nvSpPr>
            <p:cNvPr id="7" name="Oval 6">
              <a:extLst>
                <a:ext uri="{FF2B5EF4-FFF2-40B4-BE49-F238E27FC236}">
                  <a16:creationId xmlns:a16="http://schemas.microsoft.com/office/drawing/2014/main" id="{A2DD7F38-321F-4793-B093-90A5ED4B2607}"/>
                </a:ext>
              </a:extLst>
            </p:cNvPr>
            <p:cNvSpPr/>
            <p:nvPr/>
          </p:nvSpPr>
          <p:spPr>
            <a:xfrm>
              <a:off x="5975498" y="2179674"/>
              <a:ext cx="797442" cy="3620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Oval 7">
              <a:extLst>
                <a:ext uri="{FF2B5EF4-FFF2-40B4-BE49-F238E27FC236}">
                  <a16:creationId xmlns:a16="http://schemas.microsoft.com/office/drawing/2014/main" id="{192CC6C3-5A29-49ED-A39D-6DC5AA3B8AC3}"/>
                </a:ext>
              </a:extLst>
            </p:cNvPr>
            <p:cNvSpPr/>
            <p:nvPr/>
          </p:nvSpPr>
          <p:spPr>
            <a:xfrm>
              <a:off x="6879265" y="2235081"/>
              <a:ext cx="1398180" cy="3127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Oval 8">
              <a:extLst>
                <a:ext uri="{FF2B5EF4-FFF2-40B4-BE49-F238E27FC236}">
                  <a16:creationId xmlns:a16="http://schemas.microsoft.com/office/drawing/2014/main" id="{9DC29AC2-4A45-4C24-AF4A-19F56629023C}"/>
                </a:ext>
              </a:extLst>
            </p:cNvPr>
            <p:cNvSpPr/>
            <p:nvPr/>
          </p:nvSpPr>
          <p:spPr>
            <a:xfrm>
              <a:off x="8362504" y="2190307"/>
              <a:ext cx="685802" cy="3575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0" name="Rectangle: Rounded Corners 9">
            <a:extLst>
              <a:ext uri="{FF2B5EF4-FFF2-40B4-BE49-F238E27FC236}">
                <a16:creationId xmlns:a16="http://schemas.microsoft.com/office/drawing/2014/main" id="{0D638FF8-3A42-461B-879E-4E1613835321}"/>
              </a:ext>
            </a:extLst>
          </p:cNvPr>
          <p:cNvSpPr/>
          <p:nvPr/>
        </p:nvSpPr>
        <p:spPr>
          <a:xfrm>
            <a:off x="9112728" y="355800"/>
            <a:ext cx="1158948" cy="276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tx1"/>
                </a:solidFill>
              </a:rPr>
              <a:t>Grade 5 ELA SUM</a:t>
            </a:r>
          </a:p>
        </p:txBody>
      </p:sp>
      <p:sp>
        <p:nvSpPr>
          <p:cNvPr id="4" name="Title 3">
            <a:extLst>
              <a:ext uri="{FF2B5EF4-FFF2-40B4-BE49-F238E27FC236}">
                <a16:creationId xmlns:a16="http://schemas.microsoft.com/office/drawing/2014/main" id="{CD3A392B-33FE-4A5C-AF03-238ED243096C}"/>
              </a:ext>
            </a:extLst>
          </p:cNvPr>
          <p:cNvSpPr>
            <a:spLocks noGrp="1"/>
          </p:cNvSpPr>
          <p:nvPr>
            <p:ph type="title"/>
          </p:nvPr>
        </p:nvSpPr>
        <p:spPr/>
        <p:txBody>
          <a:bodyPr>
            <a:noAutofit/>
          </a:bodyPr>
          <a:lstStyle/>
          <a:p>
            <a:r>
              <a:rPr lang="en-US" dirty="0">
                <a:latin typeface="+mn-lt"/>
              </a:rPr>
              <a:t>Test Report Page: </a:t>
            </a:r>
            <a:br>
              <a:rPr lang="en-US" dirty="0">
                <a:latin typeface="+mn-lt"/>
              </a:rPr>
            </a:br>
            <a:r>
              <a:rPr lang="en-US" dirty="0">
                <a:latin typeface="+mn-lt"/>
              </a:rPr>
              <a:t>Performance Measures</a:t>
            </a:r>
          </a:p>
        </p:txBody>
      </p:sp>
    </p:spTree>
    <p:extLst>
      <p:ext uri="{BB962C8B-B14F-4D97-AF65-F5344CB8AC3E}">
        <p14:creationId xmlns:p14="http://schemas.microsoft.com/office/powerpoint/2010/main" val="2918953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AA11EB-657D-48A0-A585-93A75888460E}"/>
              </a:ext>
            </a:extLst>
          </p:cNvPr>
          <p:cNvSpPr>
            <a:spLocks noGrp="1"/>
          </p:cNvSpPr>
          <p:nvPr>
            <p:ph type="sldNum" sz="quarter" idx="12"/>
          </p:nvPr>
        </p:nvSpPr>
        <p:spPr/>
        <p:txBody>
          <a:bodyPr/>
          <a:lstStyle/>
          <a:p>
            <a:r>
              <a:rPr lang="en-US"/>
              <a:t> Reporting Training Module #1 | </a:t>
            </a:r>
            <a:fld id="{C26AAFF7-C4D7-4A72-B8FA-A17532192431}" type="slidenum">
              <a:rPr lang="en-US" smtClean="0"/>
              <a:pPr/>
              <a:t>12</a:t>
            </a:fld>
            <a:endParaRPr lang="en-US" dirty="0"/>
          </a:p>
        </p:txBody>
      </p:sp>
      <p:grpSp>
        <p:nvGrpSpPr>
          <p:cNvPr id="5" name="Group 4" descr="Test Report Page:  Sorting">
            <a:extLst>
              <a:ext uri="{FF2B5EF4-FFF2-40B4-BE49-F238E27FC236}">
                <a16:creationId xmlns:a16="http://schemas.microsoft.com/office/drawing/2014/main" id="{88AE3947-3287-444A-A07F-A0563157A658}"/>
              </a:ext>
            </a:extLst>
          </p:cNvPr>
          <p:cNvGrpSpPr/>
          <p:nvPr/>
        </p:nvGrpSpPr>
        <p:grpSpPr>
          <a:xfrm>
            <a:off x="1221500" y="1201856"/>
            <a:ext cx="8941208" cy="5029430"/>
            <a:chOff x="1425537" y="914285"/>
            <a:chExt cx="8941208" cy="5029430"/>
          </a:xfrm>
        </p:grpSpPr>
        <p:grpSp>
          <p:nvGrpSpPr>
            <p:cNvPr id="6" name="Group 5">
              <a:extLst>
                <a:ext uri="{FF2B5EF4-FFF2-40B4-BE49-F238E27FC236}">
                  <a16:creationId xmlns:a16="http://schemas.microsoft.com/office/drawing/2014/main" id="{2723EC05-3F0F-4964-986B-A8B78F75CBCA}"/>
                </a:ext>
              </a:extLst>
            </p:cNvPr>
            <p:cNvGrpSpPr/>
            <p:nvPr/>
          </p:nvGrpSpPr>
          <p:grpSpPr>
            <a:xfrm>
              <a:off x="1425537" y="914285"/>
              <a:ext cx="8941208" cy="5029430"/>
              <a:chOff x="1425537" y="914285"/>
              <a:chExt cx="8941208" cy="5029430"/>
            </a:xfrm>
          </p:grpSpPr>
          <p:pic>
            <p:nvPicPr>
              <p:cNvPr id="8" name="Picture 7" descr="Test Report Page: Sorting">
                <a:extLst>
                  <a:ext uri="{FF2B5EF4-FFF2-40B4-BE49-F238E27FC236}">
                    <a16:creationId xmlns:a16="http://schemas.microsoft.com/office/drawing/2014/main" id="{83D0E514-0C97-4A36-897C-3E908078D928}"/>
                  </a:ext>
                </a:extLst>
              </p:cNvPr>
              <p:cNvPicPr>
                <a:picLocks noChangeAspect="1"/>
              </p:cNvPicPr>
              <p:nvPr/>
            </p:nvPicPr>
            <p:blipFill>
              <a:blip r:embed="rId3"/>
              <a:stretch>
                <a:fillRect/>
              </a:stretch>
            </p:blipFill>
            <p:spPr>
              <a:xfrm>
                <a:off x="1425537" y="914285"/>
                <a:ext cx="8941208" cy="502943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1" name="Flowchart: Connector 10">
                <a:extLst>
                  <a:ext uri="{FF2B5EF4-FFF2-40B4-BE49-F238E27FC236}">
                    <a16:creationId xmlns:a16="http://schemas.microsoft.com/office/drawing/2014/main" id="{8C6501EC-26F7-472D-A9D0-30724A6B2F0A}"/>
                  </a:ext>
                </a:extLst>
              </p:cNvPr>
              <p:cNvSpPr/>
              <p:nvPr/>
            </p:nvSpPr>
            <p:spPr>
              <a:xfrm>
                <a:off x="7319707" y="2227545"/>
                <a:ext cx="250639" cy="232074"/>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65C65E2A-DEC3-4B43-87C2-226BA09615F4}"/>
                  </a:ext>
                </a:extLst>
              </p:cNvPr>
              <p:cNvSpPr/>
              <p:nvPr/>
            </p:nvSpPr>
            <p:spPr>
              <a:xfrm>
                <a:off x="5838237" y="2227545"/>
                <a:ext cx="250639" cy="232074"/>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D8ABF50A-E82D-47C5-BBD6-B5B9FE025D08}"/>
                  </a:ext>
                </a:extLst>
              </p:cNvPr>
              <p:cNvSpPr/>
              <p:nvPr/>
            </p:nvSpPr>
            <p:spPr>
              <a:xfrm>
                <a:off x="4846863" y="2227545"/>
                <a:ext cx="250639" cy="232074"/>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lowchart: Connector 6">
              <a:extLst>
                <a:ext uri="{FF2B5EF4-FFF2-40B4-BE49-F238E27FC236}">
                  <a16:creationId xmlns:a16="http://schemas.microsoft.com/office/drawing/2014/main" id="{C868A795-35D9-4133-8F99-9E598D0028D3}"/>
                </a:ext>
              </a:extLst>
            </p:cNvPr>
            <p:cNvSpPr/>
            <p:nvPr/>
          </p:nvSpPr>
          <p:spPr>
            <a:xfrm>
              <a:off x="9360542" y="2227545"/>
              <a:ext cx="250639" cy="232074"/>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Rounded Corners 11">
            <a:extLst>
              <a:ext uri="{FF2B5EF4-FFF2-40B4-BE49-F238E27FC236}">
                <a16:creationId xmlns:a16="http://schemas.microsoft.com/office/drawing/2014/main" id="{280C0FA5-4237-4CC8-B3E1-DC5295341601}"/>
              </a:ext>
            </a:extLst>
          </p:cNvPr>
          <p:cNvSpPr/>
          <p:nvPr/>
        </p:nvSpPr>
        <p:spPr>
          <a:xfrm>
            <a:off x="9003760" y="382343"/>
            <a:ext cx="1158948" cy="276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tx2"/>
                </a:solidFill>
              </a:rPr>
              <a:t>Grade 3 ELA SUM</a:t>
            </a:r>
          </a:p>
        </p:txBody>
      </p:sp>
      <p:sp>
        <p:nvSpPr>
          <p:cNvPr id="4" name="Title 3">
            <a:extLst>
              <a:ext uri="{FF2B5EF4-FFF2-40B4-BE49-F238E27FC236}">
                <a16:creationId xmlns:a16="http://schemas.microsoft.com/office/drawing/2014/main" id="{DCC1B500-9D38-402D-A776-2C53E3F508B1}"/>
              </a:ext>
            </a:extLst>
          </p:cNvPr>
          <p:cNvSpPr>
            <a:spLocks noGrp="1"/>
          </p:cNvSpPr>
          <p:nvPr>
            <p:ph type="title"/>
          </p:nvPr>
        </p:nvSpPr>
        <p:spPr/>
        <p:txBody>
          <a:bodyPr>
            <a:noAutofit/>
          </a:bodyPr>
          <a:lstStyle/>
          <a:p>
            <a:r>
              <a:rPr lang="en-US" dirty="0">
                <a:latin typeface="+mn-lt"/>
              </a:rPr>
              <a:t>Test Report Page: </a:t>
            </a:r>
            <a:br>
              <a:rPr lang="en-US" dirty="0">
                <a:latin typeface="+mn-lt"/>
              </a:rPr>
            </a:br>
            <a:r>
              <a:rPr lang="en-US" dirty="0">
                <a:latin typeface="+mn-lt"/>
              </a:rPr>
              <a:t>Sorting</a:t>
            </a:r>
          </a:p>
        </p:txBody>
      </p:sp>
    </p:spTree>
    <p:extLst>
      <p:ext uri="{BB962C8B-B14F-4D97-AF65-F5344CB8AC3E}">
        <p14:creationId xmlns:p14="http://schemas.microsoft.com/office/powerpoint/2010/main" val="2823194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D10B7B-0A1A-476E-A917-4443AFBD623D}"/>
              </a:ext>
            </a:extLst>
          </p:cNvPr>
          <p:cNvSpPr>
            <a:spLocks noGrp="1"/>
          </p:cNvSpPr>
          <p:nvPr>
            <p:ph type="sldNum" sz="quarter" idx="12"/>
          </p:nvPr>
        </p:nvSpPr>
        <p:spPr/>
        <p:txBody>
          <a:bodyPr/>
          <a:lstStyle/>
          <a:p>
            <a:r>
              <a:rPr lang="en-US"/>
              <a:t> Reporting Training Module #1 | </a:t>
            </a:r>
            <a:fld id="{C26AAFF7-C4D7-4A72-B8FA-A17532192431}" type="slidenum">
              <a:rPr lang="en-US" smtClean="0"/>
              <a:pPr/>
              <a:t>13</a:t>
            </a:fld>
            <a:endParaRPr lang="en-US" dirty="0"/>
          </a:p>
        </p:txBody>
      </p:sp>
      <p:sp>
        <p:nvSpPr>
          <p:cNvPr id="5" name="Rectangle: Rounded Corners 4">
            <a:extLst>
              <a:ext uri="{FF2B5EF4-FFF2-40B4-BE49-F238E27FC236}">
                <a16:creationId xmlns:a16="http://schemas.microsoft.com/office/drawing/2014/main" id="{1850DD2C-C3EE-4044-AA81-83C0D41E5006}"/>
              </a:ext>
            </a:extLst>
          </p:cNvPr>
          <p:cNvSpPr/>
          <p:nvPr/>
        </p:nvSpPr>
        <p:spPr>
          <a:xfrm>
            <a:off x="8773481" y="358813"/>
            <a:ext cx="1318437" cy="276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tx2"/>
                </a:solidFill>
              </a:rPr>
              <a:t>Grade 4 SB </a:t>
            </a:r>
          </a:p>
          <a:p>
            <a:pPr algn="ctr"/>
            <a:r>
              <a:rPr lang="en-US" sz="1000" b="1" dirty="0">
                <a:solidFill>
                  <a:schemeClr val="tx2"/>
                </a:solidFill>
              </a:rPr>
              <a:t>ELA SUM</a:t>
            </a:r>
          </a:p>
        </p:txBody>
      </p:sp>
      <p:pic>
        <p:nvPicPr>
          <p:cNvPr id="6" name="Picture 5" descr="Standard Measures for Adaptive Summatives">
            <a:extLst>
              <a:ext uri="{FF2B5EF4-FFF2-40B4-BE49-F238E27FC236}">
                <a16:creationId xmlns:a16="http://schemas.microsoft.com/office/drawing/2014/main" id="{CDC6D4C2-DFF6-463A-81DB-A74C47BC7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26" y="1134694"/>
            <a:ext cx="10559187" cy="511498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4" name="Title 3">
            <a:extLst>
              <a:ext uri="{FF2B5EF4-FFF2-40B4-BE49-F238E27FC236}">
                <a16:creationId xmlns:a16="http://schemas.microsoft.com/office/drawing/2014/main" id="{14B5CC19-941D-45BD-B65D-A249640CA78F}"/>
              </a:ext>
            </a:extLst>
          </p:cNvPr>
          <p:cNvSpPr>
            <a:spLocks noGrp="1"/>
          </p:cNvSpPr>
          <p:nvPr>
            <p:ph type="title"/>
          </p:nvPr>
        </p:nvSpPr>
        <p:spPr/>
        <p:txBody>
          <a:bodyPr>
            <a:noAutofit/>
          </a:bodyPr>
          <a:lstStyle/>
          <a:p>
            <a:r>
              <a:rPr lang="en-US" dirty="0">
                <a:latin typeface="+mn-lt"/>
              </a:rPr>
              <a:t>Standard Measures for </a:t>
            </a:r>
            <a:br>
              <a:rPr lang="en-US" dirty="0">
                <a:latin typeface="+mn-lt"/>
              </a:rPr>
            </a:br>
            <a:r>
              <a:rPr lang="en-US" dirty="0">
                <a:latin typeface="+mn-lt"/>
              </a:rPr>
              <a:t>Adaptive Summatives</a:t>
            </a:r>
          </a:p>
        </p:txBody>
      </p:sp>
    </p:spTree>
    <p:extLst>
      <p:ext uri="{BB962C8B-B14F-4D97-AF65-F5344CB8AC3E}">
        <p14:creationId xmlns:p14="http://schemas.microsoft.com/office/powerpoint/2010/main" val="967613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219A72-7787-47EA-BA2D-0DAA3CA05AD1}"/>
              </a:ext>
            </a:extLst>
          </p:cNvPr>
          <p:cNvSpPr>
            <a:spLocks noGrp="1"/>
          </p:cNvSpPr>
          <p:nvPr>
            <p:ph type="sldNum" sz="quarter" idx="12"/>
          </p:nvPr>
        </p:nvSpPr>
        <p:spPr/>
        <p:txBody>
          <a:bodyPr/>
          <a:lstStyle/>
          <a:p>
            <a:r>
              <a:rPr lang="en-US"/>
              <a:t> Reporting Training Module #1 | </a:t>
            </a:r>
            <a:fld id="{C26AAFF7-C4D7-4A72-B8FA-A17532192431}" type="slidenum">
              <a:rPr lang="en-US" smtClean="0"/>
              <a:pPr/>
              <a:t>14</a:t>
            </a:fld>
            <a:endParaRPr lang="en-US" dirty="0"/>
          </a:p>
        </p:txBody>
      </p:sp>
      <p:pic>
        <p:nvPicPr>
          <p:cNvPr id="7" name="Picture 6" descr="Standard 1 and Weak or Strong?">
            <a:extLst>
              <a:ext uri="{FF2B5EF4-FFF2-40B4-BE49-F238E27FC236}">
                <a16:creationId xmlns:a16="http://schemas.microsoft.com/office/drawing/2014/main" id="{225529FB-AB10-4D7C-9064-7497A5838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574" y="1191685"/>
            <a:ext cx="9532330" cy="500100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Rectangle: Rounded Corners 5">
            <a:extLst>
              <a:ext uri="{FF2B5EF4-FFF2-40B4-BE49-F238E27FC236}">
                <a16:creationId xmlns:a16="http://schemas.microsoft.com/office/drawing/2014/main" id="{342330A7-5BBF-4718-BB2A-C344B9B49F45}"/>
              </a:ext>
            </a:extLst>
          </p:cNvPr>
          <p:cNvSpPr/>
          <p:nvPr/>
        </p:nvSpPr>
        <p:spPr>
          <a:xfrm>
            <a:off x="8919785" y="355800"/>
            <a:ext cx="1318437" cy="276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Grade 4 SB </a:t>
            </a:r>
          </a:p>
          <a:p>
            <a:pPr algn="ctr"/>
            <a:r>
              <a:rPr lang="en-US" sz="1000" dirty="0">
                <a:solidFill>
                  <a:schemeClr val="tx2"/>
                </a:solidFill>
              </a:rPr>
              <a:t>ELA SUM</a:t>
            </a:r>
          </a:p>
        </p:txBody>
      </p:sp>
      <p:sp>
        <p:nvSpPr>
          <p:cNvPr id="4" name="Title 3" descr="Standard 1 and Weak or Strong?">
            <a:extLst>
              <a:ext uri="{FF2B5EF4-FFF2-40B4-BE49-F238E27FC236}">
                <a16:creationId xmlns:a16="http://schemas.microsoft.com/office/drawing/2014/main" id="{CB78C145-62A6-4405-9F8D-E4A58FD7238F}"/>
              </a:ext>
            </a:extLst>
          </p:cNvPr>
          <p:cNvSpPr>
            <a:spLocks noGrp="1"/>
          </p:cNvSpPr>
          <p:nvPr>
            <p:ph type="title"/>
          </p:nvPr>
        </p:nvSpPr>
        <p:spPr/>
        <p:txBody>
          <a:bodyPr>
            <a:normAutofit/>
          </a:bodyPr>
          <a:lstStyle/>
          <a:p>
            <a:r>
              <a:rPr lang="en-US" dirty="0">
                <a:latin typeface="+mn-lt"/>
              </a:rPr>
              <a:t>Standard 1 and Weak or Strong?</a:t>
            </a:r>
          </a:p>
        </p:txBody>
      </p:sp>
    </p:spTree>
    <p:extLst>
      <p:ext uri="{BB962C8B-B14F-4D97-AF65-F5344CB8AC3E}">
        <p14:creationId xmlns:p14="http://schemas.microsoft.com/office/powerpoint/2010/main" val="2634870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4903E0-DE88-437C-8888-4AF8E5BB5FEC}"/>
              </a:ext>
            </a:extLst>
          </p:cNvPr>
          <p:cNvSpPr>
            <a:spLocks noGrp="1"/>
          </p:cNvSpPr>
          <p:nvPr>
            <p:ph type="sldNum" sz="quarter" idx="12"/>
          </p:nvPr>
        </p:nvSpPr>
        <p:spPr/>
        <p:txBody>
          <a:bodyPr/>
          <a:lstStyle/>
          <a:p>
            <a:r>
              <a:rPr lang="en-US"/>
              <a:t> Reporting Training Module #1 | </a:t>
            </a:r>
            <a:fld id="{C26AAFF7-C4D7-4A72-B8FA-A17532192431}" type="slidenum">
              <a:rPr lang="en-US" smtClean="0"/>
              <a:pPr/>
              <a:t>15</a:t>
            </a:fld>
            <a:endParaRPr lang="en-US" dirty="0"/>
          </a:p>
        </p:txBody>
      </p:sp>
      <p:pic>
        <p:nvPicPr>
          <p:cNvPr id="6" name="Picture 5" descr="Proficient? And % Correct Measures">
            <a:extLst>
              <a:ext uri="{FF2B5EF4-FFF2-40B4-BE49-F238E27FC236}">
                <a16:creationId xmlns:a16="http://schemas.microsoft.com/office/drawing/2014/main" id="{92F3E7B2-0BCB-4445-A1DB-AE40C0E77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397" y="1087684"/>
            <a:ext cx="10257205" cy="520900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5" name="Rectangle: Rounded Corners 4">
            <a:extLst>
              <a:ext uri="{FF2B5EF4-FFF2-40B4-BE49-F238E27FC236}">
                <a16:creationId xmlns:a16="http://schemas.microsoft.com/office/drawing/2014/main" id="{82ABCB80-B771-4AC5-BB74-B0881666E1E8}"/>
              </a:ext>
            </a:extLst>
          </p:cNvPr>
          <p:cNvSpPr/>
          <p:nvPr/>
        </p:nvSpPr>
        <p:spPr>
          <a:xfrm>
            <a:off x="9005129" y="358813"/>
            <a:ext cx="1318437" cy="276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Grade 4 SB </a:t>
            </a:r>
          </a:p>
          <a:p>
            <a:pPr algn="ctr"/>
            <a:r>
              <a:rPr lang="en-US" sz="1000" dirty="0">
                <a:solidFill>
                  <a:schemeClr val="tx2"/>
                </a:solidFill>
              </a:rPr>
              <a:t>ELA SUM</a:t>
            </a:r>
          </a:p>
        </p:txBody>
      </p:sp>
      <p:sp>
        <p:nvSpPr>
          <p:cNvPr id="4" name="Title 3" descr="Proficient? And % Correct Measures">
            <a:extLst>
              <a:ext uri="{FF2B5EF4-FFF2-40B4-BE49-F238E27FC236}">
                <a16:creationId xmlns:a16="http://schemas.microsoft.com/office/drawing/2014/main" id="{115EF255-7CE0-4EC2-B97D-609C4E85682C}"/>
              </a:ext>
            </a:extLst>
          </p:cNvPr>
          <p:cNvSpPr>
            <a:spLocks noGrp="1"/>
          </p:cNvSpPr>
          <p:nvPr>
            <p:ph type="title"/>
          </p:nvPr>
        </p:nvSpPr>
        <p:spPr/>
        <p:txBody>
          <a:bodyPr>
            <a:normAutofit/>
          </a:bodyPr>
          <a:lstStyle/>
          <a:p>
            <a:r>
              <a:rPr lang="en-US" dirty="0">
                <a:latin typeface="+mn-lt"/>
              </a:rPr>
              <a:t>Proficient? And % Correct Measures</a:t>
            </a:r>
          </a:p>
        </p:txBody>
      </p:sp>
    </p:spTree>
    <p:extLst>
      <p:ext uri="{BB962C8B-B14F-4D97-AF65-F5344CB8AC3E}">
        <p14:creationId xmlns:p14="http://schemas.microsoft.com/office/powerpoint/2010/main" val="2183310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7B7492-2A71-422C-A8AC-9D6C7B134E9A}"/>
              </a:ext>
            </a:extLst>
          </p:cNvPr>
          <p:cNvSpPr>
            <a:spLocks noGrp="1"/>
          </p:cNvSpPr>
          <p:nvPr>
            <p:ph type="sldNum" sz="quarter" idx="12"/>
          </p:nvPr>
        </p:nvSpPr>
        <p:spPr/>
        <p:txBody>
          <a:bodyPr/>
          <a:lstStyle/>
          <a:p>
            <a:r>
              <a:rPr lang="en-US"/>
              <a:t> Reporting Training Module #1 | </a:t>
            </a:r>
            <a:fld id="{C26AAFF7-C4D7-4A72-B8FA-A17532192431}" type="slidenum">
              <a:rPr lang="en-US" smtClean="0"/>
              <a:pPr/>
              <a:t>16</a:t>
            </a:fld>
            <a:endParaRPr lang="en-US" dirty="0"/>
          </a:p>
        </p:txBody>
      </p:sp>
      <p:grpSp>
        <p:nvGrpSpPr>
          <p:cNvPr id="6" name="Group 5" descr="My Students’ Performance on Test Report">
            <a:extLst>
              <a:ext uri="{FF2B5EF4-FFF2-40B4-BE49-F238E27FC236}">
                <a16:creationId xmlns:a16="http://schemas.microsoft.com/office/drawing/2014/main" id="{282AB6DF-A76C-4882-957D-875328697140}"/>
              </a:ext>
            </a:extLst>
          </p:cNvPr>
          <p:cNvGrpSpPr/>
          <p:nvPr/>
        </p:nvGrpSpPr>
        <p:grpSpPr>
          <a:xfrm>
            <a:off x="588734" y="1521301"/>
            <a:ext cx="10751244" cy="4341772"/>
            <a:chOff x="710654" y="1165894"/>
            <a:chExt cx="10751244" cy="4341772"/>
          </a:xfrm>
        </p:grpSpPr>
        <p:pic>
          <p:nvPicPr>
            <p:cNvPr id="7" name="Picture 6" descr="My Students’ Performance &#10;on Test Report">
              <a:extLst>
                <a:ext uri="{FF2B5EF4-FFF2-40B4-BE49-F238E27FC236}">
                  <a16:creationId xmlns:a16="http://schemas.microsoft.com/office/drawing/2014/main" id="{59C0A1B3-1517-4478-BB41-D22F65DFE6F8}"/>
                </a:ext>
              </a:extLst>
            </p:cNvPr>
            <p:cNvPicPr>
              <a:picLocks noChangeAspect="1"/>
            </p:cNvPicPr>
            <p:nvPr/>
          </p:nvPicPr>
          <p:blipFill>
            <a:blip r:embed="rId3"/>
            <a:stretch>
              <a:fillRect/>
            </a:stretch>
          </p:blipFill>
          <p:spPr>
            <a:xfrm>
              <a:off x="710654" y="1165894"/>
              <a:ext cx="10751244" cy="434177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88815E5A-8EB8-4D12-97ED-28393684078D}"/>
                </a:ext>
              </a:extLst>
            </p:cNvPr>
            <p:cNvSpPr/>
            <p:nvPr/>
          </p:nvSpPr>
          <p:spPr>
            <a:xfrm>
              <a:off x="1121403" y="4479991"/>
              <a:ext cx="1462309" cy="6449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8058A0F-CC71-4E61-9533-AE048BC85DB9}"/>
                </a:ext>
              </a:extLst>
            </p:cNvPr>
            <p:cNvSpPr/>
            <p:nvPr/>
          </p:nvSpPr>
          <p:spPr>
            <a:xfrm>
              <a:off x="6705599" y="2321582"/>
              <a:ext cx="4364998" cy="28139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ectangle: Rounded Corners 4">
            <a:extLst>
              <a:ext uri="{FF2B5EF4-FFF2-40B4-BE49-F238E27FC236}">
                <a16:creationId xmlns:a16="http://schemas.microsoft.com/office/drawing/2014/main" id="{A9FD27E5-0F88-49BD-901D-6E140915DE63}"/>
              </a:ext>
            </a:extLst>
          </p:cNvPr>
          <p:cNvSpPr/>
          <p:nvPr/>
        </p:nvSpPr>
        <p:spPr>
          <a:xfrm>
            <a:off x="8944817" y="355800"/>
            <a:ext cx="1212111" cy="276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Grade 3 Math INT</a:t>
            </a:r>
          </a:p>
        </p:txBody>
      </p:sp>
      <p:sp>
        <p:nvSpPr>
          <p:cNvPr id="4" name="Title 3">
            <a:extLst>
              <a:ext uri="{FF2B5EF4-FFF2-40B4-BE49-F238E27FC236}">
                <a16:creationId xmlns:a16="http://schemas.microsoft.com/office/drawing/2014/main" id="{B3D18C37-95A4-43EA-A661-D29233309616}"/>
              </a:ext>
            </a:extLst>
          </p:cNvPr>
          <p:cNvSpPr>
            <a:spLocks noGrp="1"/>
          </p:cNvSpPr>
          <p:nvPr>
            <p:ph type="title"/>
          </p:nvPr>
        </p:nvSpPr>
        <p:spPr>
          <a:xfrm>
            <a:off x="434304" y="0"/>
            <a:ext cx="10515600" cy="988601"/>
          </a:xfrm>
        </p:spPr>
        <p:txBody>
          <a:bodyPr>
            <a:noAutofit/>
          </a:bodyPr>
          <a:lstStyle/>
          <a:p>
            <a:r>
              <a:rPr lang="en-US" dirty="0">
                <a:latin typeface="+mn-lt"/>
              </a:rPr>
              <a:t>My Students’ Performance </a:t>
            </a:r>
            <a:br>
              <a:rPr lang="en-US" dirty="0">
                <a:latin typeface="+mn-lt"/>
              </a:rPr>
            </a:br>
            <a:r>
              <a:rPr lang="en-US" dirty="0">
                <a:latin typeface="+mn-lt"/>
              </a:rPr>
              <a:t>on Test Report</a:t>
            </a:r>
          </a:p>
        </p:txBody>
      </p:sp>
    </p:spTree>
    <p:extLst>
      <p:ext uri="{BB962C8B-B14F-4D97-AF65-F5344CB8AC3E}">
        <p14:creationId xmlns:p14="http://schemas.microsoft.com/office/powerpoint/2010/main" val="3056897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54E2AB-4100-4BA1-B439-6861659D7A6F}"/>
              </a:ext>
            </a:extLst>
          </p:cNvPr>
          <p:cNvSpPr>
            <a:spLocks noGrp="1"/>
          </p:cNvSpPr>
          <p:nvPr>
            <p:ph type="sldNum" sz="quarter" idx="12"/>
          </p:nvPr>
        </p:nvSpPr>
        <p:spPr/>
        <p:txBody>
          <a:bodyPr/>
          <a:lstStyle/>
          <a:p>
            <a:r>
              <a:rPr lang="en-US"/>
              <a:t> Reporting Training Module #1 | </a:t>
            </a:r>
            <a:fld id="{C26AAFF7-C4D7-4A72-B8FA-A17532192431}" type="slidenum">
              <a:rPr lang="en-US" smtClean="0"/>
              <a:pPr/>
              <a:t>17</a:t>
            </a:fld>
            <a:endParaRPr lang="en-US" dirty="0"/>
          </a:p>
        </p:txBody>
      </p:sp>
      <p:grpSp>
        <p:nvGrpSpPr>
          <p:cNvPr id="6" name="Group 5" descr="Single-Roster Report/&#10;Single-Student Report">
            <a:extLst>
              <a:ext uri="{FF2B5EF4-FFF2-40B4-BE49-F238E27FC236}">
                <a16:creationId xmlns:a16="http://schemas.microsoft.com/office/drawing/2014/main" id="{94DA816C-B8FE-4BD9-8167-5EF4B06D1863}"/>
              </a:ext>
            </a:extLst>
          </p:cNvPr>
          <p:cNvGrpSpPr/>
          <p:nvPr/>
        </p:nvGrpSpPr>
        <p:grpSpPr>
          <a:xfrm>
            <a:off x="2123435" y="1028331"/>
            <a:ext cx="7945129" cy="5327713"/>
            <a:chOff x="2123435" y="808699"/>
            <a:chExt cx="7945129" cy="5327713"/>
          </a:xfrm>
        </p:grpSpPr>
        <p:pic>
          <p:nvPicPr>
            <p:cNvPr id="7" name="Picture 6" descr="Single-Roster Report/&#10;Single-Student Report">
              <a:extLst>
                <a:ext uri="{FF2B5EF4-FFF2-40B4-BE49-F238E27FC236}">
                  <a16:creationId xmlns:a16="http://schemas.microsoft.com/office/drawing/2014/main" id="{10DD457C-29AB-4A0C-80FC-68A5DB642FE6}"/>
                </a:ext>
              </a:extLst>
            </p:cNvPr>
            <p:cNvPicPr>
              <a:picLocks noChangeAspect="1"/>
            </p:cNvPicPr>
            <p:nvPr/>
          </p:nvPicPr>
          <p:blipFill>
            <a:blip r:embed="rId3"/>
            <a:stretch>
              <a:fillRect/>
            </a:stretch>
          </p:blipFill>
          <p:spPr>
            <a:xfrm>
              <a:off x="2123435" y="3429000"/>
              <a:ext cx="7945129" cy="270741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8" name="Picture 7" descr="Single-Roster Report/&#10;Single-Student Report">
              <a:extLst>
                <a:ext uri="{FF2B5EF4-FFF2-40B4-BE49-F238E27FC236}">
                  <a16:creationId xmlns:a16="http://schemas.microsoft.com/office/drawing/2014/main" id="{661C3B61-6786-4525-9BB3-688A292F5843}"/>
                </a:ext>
              </a:extLst>
            </p:cNvPr>
            <p:cNvPicPr>
              <a:picLocks noChangeAspect="1"/>
            </p:cNvPicPr>
            <p:nvPr/>
          </p:nvPicPr>
          <p:blipFill>
            <a:blip r:embed="rId4"/>
            <a:stretch>
              <a:fillRect/>
            </a:stretch>
          </p:blipFill>
          <p:spPr>
            <a:xfrm>
              <a:off x="2992827" y="883130"/>
              <a:ext cx="6803087" cy="232883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Oval 8">
              <a:extLst>
                <a:ext uri="{FF2B5EF4-FFF2-40B4-BE49-F238E27FC236}">
                  <a16:creationId xmlns:a16="http://schemas.microsoft.com/office/drawing/2014/main" id="{159364DE-0FA5-44A9-8F28-1F338F45DDF9}"/>
                </a:ext>
              </a:extLst>
            </p:cNvPr>
            <p:cNvSpPr/>
            <p:nvPr/>
          </p:nvSpPr>
          <p:spPr>
            <a:xfrm>
              <a:off x="2123435" y="5730949"/>
              <a:ext cx="5223662" cy="4002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Oval 9">
              <a:extLst>
                <a:ext uri="{FF2B5EF4-FFF2-40B4-BE49-F238E27FC236}">
                  <a16:creationId xmlns:a16="http://schemas.microsoft.com/office/drawing/2014/main" id="{7797020D-CBE6-4E5D-A05D-BF33B9255A05}"/>
                </a:ext>
              </a:extLst>
            </p:cNvPr>
            <p:cNvSpPr/>
            <p:nvPr/>
          </p:nvSpPr>
          <p:spPr>
            <a:xfrm>
              <a:off x="4699591" y="3351682"/>
              <a:ext cx="1396408" cy="3127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Oval 10">
              <a:extLst>
                <a:ext uri="{FF2B5EF4-FFF2-40B4-BE49-F238E27FC236}">
                  <a16:creationId xmlns:a16="http://schemas.microsoft.com/office/drawing/2014/main" id="{21C68D2C-6C93-4C2E-A643-53963F451A5A}"/>
                </a:ext>
              </a:extLst>
            </p:cNvPr>
            <p:cNvSpPr/>
            <p:nvPr/>
          </p:nvSpPr>
          <p:spPr>
            <a:xfrm>
              <a:off x="4228213" y="808699"/>
              <a:ext cx="1088066" cy="3127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Flowchart: Connector 11">
              <a:extLst>
                <a:ext uri="{FF2B5EF4-FFF2-40B4-BE49-F238E27FC236}">
                  <a16:creationId xmlns:a16="http://schemas.microsoft.com/office/drawing/2014/main" id="{2FD15A41-17EE-4D17-9B4C-C0FC787020F7}"/>
                </a:ext>
              </a:extLst>
            </p:cNvPr>
            <p:cNvSpPr/>
            <p:nvPr/>
          </p:nvSpPr>
          <p:spPr>
            <a:xfrm>
              <a:off x="7081284" y="1562985"/>
              <a:ext cx="265813" cy="265817"/>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Flowchart: Connector 12">
              <a:extLst>
                <a:ext uri="{FF2B5EF4-FFF2-40B4-BE49-F238E27FC236}">
                  <a16:creationId xmlns:a16="http://schemas.microsoft.com/office/drawing/2014/main" id="{EB9DDD5B-8A15-43B1-B7A7-14C487FBB327}"/>
                </a:ext>
              </a:extLst>
            </p:cNvPr>
            <p:cNvSpPr/>
            <p:nvPr/>
          </p:nvSpPr>
          <p:spPr>
            <a:xfrm>
              <a:off x="8388852" y="5798186"/>
              <a:ext cx="265813" cy="265817"/>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 name="Rectangle: Rounded Corners 4">
            <a:extLst>
              <a:ext uri="{FF2B5EF4-FFF2-40B4-BE49-F238E27FC236}">
                <a16:creationId xmlns:a16="http://schemas.microsoft.com/office/drawing/2014/main" id="{FDE60D64-C2CD-4D04-A591-EAD9F0E170E3}"/>
              </a:ext>
            </a:extLst>
          </p:cNvPr>
          <p:cNvSpPr/>
          <p:nvPr/>
        </p:nvSpPr>
        <p:spPr>
          <a:xfrm>
            <a:off x="8993585" y="355800"/>
            <a:ext cx="1212111" cy="276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Grade 3 Math INT</a:t>
            </a:r>
          </a:p>
        </p:txBody>
      </p:sp>
      <p:sp>
        <p:nvSpPr>
          <p:cNvPr id="4" name="Title 3">
            <a:extLst>
              <a:ext uri="{FF2B5EF4-FFF2-40B4-BE49-F238E27FC236}">
                <a16:creationId xmlns:a16="http://schemas.microsoft.com/office/drawing/2014/main" id="{AB5989FC-7DEC-4405-A127-FD4EEF518A67}"/>
              </a:ext>
            </a:extLst>
          </p:cNvPr>
          <p:cNvSpPr>
            <a:spLocks noGrp="1"/>
          </p:cNvSpPr>
          <p:nvPr>
            <p:ph type="title"/>
          </p:nvPr>
        </p:nvSpPr>
        <p:spPr/>
        <p:txBody>
          <a:bodyPr>
            <a:noAutofit/>
          </a:bodyPr>
          <a:lstStyle/>
          <a:p>
            <a:r>
              <a:rPr lang="en-US" dirty="0">
                <a:latin typeface="+mn-lt"/>
              </a:rPr>
              <a:t>Single-Roster Report/</a:t>
            </a:r>
            <a:br>
              <a:rPr lang="en-US" dirty="0">
                <a:latin typeface="+mn-lt"/>
              </a:rPr>
            </a:br>
            <a:r>
              <a:rPr lang="en-US" dirty="0">
                <a:latin typeface="+mn-lt"/>
              </a:rPr>
              <a:t>Single-Student Report</a:t>
            </a:r>
          </a:p>
        </p:txBody>
      </p:sp>
    </p:spTree>
    <p:extLst>
      <p:ext uri="{BB962C8B-B14F-4D97-AF65-F5344CB8AC3E}">
        <p14:creationId xmlns:p14="http://schemas.microsoft.com/office/powerpoint/2010/main" val="583063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D90F9A-044D-4053-B16D-95AF000A668B}"/>
              </a:ext>
            </a:extLst>
          </p:cNvPr>
          <p:cNvSpPr>
            <a:spLocks noGrp="1"/>
          </p:cNvSpPr>
          <p:nvPr>
            <p:ph type="sldNum" sz="quarter" idx="12"/>
          </p:nvPr>
        </p:nvSpPr>
        <p:spPr/>
        <p:txBody>
          <a:bodyPr/>
          <a:lstStyle/>
          <a:p>
            <a:r>
              <a:rPr lang="en-US"/>
              <a:t> Reporting Training Module #1 | </a:t>
            </a:r>
            <a:fld id="{C26AAFF7-C4D7-4A72-B8FA-A17532192431}" type="slidenum">
              <a:rPr lang="en-US" smtClean="0"/>
              <a:pPr/>
              <a:t>18</a:t>
            </a:fld>
            <a:endParaRPr lang="en-US" dirty="0"/>
          </a:p>
        </p:txBody>
      </p:sp>
      <p:grpSp>
        <p:nvGrpSpPr>
          <p:cNvPr id="6" name="Group 5" descr="The Student Portfolio Report">
            <a:extLst>
              <a:ext uri="{FF2B5EF4-FFF2-40B4-BE49-F238E27FC236}">
                <a16:creationId xmlns:a16="http://schemas.microsoft.com/office/drawing/2014/main" id="{0E1DF7B1-629E-483C-B3C2-145AEFC72092}"/>
              </a:ext>
            </a:extLst>
          </p:cNvPr>
          <p:cNvGrpSpPr/>
          <p:nvPr/>
        </p:nvGrpSpPr>
        <p:grpSpPr>
          <a:xfrm>
            <a:off x="1475981" y="1096963"/>
            <a:ext cx="9126281" cy="5190449"/>
            <a:chOff x="660990" y="802214"/>
            <a:chExt cx="9126281" cy="5190449"/>
          </a:xfrm>
        </p:grpSpPr>
        <p:pic>
          <p:nvPicPr>
            <p:cNvPr id="7" name="Picture 6" descr="Single-Roster Report/&#10;Single-Student Report">
              <a:extLst>
                <a:ext uri="{FF2B5EF4-FFF2-40B4-BE49-F238E27FC236}">
                  <a16:creationId xmlns:a16="http://schemas.microsoft.com/office/drawing/2014/main" id="{6FBC7A9C-20CA-4BD9-8DE8-8AE555C4ACAF}"/>
                </a:ext>
              </a:extLst>
            </p:cNvPr>
            <p:cNvPicPr>
              <a:picLocks noChangeAspect="1"/>
            </p:cNvPicPr>
            <p:nvPr/>
          </p:nvPicPr>
          <p:blipFill rotWithShape="1">
            <a:blip r:embed="rId3">
              <a:extLst>
                <a:ext uri="{28A0092B-C50C-407E-A947-70E740481C1C}">
                  <a14:useLocalDpi xmlns:a14="http://schemas.microsoft.com/office/drawing/2010/main" val="0"/>
                </a:ext>
              </a:extLst>
            </a:blip>
            <a:srcRect t="6617" b="36028"/>
            <a:stretch/>
          </p:blipFill>
          <p:spPr>
            <a:xfrm>
              <a:off x="2955211" y="3429000"/>
              <a:ext cx="6832060" cy="256366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8" name="Group 7">
              <a:extLst>
                <a:ext uri="{FF2B5EF4-FFF2-40B4-BE49-F238E27FC236}">
                  <a16:creationId xmlns:a16="http://schemas.microsoft.com/office/drawing/2014/main" id="{C55202AC-D28C-4F23-9FD8-B20716C0B98D}"/>
                </a:ext>
              </a:extLst>
            </p:cNvPr>
            <p:cNvGrpSpPr/>
            <p:nvPr/>
          </p:nvGrpSpPr>
          <p:grpSpPr>
            <a:xfrm>
              <a:off x="660990" y="802214"/>
              <a:ext cx="4782879" cy="2475577"/>
              <a:chOff x="286165" y="1071822"/>
              <a:chExt cx="5474682" cy="2950720"/>
            </a:xfrm>
          </p:grpSpPr>
          <p:pic>
            <p:nvPicPr>
              <p:cNvPr id="9" name="Picture 8" descr="A screenshot of a cell phone&#10;&#10;Description automatically generated">
                <a:extLst>
                  <a:ext uri="{FF2B5EF4-FFF2-40B4-BE49-F238E27FC236}">
                    <a16:creationId xmlns:a16="http://schemas.microsoft.com/office/drawing/2014/main" id="{DD412A79-8B60-4517-8995-5BC437D834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165" y="1071822"/>
                <a:ext cx="5474682" cy="295072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Oval 9">
                <a:extLst>
                  <a:ext uri="{FF2B5EF4-FFF2-40B4-BE49-F238E27FC236}">
                    <a16:creationId xmlns:a16="http://schemas.microsoft.com/office/drawing/2014/main" id="{2C8B151C-C91F-4D8E-BFA9-F23C5E88B60D}"/>
                  </a:ext>
                </a:extLst>
              </p:cNvPr>
              <p:cNvSpPr/>
              <p:nvPr/>
            </p:nvSpPr>
            <p:spPr>
              <a:xfrm>
                <a:off x="1446027" y="2959987"/>
                <a:ext cx="446568" cy="1978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Arrow Connector 10">
                <a:extLst>
                  <a:ext uri="{FF2B5EF4-FFF2-40B4-BE49-F238E27FC236}">
                    <a16:creationId xmlns:a16="http://schemas.microsoft.com/office/drawing/2014/main" id="{80CC6F76-F955-4383-AE60-C92AC3E78EB4}"/>
                  </a:ext>
                </a:extLst>
              </p:cNvPr>
              <p:cNvCxnSpPr>
                <a:cxnSpLocks/>
                <a:stCxn id="10" idx="7"/>
              </p:cNvCxnSpPr>
              <p:nvPr/>
            </p:nvCxnSpPr>
            <p:spPr>
              <a:xfrm flipV="1">
                <a:off x="1827197" y="1233378"/>
                <a:ext cx="3021250" cy="17555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5" name="Rectangle: Rounded Corners 4">
            <a:extLst>
              <a:ext uri="{FF2B5EF4-FFF2-40B4-BE49-F238E27FC236}">
                <a16:creationId xmlns:a16="http://schemas.microsoft.com/office/drawing/2014/main" id="{DE8C15A6-B009-4CED-9A2A-6CB311F6AAD0}"/>
              </a:ext>
            </a:extLst>
          </p:cNvPr>
          <p:cNvSpPr/>
          <p:nvPr/>
        </p:nvSpPr>
        <p:spPr>
          <a:xfrm>
            <a:off x="9119900" y="355800"/>
            <a:ext cx="1158948" cy="276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Grade 5 ELA SUM</a:t>
            </a:r>
          </a:p>
        </p:txBody>
      </p:sp>
      <p:sp>
        <p:nvSpPr>
          <p:cNvPr id="4" name="Title 3">
            <a:extLst>
              <a:ext uri="{FF2B5EF4-FFF2-40B4-BE49-F238E27FC236}">
                <a16:creationId xmlns:a16="http://schemas.microsoft.com/office/drawing/2014/main" id="{BA0AC2EB-65EA-458E-B530-CF09A86B0996}"/>
              </a:ext>
            </a:extLst>
          </p:cNvPr>
          <p:cNvSpPr>
            <a:spLocks noGrp="1"/>
          </p:cNvSpPr>
          <p:nvPr>
            <p:ph type="title"/>
          </p:nvPr>
        </p:nvSpPr>
        <p:spPr/>
        <p:txBody>
          <a:bodyPr>
            <a:normAutofit/>
          </a:bodyPr>
          <a:lstStyle/>
          <a:p>
            <a:r>
              <a:rPr lang="en-US" dirty="0">
                <a:latin typeface="+mn-lt"/>
              </a:rPr>
              <a:t>The Student Portfolio Report</a:t>
            </a:r>
          </a:p>
        </p:txBody>
      </p:sp>
    </p:spTree>
    <p:extLst>
      <p:ext uri="{BB962C8B-B14F-4D97-AF65-F5344CB8AC3E}">
        <p14:creationId xmlns:p14="http://schemas.microsoft.com/office/powerpoint/2010/main" val="2639844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A67A75-46F4-443D-8C26-D4F96D98D98C}"/>
              </a:ext>
            </a:extLst>
          </p:cNvPr>
          <p:cNvSpPr>
            <a:spLocks noGrp="1"/>
          </p:cNvSpPr>
          <p:nvPr>
            <p:ph type="sldNum" sz="quarter" idx="12"/>
          </p:nvPr>
        </p:nvSpPr>
        <p:spPr/>
        <p:txBody>
          <a:bodyPr/>
          <a:lstStyle/>
          <a:p>
            <a:r>
              <a:rPr lang="en-US"/>
              <a:t> Reporting Training Module #1 | </a:t>
            </a:r>
            <a:fld id="{C26AAFF7-C4D7-4A72-B8FA-A17532192431}" type="slidenum">
              <a:rPr lang="en-US" smtClean="0"/>
              <a:pPr/>
              <a:t>19</a:t>
            </a:fld>
            <a:endParaRPr lang="en-US" dirty="0"/>
          </a:p>
        </p:txBody>
      </p:sp>
      <p:grpSp>
        <p:nvGrpSpPr>
          <p:cNvPr id="6" name="Group 5" descr="The Student Portfolio Report">
            <a:extLst>
              <a:ext uri="{FF2B5EF4-FFF2-40B4-BE49-F238E27FC236}">
                <a16:creationId xmlns:a16="http://schemas.microsoft.com/office/drawing/2014/main" id="{40B0715D-D0E9-4E92-9E8D-50EFEC8200ED}"/>
              </a:ext>
            </a:extLst>
          </p:cNvPr>
          <p:cNvGrpSpPr/>
          <p:nvPr/>
        </p:nvGrpSpPr>
        <p:grpSpPr>
          <a:xfrm>
            <a:off x="1359956" y="1066907"/>
            <a:ext cx="9910645" cy="5250561"/>
            <a:chOff x="1396532" y="798740"/>
            <a:chExt cx="9910645" cy="5250561"/>
          </a:xfrm>
        </p:grpSpPr>
        <p:pic>
          <p:nvPicPr>
            <p:cNvPr id="7" name="Picture 6" descr="A screenshot of a cell phone&#10;&#10;Description automatically generated">
              <a:extLst>
                <a:ext uri="{FF2B5EF4-FFF2-40B4-BE49-F238E27FC236}">
                  <a16:creationId xmlns:a16="http://schemas.microsoft.com/office/drawing/2014/main" id="{DEFFFB8D-D5FC-4EFC-AED6-6E6408B9F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246" y="3430891"/>
              <a:ext cx="6534931" cy="2618410"/>
            </a:xfrm>
            <a:prstGeom prst="rect">
              <a:avLst/>
            </a:prstGeom>
            <a:effectLst>
              <a:outerShdw blurRad="50800" dist="38100" dir="2700000" algn="tl" rotWithShape="0">
                <a:prstClr val="black">
                  <a:alpha val="40000"/>
                </a:prstClr>
              </a:outerShdw>
            </a:effectLst>
          </p:spPr>
        </p:pic>
        <p:grpSp>
          <p:nvGrpSpPr>
            <p:cNvPr id="8" name="Group 7">
              <a:extLst>
                <a:ext uri="{FF2B5EF4-FFF2-40B4-BE49-F238E27FC236}">
                  <a16:creationId xmlns:a16="http://schemas.microsoft.com/office/drawing/2014/main" id="{6094714A-31E3-427A-94CD-35FDD217A00D}"/>
                </a:ext>
              </a:extLst>
            </p:cNvPr>
            <p:cNvGrpSpPr/>
            <p:nvPr/>
          </p:nvGrpSpPr>
          <p:grpSpPr>
            <a:xfrm>
              <a:off x="1396532" y="873792"/>
              <a:ext cx="5897404" cy="2378268"/>
              <a:chOff x="423193" y="775192"/>
              <a:chExt cx="6873751" cy="2772003"/>
            </a:xfrm>
          </p:grpSpPr>
          <p:pic>
            <p:nvPicPr>
              <p:cNvPr id="11" name="Picture 10" descr="Single-Roster Report/&#10;Single-Student Report">
                <a:extLst>
                  <a:ext uri="{FF2B5EF4-FFF2-40B4-BE49-F238E27FC236}">
                    <a16:creationId xmlns:a16="http://schemas.microsoft.com/office/drawing/2014/main" id="{D45FD073-56FE-4CCA-83BC-5AD91589DACA}"/>
                  </a:ext>
                </a:extLst>
              </p:cNvPr>
              <p:cNvPicPr>
                <a:picLocks noChangeAspect="1"/>
              </p:cNvPicPr>
              <p:nvPr/>
            </p:nvPicPr>
            <p:blipFill rotWithShape="1">
              <a:blip r:embed="rId4">
                <a:extLst>
                  <a:ext uri="{28A0092B-C50C-407E-A947-70E740481C1C}">
                    <a14:useLocalDpi xmlns:a14="http://schemas.microsoft.com/office/drawing/2010/main" val="0"/>
                  </a:ext>
                </a:extLst>
              </a:blip>
              <a:srcRect t="6617" b="36028"/>
              <a:stretch/>
            </p:blipFill>
            <p:spPr>
              <a:xfrm>
                <a:off x="423193" y="775192"/>
                <a:ext cx="6873751" cy="277200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2" name="Picture 11" descr="Single-Roster Report/&#10;Single-Student Report">
                <a:extLst>
                  <a:ext uri="{FF2B5EF4-FFF2-40B4-BE49-F238E27FC236}">
                    <a16:creationId xmlns:a16="http://schemas.microsoft.com/office/drawing/2014/main" id="{6CD2448B-7075-462A-8423-5DCFF2E08AA2}"/>
                  </a:ext>
                </a:extLst>
              </p:cNvPr>
              <p:cNvPicPr>
                <a:picLocks noChangeAspect="1"/>
              </p:cNvPicPr>
              <p:nvPr/>
            </p:nvPicPr>
            <p:blipFill>
              <a:blip r:embed="rId5"/>
              <a:stretch>
                <a:fillRect/>
              </a:stretch>
            </p:blipFill>
            <p:spPr>
              <a:xfrm>
                <a:off x="436949" y="1014412"/>
                <a:ext cx="209551" cy="695325"/>
              </a:xfrm>
              <a:prstGeom prst="rect">
                <a:avLst/>
              </a:prstGeom>
            </p:spPr>
          </p:pic>
        </p:grpSp>
        <p:sp>
          <p:nvSpPr>
            <p:cNvPr id="9" name="Oval 8">
              <a:extLst>
                <a:ext uri="{FF2B5EF4-FFF2-40B4-BE49-F238E27FC236}">
                  <a16:creationId xmlns:a16="http://schemas.microsoft.com/office/drawing/2014/main" id="{1CB6FC3B-3A00-42A5-A098-80B05F6AA5AF}"/>
                </a:ext>
              </a:extLst>
            </p:cNvPr>
            <p:cNvSpPr/>
            <p:nvPr/>
          </p:nvSpPr>
          <p:spPr>
            <a:xfrm>
              <a:off x="1708297" y="798740"/>
              <a:ext cx="811619" cy="2802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Oval 9">
              <a:extLst>
                <a:ext uri="{FF2B5EF4-FFF2-40B4-BE49-F238E27FC236}">
                  <a16:creationId xmlns:a16="http://schemas.microsoft.com/office/drawing/2014/main" id="{35E5C0FD-B144-4CB0-AA5C-D39DA258AD6A}"/>
                </a:ext>
              </a:extLst>
            </p:cNvPr>
            <p:cNvSpPr/>
            <p:nvPr/>
          </p:nvSpPr>
          <p:spPr>
            <a:xfrm>
              <a:off x="5135526" y="3382982"/>
              <a:ext cx="1924494" cy="3127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 name="Rectangle: Rounded Corners 4">
            <a:extLst>
              <a:ext uri="{FF2B5EF4-FFF2-40B4-BE49-F238E27FC236}">
                <a16:creationId xmlns:a16="http://schemas.microsoft.com/office/drawing/2014/main" id="{4EE72FC0-FA9E-45F2-B0D9-50B13C7FAED0}"/>
              </a:ext>
            </a:extLst>
          </p:cNvPr>
          <p:cNvSpPr/>
          <p:nvPr/>
        </p:nvSpPr>
        <p:spPr>
          <a:xfrm>
            <a:off x="9034556" y="358813"/>
            <a:ext cx="1158948" cy="276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Grade 5 ELA SUM</a:t>
            </a:r>
          </a:p>
        </p:txBody>
      </p:sp>
      <p:sp>
        <p:nvSpPr>
          <p:cNvPr id="4" name="Title 3">
            <a:extLst>
              <a:ext uri="{FF2B5EF4-FFF2-40B4-BE49-F238E27FC236}">
                <a16:creationId xmlns:a16="http://schemas.microsoft.com/office/drawing/2014/main" id="{A1A7425B-425B-4502-BF32-0C8A523B2265}"/>
              </a:ext>
            </a:extLst>
          </p:cNvPr>
          <p:cNvSpPr>
            <a:spLocks noGrp="1"/>
          </p:cNvSpPr>
          <p:nvPr>
            <p:ph type="title"/>
          </p:nvPr>
        </p:nvSpPr>
        <p:spPr/>
        <p:txBody>
          <a:bodyPr>
            <a:normAutofit/>
          </a:bodyPr>
          <a:lstStyle/>
          <a:p>
            <a:r>
              <a:rPr lang="en-US" dirty="0">
                <a:latin typeface="+mn-lt"/>
              </a:rPr>
              <a:t>The Student Portfolio Report (cont.)</a:t>
            </a:r>
          </a:p>
        </p:txBody>
      </p:sp>
    </p:spTree>
    <p:extLst>
      <p:ext uri="{BB962C8B-B14F-4D97-AF65-F5344CB8AC3E}">
        <p14:creationId xmlns:p14="http://schemas.microsoft.com/office/powerpoint/2010/main" val="3188945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242949-8498-44C7-AC2C-810583C5DFD0}"/>
              </a:ext>
            </a:extLst>
          </p:cNvPr>
          <p:cNvSpPr>
            <a:spLocks noGrp="1"/>
          </p:cNvSpPr>
          <p:nvPr>
            <p:ph idx="13"/>
          </p:nvPr>
        </p:nvSpPr>
        <p:spPr>
          <a:xfrm>
            <a:off x="751112" y="1340124"/>
            <a:ext cx="10515600" cy="4351338"/>
          </a:xfrm>
        </p:spPr>
        <p:txBody>
          <a:bodyPr>
            <a:normAutofit fontScale="55000" lnSpcReduction="20000"/>
          </a:bodyPr>
          <a:lstStyle/>
          <a:p>
            <a:r>
              <a:rPr lang="en-US" dirty="0"/>
              <a:t>Navigate the Reporting System dashboards to view test results for teachers as well as school-, district-, and state-level users</a:t>
            </a:r>
          </a:p>
          <a:p>
            <a:endParaRPr lang="en-US" dirty="0"/>
          </a:p>
          <a:p>
            <a:r>
              <a:rPr lang="en-US" dirty="0"/>
              <a:t>Analyze Summative Test Reports: Performance Measures and Sorting</a:t>
            </a:r>
          </a:p>
          <a:p>
            <a:endParaRPr lang="en-US" dirty="0"/>
          </a:p>
          <a:p>
            <a:r>
              <a:rPr lang="en-US" dirty="0"/>
              <a:t>Analyze the Standard Measures Report for Adaptive Summative Tests</a:t>
            </a:r>
          </a:p>
          <a:p>
            <a:endParaRPr lang="en-US" dirty="0"/>
          </a:p>
          <a:p>
            <a:r>
              <a:rPr lang="en-US" dirty="0"/>
              <a:t>Analyze Interim Test Reports</a:t>
            </a:r>
          </a:p>
          <a:p>
            <a:endParaRPr lang="en-US" dirty="0"/>
          </a:p>
          <a:p>
            <a:r>
              <a:rPr lang="en-US" dirty="0"/>
              <a:t>Read a Student Portfolio Report</a:t>
            </a:r>
          </a:p>
          <a:p>
            <a:endParaRPr lang="en-US" dirty="0"/>
          </a:p>
          <a:p>
            <a:r>
              <a:rPr lang="en-US" dirty="0"/>
              <a:t>Design a Demographic Breakdown Report</a:t>
            </a:r>
          </a:p>
        </p:txBody>
      </p:sp>
      <p:sp>
        <p:nvSpPr>
          <p:cNvPr id="3" name="Slide Number Placeholder 2">
            <a:extLst>
              <a:ext uri="{FF2B5EF4-FFF2-40B4-BE49-F238E27FC236}">
                <a16:creationId xmlns:a16="http://schemas.microsoft.com/office/drawing/2014/main" id="{1B00E33D-2246-4006-BE91-7E7FDE35889D}"/>
              </a:ext>
            </a:extLst>
          </p:cNvPr>
          <p:cNvSpPr>
            <a:spLocks noGrp="1"/>
          </p:cNvSpPr>
          <p:nvPr>
            <p:ph type="sldNum" sz="quarter" idx="12"/>
          </p:nvPr>
        </p:nvSpPr>
        <p:spPr/>
        <p:txBody>
          <a:bodyPr/>
          <a:lstStyle/>
          <a:p>
            <a:r>
              <a:rPr lang="en-US"/>
              <a:t> Reporting Training Module #1 | </a:t>
            </a:r>
            <a:fld id="{C26AAFF7-C4D7-4A72-B8FA-A17532192431}" type="slidenum">
              <a:rPr lang="en-US" smtClean="0"/>
              <a:pPr/>
              <a:t>2</a:t>
            </a:fld>
            <a:endParaRPr lang="en-US" dirty="0"/>
          </a:p>
        </p:txBody>
      </p:sp>
      <p:sp>
        <p:nvSpPr>
          <p:cNvPr id="4" name="Title 3">
            <a:extLst>
              <a:ext uri="{FF2B5EF4-FFF2-40B4-BE49-F238E27FC236}">
                <a16:creationId xmlns:a16="http://schemas.microsoft.com/office/drawing/2014/main" id="{FAF3AE9C-FE6C-4E27-B4FA-8B8F36B52DDF}"/>
              </a:ext>
            </a:extLst>
          </p:cNvPr>
          <p:cNvSpPr>
            <a:spLocks noGrp="1"/>
          </p:cNvSpPr>
          <p:nvPr>
            <p:ph type="title"/>
          </p:nvPr>
        </p:nvSpPr>
        <p:spPr/>
        <p:txBody>
          <a:bodyPr/>
          <a:lstStyle/>
          <a:p>
            <a:r>
              <a:rPr lang="en-US" dirty="0">
                <a:latin typeface="+mn-lt"/>
              </a:rPr>
              <a:t>Objectives</a:t>
            </a:r>
          </a:p>
        </p:txBody>
      </p:sp>
    </p:spTree>
    <p:extLst>
      <p:ext uri="{BB962C8B-B14F-4D97-AF65-F5344CB8AC3E}">
        <p14:creationId xmlns:p14="http://schemas.microsoft.com/office/powerpoint/2010/main" val="2172487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51C3BA-F29A-4CEE-957C-B494BAA99CCD}"/>
              </a:ext>
            </a:extLst>
          </p:cNvPr>
          <p:cNvSpPr>
            <a:spLocks noGrp="1"/>
          </p:cNvSpPr>
          <p:nvPr>
            <p:ph type="sldNum" sz="quarter" idx="12"/>
          </p:nvPr>
        </p:nvSpPr>
        <p:spPr/>
        <p:txBody>
          <a:bodyPr/>
          <a:lstStyle/>
          <a:p>
            <a:r>
              <a:rPr lang="en-US"/>
              <a:t> Reporting Training Module #1 | </a:t>
            </a:r>
            <a:fld id="{C26AAFF7-C4D7-4A72-B8FA-A17532192431}" type="slidenum">
              <a:rPr lang="en-US" smtClean="0"/>
              <a:pPr/>
              <a:t>20</a:t>
            </a:fld>
            <a:endParaRPr lang="en-US" dirty="0"/>
          </a:p>
        </p:txBody>
      </p:sp>
      <p:grpSp>
        <p:nvGrpSpPr>
          <p:cNvPr id="6" name="Group 5" descr="Demographic Breakdown Report">
            <a:extLst>
              <a:ext uri="{FF2B5EF4-FFF2-40B4-BE49-F238E27FC236}">
                <a16:creationId xmlns:a16="http://schemas.microsoft.com/office/drawing/2014/main" id="{365701E7-7CC1-4F88-9708-0D21C7E05B8F}"/>
              </a:ext>
            </a:extLst>
          </p:cNvPr>
          <p:cNvGrpSpPr/>
          <p:nvPr/>
        </p:nvGrpSpPr>
        <p:grpSpPr>
          <a:xfrm>
            <a:off x="678649" y="1250676"/>
            <a:ext cx="11054158" cy="5248511"/>
            <a:chOff x="568921" y="804744"/>
            <a:chExt cx="11054158" cy="5248511"/>
          </a:xfrm>
        </p:grpSpPr>
        <p:grpSp>
          <p:nvGrpSpPr>
            <p:cNvPr id="7" name="Group 6">
              <a:extLst>
                <a:ext uri="{FF2B5EF4-FFF2-40B4-BE49-F238E27FC236}">
                  <a16:creationId xmlns:a16="http://schemas.microsoft.com/office/drawing/2014/main" id="{C47FCD74-78E8-469F-89BF-A89C549C3EB1}"/>
                </a:ext>
              </a:extLst>
            </p:cNvPr>
            <p:cNvGrpSpPr/>
            <p:nvPr/>
          </p:nvGrpSpPr>
          <p:grpSpPr>
            <a:xfrm>
              <a:off x="568921" y="804744"/>
              <a:ext cx="11054158" cy="5248511"/>
              <a:chOff x="568921" y="1144768"/>
              <a:chExt cx="11054158" cy="5248511"/>
            </a:xfrm>
          </p:grpSpPr>
          <p:pic>
            <p:nvPicPr>
              <p:cNvPr id="9" name="Picture 8" descr="My Students' Performance on Test report with pie chart button for breaking down the report by demographic groups">
                <a:extLst>
                  <a:ext uri="{FF2B5EF4-FFF2-40B4-BE49-F238E27FC236}">
                    <a16:creationId xmlns:a16="http://schemas.microsoft.com/office/drawing/2014/main" id="{DC38E919-E40F-4998-86D6-EC5C6C04029F}"/>
                  </a:ext>
                </a:extLst>
              </p:cNvPr>
              <p:cNvPicPr/>
              <p:nvPr/>
            </p:nvPicPr>
            <p:blipFill rotWithShape="1">
              <a:blip r:embed="rId3">
                <a:extLst>
                  <a:ext uri="{28A0092B-C50C-407E-A947-70E740481C1C}">
                    <a14:useLocalDpi xmlns:a14="http://schemas.microsoft.com/office/drawing/2010/main" val="0"/>
                  </a:ext>
                </a:extLst>
              </a:blip>
              <a:srcRect t="8151"/>
              <a:stretch/>
            </p:blipFill>
            <p:spPr bwMode="auto">
              <a:xfrm>
                <a:off x="568921" y="1144768"/>
                <a:ext cx="7902104" cy="5248511"/>
              </a:xfrm>
              <a:prstGeom prst="rect">
                <a:avLst/>
              </a:prstGeom>
              <a:ln w="12700"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grpSp>
            <p:nvGrpSpPr>
              <p:cNvPr id="10" name="Group 9">
                <a:extLst>
                  <a:ext uri="{FF2B5EF4-FFF2-40B4-BE49-F238E27FC236}">
                    <a16:creationId xmlns:a16="http://schemas.microsoft.com/office/drawing/2014/main" id="{C784E805-42E0-495C-A767-F227E79CD421}"/>
                  </a:ext>
                </a:extLst>
              </p:cNvPr>
              <p:cNvGrpSpPr/>
              <p:nvPr/>
            </p:nvGrpSpPr>
            <p:grpSpPr>
              <a:xfrm>
                <a:off x="7907628" y="2719690"/>
                <a:ext cx="3715451" cy="2457617"/>
                <a:chOff x="7818509" y="2455101"/>
                <a:chExt cx="3492494" cy="2217107"/>
              </a:xfrm>
            </p:grpSpPr>
            <p:pic>
              <p:nvPicPr>
                <p:cNvPr id="11" name="Picture 10" descr="My Students' Performance on Test: Breakdown Attributes window">
                  <a:extLst>
                    <a:ext uri="{FF2B5EF4-FFF2-40B4-BE49-F238E27FC236}">
                      <a16:creationId xmlns:a16="http://schemas.microsoft.com/office/drawing/2014/main" id="{23D9564F-9931-4BB5-8AA1-037498712D01}"/>
                    </a:ext>
                  </a:extLst>
                </p:cNvPr>
                <p:cNvPicPr/>
                <p:nvPr/>
              </p:nvPicPr>
              <p:blipFill rotWithShape="1">
                <a:blip r:embed="rId4">
                  <a:extLst>
                    <a:ext uri="{28A0092B-C50C-407E-A947-70E740481C1C}">
                      <a14:useLocalDpi xmlns:a14="http://schemas.microsoft.com/office/drawing/2010/main" val="0"/>
                    </a:ext>
                  </a:extLst>
                </a:blip>
                <a:srcRect l="30881" t="16640" r="31014" b="47850"/>
                <a:stretch/>
              </p:blipFill>
              <p:spPr>
                <a:xfrm>
                  <a:off x="7818509" y="2455101"/>
                  <a:ext cx="3492494" cy="221710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2" name="Picture 11" descr="Single-Roster Report/&#10;Single-Student Report">
                  <a:extLst>
                    <a:ext uri="{FF2B5EF4-FFF2-40B4-BE49-F238E27FC236}">
                      <a16:creationId xmlns:a16="http://schemas.microsoft.com/office/drawing/2014/main" id="{C1C391CD-C587-4B55-8008-BA5A7FBB93CE}"/>
                    </a:ext>
                  </a:extLst>
                </p:cNvPr>
                <p:cNvPicPr>
                  <a:picLocks noChangeAspect="1"/>
                </p:cNvPicPr>
                <p:nvPr/>
              </p:nvPicPr>
              <p:blipFill>
                <a:blip r:embed="rId5"/>
                <a:stretch>
                  <a:fillRect/>
                </a:stretch>
              </p:blipFill>
              <p:spPr>
                <a:xfrm>
                  <a:off x="9541389" y="3491556"/>
                  <a:ext cx="1343025" cy="247650"/>
                </a:xfrm>
                <a:prstGeom prst="rect">
                  <a:avLst/>
                </a:prstGeom>
              </p:spPr>
            </p:pic>
          </p:grpSp>
        </p:grpSp>
        <p:sp>
          <p:nvSpPr>
            <p:cNvPr id="8" name="Flowchart: Connector 7">
              <a:extLst>
                <a:ext uri="{FF2B5EF4-FFF2-40B4-BE49-F238E27FC236}">
                  <a16:creationId xmlns:a16="http://schemas.microsoft.com/office/drawing/2014/main" id="{DFF7E919-ECCC-4D60-80E5-02DA820C4E1C}"/>
                </a:ext>
              </a:extLst>
            </p:cNvPr>
            <p:cNvSpPr/>
            <p:nvPr/>
          </p:nvSpPr>
          <p:spPr>
            <a:xfrm>
              <a:off x="7258493" y="1137486"/>
              <a:ext cx="439479" cy="393602"/>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 name="Rectangle: Rounded Corners 4">
            <a:extLst>
              <a:ext uri="{FF2B5EF4-FFF2-40B4-BE49-F238E27FC236}">
                <a16:creationId xmlns:a16="http://schemas.microsoft.com/office/drawing/2014/main" id="{CC9DB579-137D-4E25-A697-66CD4C8766E7}"/>
              </a:ext>
            </a:extLst>
          </p:cNvPr>
          <p:cNvSpPr/>
          <p:nvPr/>
        </p:nvSpPr>
        <p:spPr>
          <a:xfrm>
            <a:off x="9034556" y="358813"/>
            <a:ext cx="1158948" cy="276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Grade 5 Sci SUM</a:t>
            </a:r>
          </a:p>
        </p:txBody>
      </p:sp>
      <p:sp>
        <p:nvSpPr>
          <p:cNvPr id="4" name="Title 3">
            <a:extLst>
              <a:ext uri="{FF2B5EF4-FFF2-40B4-BE49-F238E27FC236}">
                <a16:creationId xmlns:a16="http://schemas.microsoft.com/office/drawing/2014/main" id="{77803244-2143-4FCC-9B63-23325CEFEEFF}"/>
              </a:ext>
            </a:extLst>
          </p:cNvPr>
          <p:cNvSpPr>
            <a:spLocks noGrp="1"/>
          </p:cNvSpPr>
          <p:nvPr>
            <p:ph type="title"/>
          </p:nvPr>
        </p:nvSpPr>
        <p:spPr/>
        <p:txBody>
          <a:bodyPr>
            <a:normAutofit fontScale="90000"/>
          </a:bodyPr>
          <a:lstStyle/>
          <a:p>
            <a:r>
              <a:rPr lang="en-US" dirty="0">
                <a:latin typeface="+mn-lt"/>
              </a:rPr>
              <a:t>How to Build a Demographic </a:t>
            </a:r>
            <a:br>
              <a:rPr lang="en-US" dirty="0">
                <a:latin typeface="+mn-lt"/>
              </a:rPr>
            </a:br>
            <a:r>
              <a:rPr lang="en-US" dirty="0">
                <a:latin typeface="+mn-lt"/>
              </a:rPr>
              <a:t>Breakdown Report</a:t>
            </a:r>
          </a:p>
        </p:txBody>
      </p:sp>
    </p:spTree>
    <p:extLst>
      <p:ext uri="{BB962C8B-B14F-4D97-AF65-F5344CB8AC3E}">
        <p14:creationId xmlns:p14="http://schemas.microsoft.com/office/powerpoint/2010/main" val="672589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B8DF53-42C7-4F4B-8235-E1CA3942306F}"/>
              </a:ext>
            </a:extLst>
          </p:cNvPr>
          <p:cNvSpPr>
            <a:spLocks noGrp="1"/>
          </p:cNvSpPr>
          <p:nvPr>
            <p:ph type="sldNum" sz="quarter" idx="12"/>
          </p:nvPr>
        </p:nvSpPr>
        <p:spPr/>
        <p:txBody>
          <a:bodyPr/>
          <a:lstStyle/>
          <a:p>
            <a:r>
              <a:rPr lang="en-US"/>
              <a:t> Reporting Training Module #1 | </a:t>
            </a:r>
            <a:fld id="{C26AAFF7-C4D7-4A72-B8FA-A17532192431}" type="slidenum">
              <a:rPr lang="en-US" smtClean="0"/>
              <a:pPr/>
              <a:t>21</a:t>
            </a:fld>
            <a:endParaRPr lang="en-US" dirty="0"/>
          </a:p>
        </p:txBody>
      </p:sp>
      <p:grpSp>
        <p:nvGrpSpPr>
          <p:cNvPr id="6" name="Group 5" descr="The Demographic Breakdown Report">
            <a:extLst>
              <a:ext uri="{FF2B5EF4-FFF2-40B4-BE49-F238E27FC236}">
                <a16:creationId xmlns:a16="http://schemas.microsoft.com/office/drawing/2014/main" id="{BBF53B07-1B2A-450F-B20C-98261B73D080}"/>
              </a:ext>
            </a:extLst>
          </p:cNvPr>
          <p:cNvGrpSpPr/>
          <p:nvPr/>
        </p:nvGrpSpPr>
        <p:grpSpPr>
          <a:xfrm>
            <a:off x="1211111" y="1105585"/>
            <a:ext cx="9738793" cy="5173204"/>
            <a:chOff x="1117049" y="940743"/>
            <a:chExt cx="9738793" cy="5173204"/>
          </a:xfrm>
        </p:grpSpPr>
        <p:grpSp>
          <p:nvGrpSpPr>
            <p:cNvPr id="7" name="Group 6">
              <a:extLst>
                <a:ext uri="{FF2B5EF4-FFF2-40B4-BE49-F238E27FC236}">
                  <a16:creationId xmlns:a16="http://schemas.microsoft.com/office/drawing/2014/main" id="{DA16228E-23C7-453A-99DD-2D02CE7C60A9}"/>
                </a:ext>
              </a:extLst>
            </p:cNvPr>
            <p:cNvGrpSpPr/>
            <p:nvPr/>
          </p:nvGrpSpPr>
          <p:grpSpPr>
            <a:xfrm>
              <a:off x="1117049" y="940743"/>
              <a:ext cx="9738793" cy="5173204"/>
              <a:chOff x="351796" y="582113"/>
              <a:chExt cx="11352960" cy="5977182"/>
            </a:xfrm>
            <a:effectLst>
              <a:outerShdw blurRad="50800" dist="38100" dir="2700000" algn="tl" rotWithShape="0">
                <a:prstClr val="black">
                  <a:alpha val="40000"/>
                </a:prstClr>
              </a:outerShdw>
            </a:effectLst>
          </p:grpSpPr>
          <p:pic>
            <p:nvPicPr>
              <p:cNvPr id="9" name="Picture 8" descr="The Demographic Breakdown Report">
                <a:extLst>
                  <a:ext uri="{FF2B5EF4-FFF2-40B4-BE49-F238E27FC236}">
                    <a16:creationId xmlns:a16="http://schemas.microsoft.com/office/drawing/2014/main" id="{E40ECDA2-A792-4647-B3EB-A68B2264D8D4}"/>
                  </a:ext>
                </a:extLst>
              </p:cNvPr>
              <p:cNvPicPr>
                <a:picLocks noChangeAspect="1"/>
              </p:cNvPicPr>
              <p:nvPr/>
            </p:nvPicPr>
            <p:blipFill rotWithShape="1">
              <a:blip r:embed="rId3">
                <a:extLst>
                  <a:ext uri="{28A0092B-C50C-407E-A947-70E740481C1C}">
                    <a14:useLocalDpi xmlns:a14="http://schemas.microsoft.com/office/drawing/2010/main" val="0"/>
                  </a:ext>
                </a:extLst>
              </a:blip>
              <a:srcRect t="10232"/>
              <a:stretch/>
            </p:blipFill>
            <p:spPr bwMode="auto">
              <a:xfrm>
                <a:off x="351796" y="582113"/>
                <a:ext cx="11352960" cy="5977182"/>
              </a:xfrm>
              <a:prstGeom prst="rect">
                <a:avLst/>
              </a:prstGeom>
              <a:ln w="12700">
                <a:solidFill>
                  <a:schemeClr val="bg1">
                    <a:lumMod val="75000"/>
                  </a:schemeClr>
                </a:solid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E6CA54BD-5A39-4CED-A5CD-124D7C92B3C0}"/>
                  </a:ext>
                </a:extLst>
              </p:cNvPr>
              <p:cNvSpPr/>
              <p:nvPr/>
            </p:nvSpPr>
            <p:spPr>
              <a:xfrm>
                <a:off x="1009325" y="1926335"/>
                <a:ext cx="4099566" cy="40111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Flowchart: Connector 7">
              <a:extLst>
                <a:ext uri="{FF2B5EF4-FFF2-40B4-BE49-F238E27FC236}">
                  <a16:creationId xmlns:a16="http://schemas.microsoft.com/office/drawing/2014/main" id="{6BB43883-04FF-4112-9FCB-AD6F83C1AC20}"/>
                </a:ext>
              </a:extLst>
            </p:cNvPr>
            <p:cNvSpPr/>
            <p:nvPr/>
          </p:nvSpPr>
          <p:spPr>
            <a:xfrm>
              <a:off x="1807533" y="3839974"/>
              <a:ext cx="425302" cy="382772"/>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 name="Rectangle: Rounded Corners 4">
            <a:extLst>
              <a:ext uri="{FF2B5EF4-FFF2-40B4-BE49-F238E27FC236}">
                <a16:creationId xmlns:a16="http://schemas.microsoft.com/office/drawing/2014/main" id="{139BE9D9-13EA-4B30-9837-3E06D52D8E8E}"/>
              </a:ext>
            </a:extLst>
          </p:cNvPr>
          <p:cNvSpPr/>
          <p:nvPr/>
        </p:nvSpPr>
        <p:spPr>
          <a:xfrm>
            <a:off x="9058940" y="358813"/>
            <a:ext cx="1158948" cy="276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Grade 5 Sci SUM</a:t>
            </a:r>
          </a:p>
        </p:txBody>
      </p:sp>
      <p:sp>
        <p:nvSpPr>
          <p:cNvPr id="4" name="Title 3">
            <a:extLst>
              <a:ext uri="{FF2B5EF4-FFF2-40B4-BE49-F238E27FC236}">
                <a16:creationId xmlns:a16="http://schemas.microsoft.com/office/drawing/2014/main" id="{0B8EDFDC-8444-4D99-B12B-086BC368B98F}"/>
              </a:ext>
            </a:extLst>
          </p:cNvPr>
          <p:cNvSpPr>
            <a:spLocks noGrp="1"/>
          </p:cNvSpPr>
          <p:nvPr>
            <p:ph type="title"/>
          </p:nvPr>
        </p:nvSpPr>
        <p:spPr/>
        <p:txBody>
          <a:bodyPr>
            <a:normAutofit fontScale="90000"/>
          </a:bodyPr>
          <a:lstStyle/>
          <a:p>
            <a:r>
              <a:rPr lang="en-US" dirty="0"/>
              <a:t>The Demographic </a:t>
            </a:r>
            <a:br>
              <a:rPr lang="en-US" dirty="0"/>
            </a:br>
            <a:r>
              <a:rPr lang="en-US" dirty="0"/>
              <a:t>Breakdown Report</a:t>
            </a:r>
          </a:p>
        </p:txBody>
      </p:sp>
    </p:spTree>
    <p:extLst>
      <p:ext uri="{BB962C8B-B14F-4D97-AF65-F5344CB8AC3E}">
        <p14:creationId xmlns:p14="http://schemas.microsoft.com/office/powerpoint/2010/main" val="1504789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0A6B3E-3D6D-4B88-B697-C2CFCF573137}"/>
              </a:ext>
            </a:extLst>
          </p:cNvPr>
          <p:cNvSpPr>
            <a:spLocks noGrp="1"/>
          </p:cNvSpPr>
          <p:nvPr>
            <p:ph type="sldNum" sz="quarter" idx="12"/>
          </p:nvPr>
        </p:nvSpPr>
        <p:spPr/>
        <p:txBody>
          <a:bodyPr/>
          <a:lstStyle/>
          <a:p>
            <a:r>
              <a:rPr lang="en-US"/>
              <a:t> Reporting Training Module #1 | </a:t>
            </a:r>
            <a:fld id="{C26AAFF7-C4D7-4A72-B8FA-A17532192431}" type="slidenum">
              <a:rPr lang="en-US" smtClean="0"/>
              <a:pPr/>
              <a:t>22</a:t>
            </a:fld>
            <a:endParaRPr lang="en-US" dirty="0"/>
          </a:p>
        </p:txBody>
      </p:sp>
      <p:grpSp>
        <p:nvGrpSpPr>
          <p:cNvPr id="8" name="Group 7" descr="The View Details Window/&#10;Breakdown Report">
            <a:extLst>
              <a:ext uri="{FF2B5EF4-FFF2-40B4-BE49-F238E27FC236}">
                <a16:creationId xmlns:a16="http://schemas.microsoft.com/office/drawing/2014/main" id="{DA72F5BD-D717-4324-AD94-1DEBB044C69A}"/>
              </a:ext>
            </a:extLst>
          </p:cNvPr>
          <p:cNvGrpSpPr/>
          <p:nvPr/>
        </p:nvGrpSpPr>
        <p:grpSpPr>
          <a:xfrm>
            <a:off x="1117059" y="1183276"/>
            <a:ext cx="9485203" cy="5017823"/>
            <a:chOff x="936222" y="920088"/>
            <a:chExt cx="9485203" cy="5017823"/>
          </a:xfrm>
        </p:grpSpPr>
        <p:pic>
          <p:nvPicPr>
            <p:cNvPr id="9" name="Picture 8" descr="School Performance on Test report: demographic combination breakdown window: Performance by Roster tab showing filter menus and a list of classes (rosters)">
              <a:extLst>
                <a:ext uri="{FF2B5EF4-FFF2-40B4-BE49-F238E27FC236}">
                  <a16:creationId xmlns:a16="http://schemas.microsoft.com/office/drawing/2014/main" id="{DC1EADDC-E9AB-4CC7-8ABE-C78B2A5A9D5A}"/>
                </a:ext>
              </a:extLst>
            </p:cNvPr>
            <p:cNvPicPr>
              <a:picLocks noChangeAspect="1"/>
            </p:cNvPicPr>
            <p:nvPr/>
          </p:nvPicPr>
          <p:blipFill rotWithShape="1">
            <a:blip r:embed="rId3">
              <a:extLst>
                <a:ext uri="{28A0092B-C50C-407E-A947-70E740481C1C}">
                  <a14:useLocalDpi xmlns:a14="http://schemas.microsoft.com/office/drawing/2010/main" val="0"/>
                </a:ext>
              </a:extLst>
            </a:blip>
            <a:srcRect l="2869" t="5755" r="2965" b="10293"/>
            <a:stretch/>
          </p:blipFill>
          <p:spPr>
            <a:xfrm>
              <a:off x="936222" y="920088"/>
              <a:ext cx="9485203" cy="501782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1C0BA000-537B-462E-A587-AFBB2466B4E5}"/>
                </a:ext>
              </a:extLst>
            </p:cNvPr>
            <p:cNvSpPr/>
            <p:nvPr/>
          </p:nvSpPr>
          <p:spPr>
            <a:xfrm>
              <a:off x="936222" y="2838892"/>
              <a:ext cx="9485203" cy="4890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Rectangle: Rounded Corners 6">
            <a:extLst>
              <a:ext uri="{FF2B5EF4-FFF2-40B4-BE49-F238E27FC236}">
                <a16:creationId xmlns:a16="http://schemas.microsoft.com/office/drawing/2014/main" id="{7E44089B-948F-448E-B3C6-C2C6E7B80F06}"/>
              </a:ext>
            </a:extLst>
          </p:cNvPr>
          <p:cNvSpPr/>
          <p:nvPr/>
        </p:nvSpPr>
        <p:spPr>
          <a:xfrm>
            <a:off x="9119900" y="355800"/>
            <a:ext cx="1158948" cy="276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Grade 5 Sci SUM</a:t>
            </a:r>
          </a:p>
        </p:txBody>
      </p:sp>
      <p:sp>
        <p:nvSpPr>
          <p:cNvPr id="4" name="Title 3">
            <a:extLst>
              <a:ext uri="{FF2B5EF4-FFF2-40B4-BE49-F238E27FC236}">
                <a16:creationId xmlns:a16="http://schemas.microsoft.com/office/drawing/2014/main" id="{EF024885-6B68-43E3-B1BA-4A2E00363E1C}"/>
              </a:ext>
            </a:extLst>
          </p:cNvPr>
          <p:cNvSpPr>
            <a:spLocks noGrp="1"/>
          </p:cNvSpPr>
          <p:nvPr>
            <p:ph type="title"/>
          </p:nvPr>
        </p:nvSpPr>
        <p:spPr/>
        <p:txBody>
          <a:bodyPr>
            <a:normAutofit fontScale="90000"/>
          </a:bodyPr>
          <a:lstStyle/>
          <a:p>
            <a:r>
              <a:rPr lang="en-US" dirty="0"/>
              <a:t>The View Details Window/</a:t>
            </a:r>
            <a:br>
              <a:rPr lang="en-US" dirty="0"/>
            </a:br>
            <a:r>
              <a:rPr lang="en-US" dirty="0"/>
              <a:t>Breakdown Report</a:t>
            </a:r>
          </a:p>
        </p:txBody>
      </p:sp>
    </p:spTree>
    <p:extLst>
      <p:ext uri="{BB962C8B-B14F-4D97-AF65-F5344CB8AC3E}">
        <p14:creationId xmlns:p14="http://schemas.microsoft.com/office/powerpoint/2010/main" val="3534516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36AFDF-8BDD-4961-850F-536E6BC27C23}"/>
              </a:ext>
            </a:extLst>
          </p:cNvPr>
          <p:cNvSpPr>
            <a:spLocks noGrp="1"/>
          </p:cNvSpPr>
          <p:nvPr>
            <p:ph idx="13"/>
          </p:nvPr>
        </p:nvSpPr>
        <p:spPr/>
        <p:txBody>
          <a:bodyPr>
            <a:normAutofit fontScale="55000" lnSpcReduction="20000"/>
          </a:bodyPr>
          <a:lstStyle/>
          <a:p>
            <a:pPr>
              <a:buFont typeface="Wingdings" panose="05000000000000000000" pitchFamily="2" charset="2"/>
              <a:buChar char="ü"/>
            </a:pPr>
            <a:r>
              <a:rPr lang="en-US" dirty="0"/>
              <a:t>Navigate the Reporting System dashboards to view test results for teachers and state-, district-, and school-level personnel</a:t>
            </a:r>
          </a:p>
          <a:p>
            <a:pPr>
              <a:buFont typeface="Wingdings" panose="05000000000000000000" pitchFamily="2" charset="2"/>
              <a:buChar char="ü"/>
            </a:pPr>
            <a:endParaRPr lang="en-US" dirty="0"/>
          </a:p>
          <a:p>
            <a:pPr>
              <a:buFont typeface="Wingdings" panose="05000000000000000000" pitchFamily="2" charset="2"/>
              <a:buChar char="ü"/>
            </a:pPr>
            <a:r>
              <a:rPr lang="en-US" dirty="0"/>
              <a:t>Analyze  Summative Test Reports: Performance Measures and Sorting</a:t>
            </a:r>
          </a:p>
          <a:p>
            <a:pPr>
              <a:buFont typeface="Wingdings" panose="05000000000000000000" pitchFamily="2" charset="2"/>
              <a:buChar char="ü"/>
            </a:pPr>
            <a:endParaRPr lang="en-US" dirty="0"/>
          </a:p>
          <a:p>
            <a:pPr>
              <a:buFont typeface="Wingdings" panose="05000000000000000000" pitchFamily="2" charset="2"/>
              <a:buChar char="ü"/>
            </a:pPr>
            <a:r>
              <a:rPr lang="en-US" dirty="0"/>
              <a:t>Analyze the Standard Measures Report for Adaptive Summative Tests</a:t>
            </a:r>
          </a:p>
          <a:p>
            <a:pPr>
              <a:buFont typeface="Wingdings" panose="05000000000000000000" pitchFamily="2" charset="2"/>
              <a:buChar char="ü"/>
            </a:pPr>
            <a:endParaRPr lang="en-US" dirty="0"/>
          </a:p>
          <a:p>
            <a:pPr>
              <a:buFont typeface="Wingdings" panose="05000000000000000000" pitchFamily="2" charset="2"/>
              <a:buChar char="ü"/>
            </a:pPr>
            <a:r>
              <a:rPr lang="en-US" dirty="0"/>
              <a:t>Analyze Interim Test Reports</a:t>
            </a:r>
          </a:p>
          <a:p>
            <a:pPr>
              <a:buFont typeface="Wingdings" panose="05000000000000000000" pitchFamily="2" charset="2"/>
              <a:buChar char="ü"/>
            </a:pPr>
            <a:endParaRPr lang="en-US" dirty="0"/>
          </a:p>
          <a:p>
            <a:pPr>
              <a:buFont typeface="Wingdings" panose="05000000000000000000" pitchFamily="2" charset="2"/>
              <a:buChar char="ü"/>
            </a:pPr>
            <a:r>
              <a:rPr lang="en-US" dirty="0"/>
              <a:t>Read the Student Portfolio Report</a:t>
            </a:r>
          </a:p>
          <a:p>
            <a:pPr>
              <a:buFont typeface="Wingdings" panose="05000000000000000000" pitchFamily="2" charset="2"/>
              <a:buChar char="ü"/>
            </a:pPr>
            <a:endParaRPr lang="en-US" dirty="0"/>
          </a:p>
          <a:p>
            <a:pPr>
              <a:buFont typeface="Wingdings" panose="05000000000000000000" pitchFamily="2" charset="2"/>
              <a:buChar char="ü"/>
            </a:pPr>
            <a:r>
              <a:rPr lang="en-US" dirty="0"/>
              <a:t>Design a Demographic Breakdown Report</a:t>
            </a:r>
          </a:p>
          <a:p>
            <a:endParaRPr lang="en-US" dirty="0"/>
          </a:p>
        </p:txBody>
      </p:sp>
      <p:sp>
        <p:nvSpPr>
          <p:cNvPr id="3" name="Slide Number Placeholder 2">
            <a:extLst>
              <a:ext uri="{FF2B5EF4-FFF2-40B4-BE49-F238E27FC236}">
                <a16:creationId xmlns:a16="http://schemas.microsoft.com/office/drawing/2014/main" id="{AAF1122D-930E-4295-AC8E-ACEE9421EFE0}"/>
              </a:ext>
            </a:extLst>
          </p:cNvPr>
          <p:cNvSpPr>
            <a:spLocks noGrp="1"/>
          </p:cNvSpPr>
          <p:nvPr>
            <p:ph type="sldNum" sz="quarter" idx="12"/>
          </p:nvPr>
        </p:nvSpPr>
        <p:spPr/>
        <p:txBody>
          <a:bodyPr/>
          <a:lstStyle/>
          <a:p>
            <a:r>
              <a:rPr lang="en-US"/>
              <a:t> Reporting Training Module #1 | </a:t>
            </a:r>
            <a:fld id="{C26AAFF7-C4D7-4A72-B8FA-A17532192431}" type="slidenum">
              <a:rPr lang="en-US" smtClean="0"/>
              <a:pPr/>
              <a:t>23</a:t>
            </a:fld>
            <a:endParaRPr lang="en-US" dirty="0"/>
          </a:p>
        </p:txBody>
      </p:sp>
      <p:sp>
        <p:nvSpPr>
          <p:cNvPr id="4" name="Title 3">
            <a:extLst>
              <a:ext uri="{FF2B5EF4-FFF2-40B4-BE49-F238E27FC236}">
                <a16:creationId xmlns:a16="http://schemas.microsoft.com/office/drawing/2014/main" id="{FA294879-AE40-4205-B487-4E9C10021169}"/>
              </a:ext>
            </a:extLst>
          </p:cNvPr>
          <p:cNvSpPr>
            <a:spLocks noGrp="1"/>
          </p:cNvSpPr>
          <p:nvPr>
            <p:ph type="title"/>
          </p:nvPr>
        </p:nvSpPr>
        <p:spPr/>
        <p:txBody>
          <a:bodyPr>
            <a:normAutofit/>
          </a:bodyPr>
          <a:lstStyle/>
          <a:p>
            <a:r>
              <a:rPr lang="en-US" dirty="0"/>
              <a:t>Objectives Met!</a:t>
            </a:r>
          </a:p>
        </p:txBody>
      </p:sp>
    </p:spTree>
    <p:extLst>
      <p:ext uri="{BB962C8B-B14F-4D97-AF65-F5344CB8AC3E}">
        <p14:creationId xmlns:p14="http://schemas.microsoft.com/office/powerpoint/2010/main" val="278386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1ADD57-8B72-440F-9B30-C6BE98094868}"/>
              </a:ext>
            </a:extLst>
          </p:cNvPr>
          <p:cNvSpPr>
            <a:spLocks noGrp="1"/>
          </p:cNvSpPr>
          <p:nvPr>
            <p:ph type="sldNum" sz="quarter" idx="12"/>
          </p:nvPr>
        </p:nvSpPr>
        <p:spPr/>
        <p:txBody>
          <a:bodyPr/>
          <a:lstStyle/>
          <a:p>
            <a:r>
              <a:rPr lang="en-US"/>
              <a:t> Reporting Training Module #1 | </a:t>
            </a:r>
            <a:fld id="{C26AAFF7-C4D7-4A72-B8FA-A17532192431}" type="slidenum">
              <a:rPr lang="en-US" smtClean="0"/>
              <a:pPr/>
              <a:t>24</a:t>
            </a:fld>
            <a:endParaRPr lang="en-US" dirty="0"/>
          </a:p>
        </p:txBody>
      </p:sp>
      <p:sp>
        <p:nvSpPr>
          <p:cNvPr id="6" name="Rectangle 5">
            <a:extLst>
              <a:ext uri="{FF2B5EF4-FFF2-40B4-BE49-F238E27FC236}">
                <a16:creationId xmlns:a16="http://schemas.microsoft.com/office/drawing/2014/main" id="{CD2456ED-DA80-4678-A694-8E4C0FA8ADE0}"/>
              </a:ext>
            </a:extLst>
          </p:cNvPr>
          <p:cNvSpPr/>
          <p:nvPr/>
        </p:nvSpPr>
        <p:spPr>
          <a:xfrm>
            <a:off x="3389377" y="4693692"/>
            <a:ext cx="8584486" cy="871587"/>
          </a:xfrm>
          <a:prstGeom prst="rect">
            <a:avLst/>
          </a:prstGeom>
          <a:solidFill>
            <a:schemeClr val="bg1">
              <a:lumMod val="95000"/>
            </a:schemeClr>
          </a:solidFill>
          <a:ln w="38100">
            <a:solidFill>
              <a:srgbClr val="395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457200" marR="0" lvl="0" indent="-457200" algn="r" defTabSz="914400" rtl="0" eaLnBrk="1" fontAlgn="auto" latinLnBrk="0" hangingPunct="1">
              <a:lnSpc>
                <a:spcPct val="100000"/>
              </a:lnSpc>
              <a:spcBef>
                <a:spcPts val="0"/>
              </a:spcBef>
              <a:spcAft>
                <a:spcPts val="0"/>
              </a:spcAft>
              <a:buClrTx/>
              <a:buSzTx/>
              <a:buFont typeface="+mj-lt"/>
              <a:buAutoNum type="arabicPeriod" startAt="7"/>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Analyze Item-Level Reports</a:t>
            </a:r>
          </a:p>
          <a:p>
            <a:pPr marL="457200" marR="0" lvl="0" indent="-457200" algn="r" defTabSz="914400" rtl="0" eaLnBrk="1" fontAlgn="auto" latinLnBrk="0" hangingPunct="1">
              <a:lnSpc>
                <a:spcPct val="100000"/>
              </a:lnSpc>
              <a:spcBef>
                <a:spcPts val="0"/>
              </a:spcBef>
              <a:spcAft>
                <a:spcPts val="0"/>
              </a:spcAft>
              <a:buClrTx/>
              <a:buSzTx/>
              <a:buFont typeface="+mj-lt"/>
              <a:buAutoNum type="arabicPeriod" startAt="7"/>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Hand-Score Unscored Items and Modify Machine Scores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7" name="Rectangle: Rounded Corners 6">
            <a:extLst>
              <a:ext uri="{FF2B5EF4-FFF2-40B4-BE49-F238E27FC236}">
                <a16:creationId xmlns:a16="http://schemas.microsoft.com/office/drawing/2014/main" id="{CE33BF70-B704-4094-AEF2-981CFBFD34C3}"/>
              </a:ext>
            </a:extLst>
          </p:cNvPr>
          <p:cNvSpPr/>
          <p:nvPr/>
        </p:nvSpPr>
        <p:spPr>
          <a:xfrm>
            <a:off x="218137" y="4559163"/>
            <a:ext cx="2913453" cy="1140643"/>
          </a:xfrm>
          <a:prstGeom prst="roundRect">
            <a:avLst/>
          </a:prstGeom>
          <a:noFill/>
          <a:ln w="38100">
            <a:solidFill>
              <a:srgbClr val="395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Interim and Benchmark Assessments Only</a:t>
            </a:r>
          </a:p>
        </p:txBody>
      </p:sp>
      <p:sp>
        <p:nvSpPr>
          <p:cNvPr id="5" name="Rectangle 4">
            <a:extLst>
              <a:ext uri="{FF2B5EF4-FFF2-40B4-BE49-F238E27FC236}">
                <a16:creationId xmlns:a16="http://schemas.microsoft.com/office/drawing/2014/main" id="{0A542208-DB69-45DC-801A-05D825267A93}"/>
              </a:ext>
            </a:extLst>
          </p:cNvPr>
          <p:cNvSpPr/>
          <p:nvPr/>
        </p:nvSpPr>
        <p:spPr>
          <a:xfrm>
            <a:off x="434304" y="1371600"/>
            <a:ext cx="11539558" cy="2700528"/>
          </a:xfrm>
          <a:prstGeom prst="rect">
            <a:avLst/>
          </a:prstGeom>
          <a:solidFill>
            <a:schemeClr val="bg1">
              <a:lumMod val="95000"/>
            </a:schemeClr>
          </a:solidFill>
          <a:ln w="38100">
            <a:solidFill>
              <a:srgbClr val="39518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Navigate the Dashboard and Generate Reports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Drill Down into Your Results Using Settings and Filters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Track Student Performance Over Time Using the Longitudinal Report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Print ISRs and Student Data Files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Print and Export Data You Can See in Your Reports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Use the Roster Manager to Add, Modify, and Upload Rosters</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153161BB-7DB6-4B91-83F5-F5F88215A38B}"/>
              </a:ext>
            </a:extLst>
          </p:cNvPr>
          <p:cNvSpPr>
            <a:spLocks noGrp="1"/>
          </p:cNvSpPr>
          <p:nvPr>
            <p:ph type="title"/>
          </p:nvPr>
        </p:nvSpPr>
        <p:spPr/>
        <p:txBody>
          <a:bodyPr>
            <a:normAutofit fontScale="90000"/>
          </a:bodyPr>
          <a:lstStyle/>
          <a:p>
            <a:r>
              <a:rPr lang="en-US" dirty="0"/>
              <a:t>The Reporting System Training Module Series</a:t>
            </a:r>
          </a:p>
        </p:txBody>
      </p:sp>
    </p:spTree>
    <p:extLst>
      <p:ext uri="{BB962C8B-B14F-4D97-AF65-F5344CB8AC3E}">
        <p14:creationId xmlns:p14="http://schemas.microsoft.com/office/powerpoint/2010/main" val="1010469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8A9AA4-EA17-40FD-913C-7D90CB815BEB}"/>
              </a:ext>
            </a:extLst>
          </p:cNvPr>
          <p:cNvSpPr>
            <a:spLocks noGrp="1"/>
          </p:cNvSpPr>
          <p:nvPr>
            <p:ph type="sldNum" sz="quarter" idx="12"/>
          </p:nvPr>
        </p:nvSpPr>
        <p:spPr/>
        <p:txBody>
          <a:bodyPr/>
          <a:lstStyle/>
          <a:p>
            <a:r>
              <a:rPr lang="en-US"/>
              <a:t> Reporting Training Module #1 | </a:t>
            </a:r>
            <a:fld id="{C26AAFF7-C4D7-4A72-B8FA-A17532192431}" type="slidenum">
              <a:rPr lang="en-US" smtClean="0"/>
              <a:pPr/>
              <a:t>3</a:t>
            </a:fld>
            <a:endParaRPr lang="en-US" dirty="0"/>
          </a:p>
        </p:txBody>
      </p:sp>
      <p:grpSp>
        <p:nvGrpSpPr>
          <p:cNvPr id="5" name="Group 4" descr="Teacher Dashboard">
            <a:extLst>
              <a:ext uri="{FF2B5EF4-FFF2-40B4-BE49-F238E27FC236}">
                <a16:creationId xmlns:a16="http://schemas.microsoft.com/office/drawing/2014/main" id="{39CAFB46-ACCC-4266-94AE-92A468F7BB3E}"/>
              </a:ext>
            </a:extLst>
          </p:cNvPr>
          <p:cNvGrpSpPr/>
          <p:nvPr/>
        </p:nvGrpSpPr>
        <p:grpSpPr>
          <a:xfrm>
            <a:off x="1039421" y="1133844"/>
            <a:ext cx="9305365" cy="5370631"/>
            <a:chOff x="2096844" y="1253743"/>
            <a:chExt cx="8184840" cy="4850701"/>
          </a:xfrm>
          <a:effectLst>
            <a:outerShdw blurRad="50800" dist="38100" algn="l" rotWithShape="0">
              <a:prstClr val="black">
                <a:alpha val="40000"/>
              </a:prstClr>
            </a:outerShdw>
          </a:effectLst>
        </p:grpSpPr>
        <p:pic>
          <p:nvPicPr>
            <p:cNvPr id="6" name="Picture 5" descr="Teacher Dashboard">
              <a:extLst>
                <a:ext uri="{FF2B5EF4-FFF2-40B4-BE49-F238E27FC236}">
                  <a16:creationId xmlns:a16="http://schemas.microsoft.com/office/drawing/2014/main" id="{A1D879DF-434E-429C-92C3-C5622600F4C5}"/>
                </a:ext>
              </a:extLst>
            </p:cNvPr>
            <p:cNvPicPr>
              <a:picLocks noChangeAspect="1"/>
            </p:cNvPicPr>
            <p:nvPr/>
          </p:nvPicPr>
          <p:blipFill rotWithShape="1">
            <a:blip r:embed="rId3">
              <a:extLst>
                <a:ext uri="{28A0092B-C50C-407E-A947-70E740481C1C}">
                  <a14:useLocalDpi xmlns:a14="http://schemas.microsoft.com/office/drawing/2010/main" val="0"/>
                </a:ext>
              </a:extLst>
            </a:blip>
            <a:srcRect t="6297" b="7258"/>
            <a:stretch/>
          </p:blipFill>
          <p:spPr>
            <a:xfrm>
              <a:off x="2096844" y="1253743"/>
              <a:ext cx="8184840" cy="4850701"/>
            </a:xfrm>
            <a:prstGeom prst="rect">
              <a:avLst/>
            </a:prstGeom>
            <a:ln w="12700">
              <a:solidFill>
                <a:schemeClr val="bg1">
                  <a:lumMod val="75000"/>
                </a:schemeClr>
              </a:solidFill>
            </a:ln>
          </p:spPr>
        </p:pic>
        <p:sp>
          <p:nvSpPr>
            <p:cNvPr id="7" name="Oval 6">
              <a:extLst>
                <a:ext uri="{FF2B5EF4-FFF2-40B4-BE49-F238E27FC236}">
                  <a16:creationId xmlns:a16="http://schemas.microsoft.com/office/drawing/2014/main" id="{C0CC58CE-2D79-475F-A5C2-3D02AA6CECBF}"/>
                </a:ext>
              </a:extLst>
            </p:cNvPr>
            <p:cNvSpPr/>
            <p:nvPr/>
          </p:nvSpPr>
          <p:spPr>
            <a:xfrm>
              <a:off x="2349797" y="1467412"/>
              <a:ext cx="1233378" cy="3127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Oval 7">
              <a:extLst>
                <a:ext uri="{FF2B5EF4-FFF2-40B4-BE49-F238E27FC236}">
                  <a16:creationId xmlns:a16="http://schemas.microsoft.com/office/drawing/2014/main" id="{0E96533A-9E3C-4B9C-918F-29A8E8A8876E}"/>
                </a:ext>
              </a:extLst>
            </p:cNvPr>
            <p:cNvSpPr/>
            <p:nvPr/>
          </p:nvSpPr>
          <p:spPr>
            <a:xfrm>
              <a:off x="2349797" y="3844588"/>
              <a:ext cx="1201479" cy="3127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Title 3">
            <a:extLst>
              <a:ext uri="{FF2B5EF4-FFF2-40B4-BE49-F238E27FC236}">
                <a16:creationId xmlns:a16="http://schemas.microsoft.com/office/drawing/2014/main" id="{1FC96D56-0DB9-4A3A-894C-5791D646405A}"/>
              </a:ext>
            </a:extLst>
          </p:cNvPr>
          <p:cNvSpPr>
            <a:spLocks noGrp="1"/>
          </p:cNvSpPr>
          <p:nvPr>
            <p:ph type="title"/>
          </p:nvPr>
        </p:nvSpPr>
        <p:spPr/>
        <p:txBody>
          <a:bodyPr/>
          <a:lstStyle/>
          <a:p>
            <a:r>
              <a:rPr lang="en-US" dirty="0">
                <a:latin typeface="+mn-lt"/>
              </a:rPr>
              <a:t>Teacher Dashboard</a:t>
            </a:r>
          </a:p>
        </p:txBody>
      </p:sp>
    </p:spTree>
    <p:extLst>
      <p:ext uri="{BB962C8B-B14F-4D97-AF65-F5344CB8AC3E}">
        <p14:creationId xmlns:p14="http://schemas.microsoft.com/office/powerpoint/2010/main" val="51282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F31596-B8D3-4539-BC7F-34D8FE9B9D0B}"/>
              </a:ext>
            </a:extLst>
          </p:cNvPr>
          <p:cNvSpPr>
            <a:spLocks noGrp="1"/>
          </p:cNvSpPr>
          <p:nvPr>
            <p:ph type="sldNum" sz="quarter" idx="12"/>
          </p:nvPr>
        </p:nvSpPr>
        <p:spPr/>
        <p:txBody>
          <a:bodyPr/>
          <a:lstStyle/>
          <a:p>
            <a:r>
              <a:rPr lang="en-US"/>
              <a:t> Reporting Training Module #1 | </a:t>
            </a:r>
            <a:fld id="{C26AAFF7-C4D7-4A72-B8FA-A17532192431}" type="slidenum">
              <a:rPr lang="en-US" smtClean="0"/>
              <a:pPr/>
              <a:t>4</a:t>
            </a:fld>
            <a:endParaRPr lang="en-US" dirty="0"/>
          </a:p>
        </p:txBody>
      </p:sp>
      <p:pic>
        <p:nvPicPr>
          <p:cNvPr id="5" name="Picture 4" descr="School &amp; District Users’ Dashboard">
            <a:extLst>
              <a:ext uri="{FF2B5EF4-FFF2-40B4-BE49-F238E27FC236}">
                <a16:creationId xmlns:a16="http://schemas.microsoft.com/office/drawing/2014/main" id="{A7C45E4C-A06F-41F2-A7F2-B276327F89A9}"/>
              </a:ext>
            </a:extLst>
          </p:cNvPr>
          <p:cNvPicPr>
            <a:picLocks noChangeAspect="1"/>
          </p:cNvPicPr>
          <p:nvPr/>
        </p:nvPicPr>
        <p:blipFill rotWithShape="1">
          <a:blip r:embed="rId3">
            <a:extLst>
              <a:ext uri="{28A0092B-C50C-407E-A947-70E740481C1C}">
                <a14:useLocalDpi xmlns:a14="http://schemas.microsoft.com/office/drawing/2010/main" val="0"/>
              </a:ext>
            </a:extLst>
          </a:blip>
          <a:srcRect t="6666" b="18333"/>
          <a:stretch/>
        </p:blipFill>
        <p:spPr>
          <a:xfrm>
            <a:off x="1076610" y="1061229"/>
            <a:ext cx="9401338" cy="533454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4" name="Title 3">
            <a:extLst>
              <a:ext uri="{FF2B5EF4-FFF2-40B4-BE49-F238E27FC236}">
                <a16:creationId xmlns:a16="http://schemas.microsoft.com/office/drawing/2014/main" id="{B40E17E8-89AF-465E-9538-29C903C7D285}"/>
              </a:ext>
            </a:extLst>
          </p:cNvPr>
          <p:cNvSpPr>
            <a:spLocks noGrp="1"/>
          </p:cNvSpPr>
          <p:nvPr>
            <p:ph type="title"/>
          </p:nvPr>
        </p:nvSpPr>
        <p:spPr/>
        <p:txBody>
          <a:bodyPr>
            <a:normAutofit/>
          </a:bodyPr>
          <a:lstStyle/>
          <a:p>
            <a:r>
              <a:rPr lang="en-US" dirty="0">
                <a:latin typeface="+mn-lt"/>
              </a:rPr>
              <a:t>School &amp; District Users’ Dashboard</a:t>
            </a:r>
          </a:p>
        </p:txBody>
      </p:sp>
    </p:spTree>
    <p:extLst>
      <p:ext uri="{BB962C8B-B14F-4D97-AF65-F5344CB8AC3E}">
        <p14:creationId xmlns:p14="http://schemas.microsoft.com/office/powerpoint/2010/main" val="4009972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4B8851-02E5-4D5E-BFD1-97CDDCD89548}"/>
              </a:ext>
            </a:extLst>
          </p:cNvPr>
          <p:cNvSpPr>
            <a:spLocks noGrp="1"/>
          </p:cNvSpPr>
          <p:nvPr>
            <p:ph type="sldNum" sz="quarter" idx="12"/>
          </p:nvPr>
        </p:nvSpPr>
        <p:spPr/>
        <p:txBody>
          <a:bodyPr/>
          <a:lstStyle/>
          <a:p>
            <a:r>
              <a:rPr lang="en-US"/>
              <a:t> Reporting Training Module #1 | </a:t>
            </a:r>
            <a:fld id="{C26AAFF7-C4D7-4A72-B8FA-A17532192431}" type="slidenum">
              <a:rPr lang="en-US" smtClean="0"/>
              <a:pPr/>
              <a:t>5</a:t>
            </a:fld>
            <a:endParaRPr lang="en-US" dirty="0"/>
          </a:p>
        </p:txBody>
      </p:sp>
      <p:grpSp>
        <p:nvGrpSpPr>
          <p:cNvPr id="5" name="Group 4" descr="State Users’ Dashboard">
            <a:extLst>
              <a:ext uri="{FF2B5EF4-FFF2-40B4-BE49-F238E27FC236}">
                <a16:creationId xmlns:a16="http://schemas.microsoft.com/office/drawing/2014/main" id="{70D5D314-14E7-425C-8D07-781257695026}"/>
              </a:ext>
            </a:extLst>
          </p:cNvPr>
          <p:cNvGrpSpPr/>
          <p:nvPr/>
        </p:nvGrpSpPr>
        <p:grpSpPr>
          <a:xfrm>
            <a:off x="338242" y="1213638"/>
            <a:ext cx="11419454" cy="4957098"/>
            <a:chOff x="223283" y="950451"/>
            <a:chExt cx="11419454" cy="4957098"/>
          </a:xfrm>
        </p:grpSpPr>
        <p:pic>
          <p:nvPicPr>
            <p:cNvPr id="6" name="Picture 5" descr="State Users’ Dashboard">
              <a:extLst>
                <a:ext uri="{FF2B5EF4-FFF2-40B4-BE49-F238E27FC236}">
                  <a16:creationId xmlns:a16="http://schemas.microsoft.com/office/drawing/2014/main" id="{4320A259-FE3A-49C4-9BAF-056CF7F112B5}"/>
                </a:ext>
              </a:extLst>
            </p:cNvPr>
            <p:cNvPicPr>
              <a:picLocks noChangeAspect="1"/>
            </p:cNvPicPr>
            <p:nvPr/>
          </p:nvPicPr>
          <p:blipFill>
            <a:blip r:embed="rId3"/>
            <a:stretch>
              <a:fillRect/>
            </a:stretch>
          </p:blipFill>
          <p:spPr>
            <a:xfrm>
              <a:off x="223283" y="950451"/>
              <a:ext cx="5535845" cy="495709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8" name="Group 7">
              <a:extLst>
                <a:ext uri="{FF2B5EF4-FFF2-40B4-BE49-F238E27FC236}">
                  <a16:creationId xmlns:a16="http://schemas.microsoft.com/office/drawing/2014/main" id="{A00E962D-39B0-4074-A418-BB344747D67B}"/>
                </a:ext>
              </a:extLst>
            </p:cNvPr>
            <p:cNvGrpSpPr/>
            <p:nvPr/>
          </p:nvGrpSpPr>
          <p:grpSpPr>
            <a:xfrm>
              <a:off x="6014395" y="1977466"/>
              <a:ext cx="5628342" cy="2039593"/>
              <a:chOff x="6014395" y="1977466"/>
              <a:chExt cx="5628342" cy="2039593"/>
            </a:xfrm>
          </p:grpSpPr>
          <p:pic>
            <p:nvPicPr>
              <p:cNvPr id="9" name="Picture 8" descr="State Users’ Dashboard">
                <a:extLst>
                  <a:ext uri="{FF2B5EF4-FFF2-40B4-BE49-F238E27FC236}">
                    <a16:creationId xmlns:a16="http://schemas.microsoft.com/office/drawing/2014/main" id="{D8C2A542-A11F-4988-97A0-95D05CC663FA}"/>
                  </a:ext>
                </a:extLst>
              </p:cNvPr>
              <p:cNvPicPr>
                <a:picLocks noChangeAspect="1"/>
              </p:cNvPicPr>
              <p:nvPr/>
            </p:nvPicPr>
            <p:blipFill>
              <a:blip r:embed="rId4"/>
              <a:stretch>
                <a:fillRect/>
              </a:stretch>
            </p:blipFill>
            <p:spPr>
              <a:xfrm>
                <a:off x="6014395" y="1977466"/>
                <a:ext cx="5628342" cy="203959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Oval 9">
                <a:extLst>
                  <a:ext uri="{FF2B5EF4-FFF2-40B4-BE49-F238E27FC236}">
                    <a16:creationId xmlns:a16="http://schemas.microsoft.com/office/drawing/2014/main" id="{3E44A6D5-DAC0-4AEE-A070-9E8FB20B66BD}"/>
                  </a:ext>
                </a:extLst>
              </p:cNvPr>
              <p:cNvSpPr/>
              <p:nvPr/>
            </p:nvSpPr>
            <p:spPr>
              <a:xfrm>
                <a:off x="6808381" y="2928148"/>
                <a:ext cx="825796" cy="3127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7" name="Oval 6">
              <a:extLst>
                <a:ext uri="{FF2B5EF4-FFF2-40B4-BE49-F238E27FC236}">
                  <a16:creationId xmlns:a16="http://schemas.microsoft.com/office/drawing/2014/main" id="{0D4FCAEC-BEEB-4ED1-9F51-DDD55B95305D}"/>
                </a:ext>
              </a:extLst>
            </p:cNvPr>
            <p:cNvSpPr/>
            <p:nvPr/>
          </p:nvSpPr>
          <p:spPr>
            <a:xfrm>
              <a:off x="372139" y="1977466"/>
              <a:ext cx="723014" cy="3127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Title 3" descr="State Users’ Dashboard">
            <a:extLst>
              <a:ext uri="{FF2B5EF4-FFF2-40B4-BE49-F238E27FC236}">
                <a16:creationId xmlns:a16="http://schemas.microsoft.com/office/drawing/2014/main" id="{FD726123-A147-4E04-BD8F-DBF2367D0850}"/>
              </a:ext>
            </a:extLst>
          </p:cNvPr>
          <p:cNvSpPr>
            <a:spLocks noGrp="1"/>
          </p:cNvSpPr>
          <p:nvPr>
            <p:ph type="title"/>
          </p:nvPr>
        </p:nvSpPr>
        <p:spPr>
          <a:xfrm>
            <a:off x="434304" y="0"/>
            <a:ext cx="10515600" cy="988601"/>
          </a:xfrm>
        </p:spPr>
        <p:txBody>
          <a:bodyPr>
            <a:normAutofit/>
          </a:bodyPr>
          <a:lstStyle/>
          <a:p>
            <a:r>
              <a:rPr lang="en-US" dirty="0">
                <a:latin typeface="+mn-lt"/>
              </a:rPr>
              <a:t>State Users’ Dashboard</a:t>
            </a:r>
          </a:p>
        </p:txBody>
      </p:sp>
    </p:spTree>
    <p:extLst>
      <p:ext uri="{BB962C8B-B14F-4D97-AF65-F5344CB8AC3E}">
        <p14:creationId xmlns:p14="http://schemas.microsoft.com/office/powerpoint/2010/main" val="2491940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75166F-641B-4D55-AAD1-12E1365E8B16}"/>
              </a:ext>
            </a:extLst>
          </p:cNvPr>
          <p:cNvSpPr>
            <a:spLocks noGrp="1"/>
          </p:cNvSpPr>
          <p:nvPr>
            <p:ph type="sldNum" sz="quarter" idx="12"/>
          </p:nvPr>
        </p:nvSpPr>
        <p:spPr/>
        <p:txBody>
          <a:bodyPr/>
          <a:lstStyle/>
          <a:p>
            <a:r>
              <a:rPr lang="en-US"/>
              <a:t> Reporting Training Module #1 | </a:t>
            </a:r>
            <a:fld id="{C26AAFF7-C4D7-4A72-B8FA-A17532192431}" type="slidenum">
              <a:rPr lang="en-US" smtClean="0"/>
              <a:pPr/>
              <a:t>6</a:t>
            </a:fld>
            <a:endParaRPr lang="en-US" dirty="0"/>
          </a:p>
        </p:txBody>
      </p:sp>
      <p:grpSp>
        <p:nvGrpSpPr>
          <p:cNvPr id="7" name="Group 6" descr="Reports Available to Users">
            <a:extLst>
              <a:ext uri="{FF2B5EF4-FFF2-40B4-BE49-F238E27FC236}">
                <a16:creationId xmlns:a16="http://schemas.microsoft.com/office/drawing/2014/main" id="{8BE1D91B-BEA9-4642-A778-07D95B8F7A5F}"/>
              </a:ext>
            </a:extLst>
          </p:cNvPr>
          <p:cNvGrpSpPr/>
          <p:nvPr/>
        </p:nvGrpSpPr>
        <p:grpSpPr>
          <a:xfrm>
            <a:off x="1514305" y="1285320"/>
            <a:ext cx="9913120" cy="4813735"/>
            <a:chOff x="1686427" y="1094597"/>
            <a:chExt cx="9913120" cy="4813735"/>
          </a:xfrm>
        </p:grpSpPr>
        <p:graphicFrame>
          <p:nvGraphicFramePr>
            <p:cNvPr id="8" name="Diagram 7" descr="Reports Available to Users">
              <a:extLst>
                <a:ext uri="{FF2B5EF4-FFF2-40B4-BE49-F238E27FC236}">
                  <a16:creationId xmlns:a16="http://schemas.microsoft.com/office/drawing/2014/main" id="{123E65CE-3051-4112-B0D8-3F7FA0EC3B2F}"/>
                </a:ext>
              </a:extLst>
            </p:cNvPr>
            <p:cNvGraphicFramePr/>
            <p:nvPr>
              <p:extLst>
                <p:ext uri="{D42A27DB-BD31-4B8C-83A1-F6EECF244321}">
                  <p14:modId xmlns:p14="http://schemas.microsoft.com/office/powerpoint/2010/main" val="1372625984"/>
                </p:ext>
              </p:extLst>
            </p:nvPr>
          </p:nvGraphicFramePr>
          <p:xfrm>
            <a:off x="1686427" y="1094597"/>
            <a:ext cx="9913120" cy="4813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53E6E5BD-B5F1-4492-A0F0-1BEE8D28CDE9}"/>
                </a:ext>
              </a:extLst>
            </p:cNvPr>
            <p:cNvGrpSpPr/>
            <p:nvPr/>
          </p:nvGrpSpPr>
          <p:grpSpPr>
            <a:xfrm>
              <a:off x="2428056" y="1585169"/>
              <a:ext cx="1326864" cy="3741605"/>
              <a:chOff x="1832954" y="1621545"/>
              <a:chExt cx="1367023" cy="3630487"/>
            </a:xfrm>
          </p:grpSpPr>
          <p:sp>
            <p:nvSpPr>
              <p:cNvPr id="13" name="TextBox 12">
                <a:extLst>
                  <a:ext uri="{FF2B5EF4-FFF2-40B4-BE49-F238E27FC236}">
                    <a16:creationId xmlns:a16="http://schemas.microsoft.com/office/drawing/2014/main" id="{99B3BF11-FE92-4C19-9B4C-D01D2E034CC3}"/>
                  </a:ext>
                </a:extLst>
              </p:cNvPr>
              <p:cNvSpPr txBox="1"/>
              <p:nvPr/>
            </p:nvSpPr>
            <p:spPr>
              <a:xfrm>
                <a:off x="1832954" y="4882700"/>
                <a:ext cx="10946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ea typeface="+mn-ea"/>
                    <a:cs typeface="+mn-cs"/>
                  </a:rPr>
                  <a:t>Teacher</a:t>
                </a:r>
              </a:p>
            </p:txBody>
          </p:sp>
          <p:sp>
            <p:nvSpPr>
              <p:cNvPr id="12" name="TextBox 11">
                <a:extLst>
                  <a:ext uri="{FF2B5EF4-FFF2-40B4-BE49-F238E27FC236}">
                    <a16:creationId xmlns:a16="http://schemas.microsoft.com/office/drawing/2014/main" id="{0652F059-DF64-4AB8-9598-30C9E749EC74}"/>
                  </a:ext>
                </a:extLst>
              </p:cNvPr>
              <p:cNvSpPr txBox="1"/>
              <p:nvPr/>
            </p:nvSpPr>
            <p:spPr>
              <a:xfrm>
                <a:off x="2285577" y="3832983"/>
                <a:ext cx="914400" cy="3583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ea typeface="+mn-ea"/>
                    <a:cs typeface="+mn-cs"/>
                  </a:rPr>
                  <a:t>School</a:t>
                </a:r>
              </a:p>
            </p:txBody>
          </p:sp>
          <p:sp>
            <p:nvSpPr>
              <p:cNvPr id="11" name="TextBox 10">
                <a:extLst>
                  <a:ext uri="{FF2B5EF4-FFF2-40B4-BE49-F238E27FC236}">
                    <a16:creationId xmlns:a16="http://schemas.microsoft.com/office/drawing/2014/main" id="{4AA0DA41-B96D-40E3-B35B-903027D5F41F}"/>
                  </a:ext>
                </a:extLst>
              </p:cNvPr>
              <p:cNvSpPr txBox="1"/>
              <p:nvPr/>
            </p:nvSpPr>
            <p:spPr>
              <a:xfrm>
                <a:off x="2285577" y="2735997"/>
                <a:ext cx="914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ea typeface="+mn-ea"/>
                    <a:cs typeface="+mn-cs"/>
                  </a:rPr>
                  <a:t>District</a:t>
                </a:r>
              </a:p>
            </p:txBody>
          </p:sp>
          <p:sp>
            <p:nvSpPr>
              <p:cNvPr id="10" name="TextBox 9">
                <a:extLst>
                  <a:ext uri="{FF2B5EF4-FFF2-40B4-BE49-F238E27FC236}">
                    <a16:creationId xmlns:a16="http://schemas.microsoft.com/office/drawing/2014/main" id="{C2B7CBF0-4628-40D2-B80F-4FE780336279}"/>
                  </a:ext>
                </a:extLst>
              </p:cNvPr>
              <p:cNvSpPr txBox="1"/>
              <p:nvPr/>
            </p:nvSpPr>
            <p:spPr>
              <a:xfrm>
                <a:off x="1909561" y="1621545"/>
                <a:ext cx="752029" cy="3583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ea typeface="+mn-ea"/>
                    <a:cs typeface="+mn-cs"/>
                  </a:rPr>
                  <a:t>State</a:t>
                </a:r>
              </a:p>
            </p:txBody>
          </p:sp>
        </p:grpSp>
      </p:grpSp>
      <p:sp>
        <p:nvSpPr>
          <p:cNvPr id="4" name="Title 3" descr="Reports Available to Users">
            <a:extLst>
              <a:ext uri="{FF2B5EF4-FFF2-40B4-BE49-F238E27FC236}">
                <a16:creationId xmlns:a16="http://schemas.microsoft.com/office/drawing/2014/main" id="{CB3C8F70-5E93-4B10-ADBD-98764D0E1CFA}"/>
              </a:ext>
            </a:extLst>
          </p:cNvPr>
          <p:cNvSpPr>
            <a:spLocks noGrp="1"/>
          </p:cNvSpPr>
          <p:nvPr>
            <p:ph type="title"/>
          </p:nvPr>
        </p:nvSpPr>
        <p:spPr/>
        <p:txBody>
          <a:bodyPr/>
          <a:lstStyle/>
          <a:p>
            <a:r>
              <a:rPr lang="en-US" dirty="0">
                <a:latin typeface="+mn-lt"/>
              </a:rPr>
              <a:t>Reports Available to Users</a:t>
            </a:r>
          </a:p>
        </p:txBody>
      </p:sp>
    </p:spTree>
    <p:extLst>
      <p:ext uri="{BB962C8B-B14F-4D97-AF65-F5344CB8AC3E}">
        <p14:creationId xmlns:p14="http://schemas.microsoft.com/office/powerpoint/2010/main" val="3510199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A97FD9-7228-4919-B48A-21F9742039C2}"/>
              </a:ext>
            </a:extLst>
          </p:cNvPr>
          <p:cNvSpPr>
            <a:spLocks noGrp="1"/>
          </p:cNvSpPr>
          <p:nvPr>
            <p:ph type="sldNum" sz="quarter" idx="12"/>
          </p:nvPr>
        </p:nvSpPr>
        <p:spPr/>
        <p:txBody>
          <a:bodyPr/>
          <a:lstStyle/>
          <a:p>
            <a:r>
              <a:rPr lang="en-US"/>
              <a:t> Reporting Training Module #1 | </a:t>
            </a:r>
            <a:fld id="{C26AAFF7-C4D7-4A72-B8FA-A17532192431}" type="slidenum">
              <a:rPr lang="en-US" smtClean="0"/>
              <a:pPr/>
              <a:t>7</a:t>
            </a:fld>
            <a:endParaRPr lang="en-US" dirty="0"/>
          </a:p>
        </p:txBody>
      </p:sp>
      <p:grpSp>
        <p:nvGrpSpPr>
          <p:cNvPr id="5" name="Group 4" descr="Dashboard Features">
            <a:extLst>
              <a:ext uri="{FF2B5EF4-FFF2-40B4-BE49-F238E27FC236}">
                <a16:creationId xmlns:a16="http://schemas.microsoft.com/office/drawing/2014/main" id="{A90ACBA1-DB9A-4DFD-AFC0-65FC234A78D4}"/>
              </a:ext>
            </a:extLst>
          </p:cNvPr>
          <p:cNvGrpSpPr/>
          <p:nvPr/>
        </p:nvGrpSpPr>
        <p:grpSpPr>
          <a:xfrm>
            <a:off x="218138" y="1610592"/>
            <a:ext cx="6427663" cy="4166263"/>
            <a:chOff x="512636" y="1197008"/>
            <a:chExt cx="6287335" cy="3995902"/>
          </a:xfrm>
        </p:grpSpPr>
        <p:grpSp>
          <p:nvGrpSpPr>
            <p:cNvPr id="6" name="Group 5">
              <a:extLst>
                <a:ext uri="{FF2B5EF4-FFF2-40B4-BE49-F238E27FC236}">
                  <a16:creationId xmlns:a16="http://schemas.microsoft.com/office/drawing/2014/main" id="{4F7C252B-743D-4049-B7CD-20C83AD1D614}"/>
                </a:ext>
              </a:extLst>
            </p:cNvPr>
            <p:cNvGrpSpPr/>
            <p:nvPr/>
          </p:nvGrpSpPr>
          <p:grpSpPr>
            <a:xfrm>
              <a:off x="512636" y="1197008"/>
              <a:ext cx="6287335" cy="3995902"/>
              <a:chOff x="501750" y="957522"/>
              <a:chExt cx="6287335" cy="3995902"/>
            </a:xfrm>
          </p:grpSpPr>
          <p:grpSp>
            <p:nvGrpSpPr>
              <p:cNvPr id="8" name="Group 7">
                <a:extLst>
                  <a:ext uri="{FF2B5EF4-FFF2-40B4-BE49-F238E27FC236}">
                    <a16:creationId xmlns:a16="http://schemas.microsoft.com/office/drawing/2014/main" id="{548CA667-954D-429D-AEF1-A24CD8EA5591}"/>
                  </a:ext>
                </a:extLst>
              </p:cNvPr>
              <p:cNvGrpSpPr/>
              <p:nvPr/>
            </p:nvGrpSpPr>
            <p:grpSpPr>
              <a:xfrm>
                <a:off x="501750" y="968408"/>
                <a:ext cx="6287335" cy="3985016"/>
                <a:chOff x="633364" y="610751"/>
                <a:chExt cx="10674097" cy="6071616"/>
              </a:xfrm>
              <a:effectLst>
                <a:outerShdw blurRad="50800" dist="38100" dir="2700000" algn="tl" rotWithShape="0">
                  <a:prstClr val="black">
                    <a:alpha val="40000"/>
                  </a:prstClr>
                </a:outerShdw>
              </a:effectLst>
            </p:grpSpPr>
            <p:pic>
              <p:nvPicPr>
                <p:cNvPr id="11" name="Picture 10" descr="Navigating Reports with Clickable Features">
                  <a:extLst>
                    <a:ext uri="{FF2B5EF4-FFF2-40B4-BE49-F238E27FC236}">
                      <a16:creationId xmlns:a16="http://schemas.microsoft.com/office/drawing/2014/main" id="{8F2619E5-4802-49EF-A229-FDC81082AFF9}"/>
                    </a:ext>
                  </a:extLst>
                </p:cNvPr>
                <p:cNvPicPr>
                  <a:picLocks noChangeAspect="1"/>
                </p:cNvPicPr>
                <p:nvPr/>
              </p:nvPicPr>
              <p:blipFill>
                <a:blip r:embed="rId3"/>
                <a:stretch>
                  <a:fillRect/>
                </a:stretch>
              </p:blipFill>
              <p:spPr>
                <a:xfrm>
                  <a:off x="633364" y="610751"/>
                  <a:ext cx="10674097" cy="6071616"/>
                </a:xfrm>
                <a:prstGeom prst="rect">
                  <a:avLst/>
                </a:prstGeom>
                <a:ln w="12700">
                  <a:solidFill>
                    <a:schemeClr val="bg1">
                      <a:lumMod val="75000"/>
                    </a:schemeClr>
                  </a:solidFill>
                </a:ln>
                <a:effectLst/>
              </p:spPr>
            </p:pic>
            <p:pic>
              <p:nvPicPr>
                <p:cNvPr id="12" name="Picture 11" descr="Navigating Reports with Clickable Features">
                  <a:extLst>
                    <a:ext uri="{FF2B5EF4-FFF2-40B4-BE49-F238E27FC236}">
                      <a16:creationId xmlns:a16="http://schemas.microsoft.com/office/drawing/2014/main" id="{2B1539D2-08AB-48D0-B0C3-82B31B3A799C}"/>
                    </a:ext>
                  </a:extLst>
                </p:cNvPr>
                <p:cNvPicPr>
                  <a:picLocks noChangeAspect="1"/>
                </p:cNvPicPr>
                <p:nvPr/>
              </p:nvPicPr>
              <p:blipFill rotWithShape="1">
                <a:blip r:embed="rId4">
                  <a:extLst>
                    <a:ext uri="{28A0092B-C50C-407E-A947-70E740481C1C}">
                      <a14:useLocalDpi xmlns:a14="http://schemas.microsoft.com/office/drawing/2010/main" val="0"/>
                    </a:ext>
                  </a:extLst>
                </a:blip>
                <a:srcRect l="4002" t="11247" r="-1" b="5733"/>
                <a:stretch/>
              </p:blipFill>
              <p:spPr>
                <a:xfrm>
                  <a:off x="2775987" y="1295166"/>
                  <a:ext cx="8531474" cy="5387201"/>
                </a:xfrm>
                <a:prstGeom prst="rect">
                  <a:avLst/>
                </a:prstGeom>
                <a:ln w="12700">
                  <a:solidFill>
                    <a:schemeClr val="bg1">
                      <a:lumMod val="75000"/>
                    </a:schemeClr>
                  </a:solidFill>
                </a:ln>
              </p:spPr>
            </p:pic>
          </p:grpSp>
          <p:sp>
            <p:nvSpPr>
              <p:cNvPr id="9" name="Rectangle 8">
                <a:extLst>
                  <a:ext uri="{FF2B5EF4-FFF2-40B4-BE49-F238E27FC236}">
                    <a16:creationId xmlns:a16="http://schemas.microsoft.com/office/drawing/2014/main" id="{1EFAC477-44DB-4A1B-A767-F3B00BFD0276}"/>
                  </a:ext>
                </a:extLst>
              </p:cNvPr>
              <p:cNvSpPr/>
              <p:nvPr/>
            </p:nvSpPr>
            <p:spPr>
              <a:xfrm>
                <a:off x="4809671" y="957522"/>
                <a:ext cx="1977763" cy="6535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381328F-88E8-4321-8215-3B10DF7ACA06}"/>
                  </a:ext>
                </a:extLst>
              </p:cNvPr>
              <p:cNvSpPr/>
              <p:nvPr/>
            </p:nvSpPr>
            <p:spPr>
              <a:xfrm>
                <a:off x="514452" y="1240972"/>
                <a:ext cx="1218192" cy="37124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a:extLst>
                <a:ext uri="{FF2B5EF4-FFF2-40B4-BE49-F238E27FC236}">
                  <a16:creationId xmlns:a16="http://schemas.microsoft.com/office/drawing/2014/main" id="{3D72E9A9-0B2E-4195-94E9-013B57EA685A}"/>
                </a:ext>
              </a:extLst>
            </p:cNvPr>
            <p:cNvSpPr/>
            <p:nvPr/>
          </p:nvSpPr>
          <p:spPr>
            <a:xfrm>
              <a:off x="525338" y="1219094"/>
              <a:ext cx="1482366" cy="241486"/>
            </a:xfrm>
            <a:prstGeom prst="rect">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descr="Reporting System Training Module Series">
            <a:extLst>
              <a:ext uri="{FF2B5EF4-FFF2-40B4-BE49-F238E27FC236}">
                <a16:creationId xmlns:a16="http://schemas.microsoft.com/office/drawing/2014/main" id="{411C6DFE-EAF6-47C0-8806-E1D11580245F}"/>
              </a:ext>
            </a:extLst>
          </p:cNvPr>
          <p:cNvSpPr/>
          <p:nvPr/>
        </p:nvSpPr>
        <p:spPr>
          <a:xfrm>
            <a:off x="6862162" y="1336242"/>
            <a:ext cx="5111700" cy="4711891"/>
          </a:xfrm>
          <a:prstGeom prst="rect">
            <a:avLst/>
          </a:prstGeom>
          <a:solidFill>
            <a:schemeClr val="bg1"/>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400" b="1" dirty="0">
                <a:solidFill>
                  <a:schemeClr val="tx1">
                    <a:lumMod val="50000"/>
                  </a:schemeClr>
                </a:solidFill>
              </a:rPr>
              <a:t>Reporting System Training Module Series</a:t>
            </a:r>
          </a:p>
          <a:p>
            <a:pPr lvl="0">
              <a:defRPr/>
            </a:pPr>
            <a:endParaRPr lang="en-US" sz="1400" dirty="0">
              <a:solidFill>
                <a:schemeClr val="tx1">
                  <a:lumMod val="50000"/>
                </a:schemeClr>
              </a:solidFill>
            </a:endParaRPr>
          </a:p>
          <a:p>
            <a:pPr lvl="0">
              <a:defRPr/>
            </a:pPr>
            <a:r>
              <a:rPr lang="en-US" sz="1400" dirty="0">
                <a:solidFill>
                  <a:schemeClr val="tx1">
                    <a:lumMod val="50000"/>
                  </a:schemeClr>
                </a:solidFill>
              </a:rPr>
              <a:t>1. How to Navigate the Dashboard and Generate Reports</a:t>
            </a:r>
          </a:p>
          <a:p>
            <a:pPr lvl="0">
              <a:defRPr/>
            </a:pPr>
            <a:endParaRPr lang="en-US" sz="1400" dirty="0">
              <a:solidFill>
                <a:schemeClr val="tx1">
                  <a:lumMod val="50000"/>
                </a:schemeClr>
              </a:solidFill>
            </a:endParaRPr>
          </a:p>
          <a:p>
            <a:pPr lvl="0">
              <a:defRPr/>
            </a:pPr>
            <a:r>
              <a:rPr lang="en-US" sz="1400" dirty="0">
                <a:solidFill>
                  <a:schemeClr val="tx1">
                    <a:lumMod val="50000"/>
                  </a:schemeClr>
                </a:solidFill>
              </a:rPr>
              <a:t>2. How to Drill Down into Your Results Using Settings and Filters</a:t>
            </a:r>
          </a:p>
          <a:p>
            <a:pPr lvl="0">
              <a:defRPr/>
            </a:pPr>
            <a:endParaRPr lang="en-US" sz="1400" dirty="0">
              <a:solidFill>
                <a:schemeClr val="tx1">
                  <a:lumMod val="50000"/>
                </a:schemeClr>
              </a:solidFill>
            </a:endParaRPr>
          </a:p>
          <a:p>
            <a:pPr lvl="0">
              <a:defRPr/>
            </a:pPr>
            <a:r>
              <a:rPr lang="en-US" sz="1400" dirty="0">
                <a:solidFill>
                  <a:schemeClr val="tx1">
                    <a:lumMod val="50000"/>
                  </a:schemeClr>
                </a:solidFill>
              </a:rPr>
              <a:t>3. How to Track Student Performance Over Time Using the Longitudinal Report</a:t>
            </a:r>
          </a:p>
          <a:p>
            <a:pPr lvl="0">
              <a:defRPr/>
            </a:pPr>
            <a:endParaRPr lang="en-US" sz="1400" dirty="0">
              <a:solidFill>
                <a:schemeClr val="tx1">
                  <a:lumMod val="50000"/>
                </a:schemeClr>
              </a:solidFill>
            </a:endParaRPr>
          </a:p>
          <a:p>
            <a:pPr lvl="0">
              <a:defRPr/>
            </a:pPr>
            <a:r>
              <a:rPr lang="en-US" sz="1400" dirty="0">
                <a:solidFill>
                  <a:schemeClr val="tx1">
                    <a:lumMod val="50000"/>
                  </a:schemeClr>
                </a:solidFill>
              </a:rPr>
              <a:t>4. How to Print ISRs and Student Data Files</a:t>
            </a:r>
          </a:p>
          <a:p>
            <a:pPr lvl="0">
              <a:defRPr/>
            </a:pPr>
            <a:endParaRPr lang="en-US" sz="1400" dirty="0">
              <a:solidFill>
                <a:schemeClr val="tx1">
                  <a:lumMod val="50000"/>
                </a:schemeClr>
              </a:solidFill>
            </a:endParaRPr>
          </a:p>
          <a:p>
            <a:pPr lvl="0">
              <a:defRPr/>
            </a:pPr>
            <a:r>
              <a:rPr lang="en-US" sz="1400" dirty="0">
                <a:solidFill>
                  <a:schemeClr val="tx1">
                    <a:lumMod val="50000"/>
                  </a:schemeClr>
                </a:solidFill>
              </a:rPr>
              <a:t>5. How to Print and Export Data You Can See in Your Reports</a:t>
            </a:r>
          </a:p>
          <a:p>
            <a:pPr lvl="0">
              <a:defRPr/>
            </a:pPr>
            <a:endParaRPr lang="en-US" sz="1400" dirty="0">
              <a:solidFill>
                <a:schemeClr val="tx1">
                  <a:lumMod val="50000"/>
                </a:schemeClr>
              </a:solidFill>
            </a:endParaRPr>
          </a:p>
          <a:p>
            <a:pPr lvl="0">
              <a:defRPr/>
            </a:pPr>
            <a:r>
              <a:rPr lang="en-US" sz="1400" dirty="0">
                <a:solidFill>
                  <a:schemeClr val="tx1">
                    <a:lumMod val="50000"/>
                  </a:schemeClr>
                </a:solidFill>
              </a:rPr>
              <a:t>6. How to Use the Roster Manager to Add, Modify, and Upload Rosters</a:t>
            </a:r>
          </a:p>
          <a:p>
            <a:pPr lvl="0">
              <a:defRPr/>
            </a:pPr>
            <a:endParaRPr lang="en-US" sz="1400" dirty="0">
              <a:solidFill>
                <a:schemeClr val="tx1">
                  <a:lumMod val="50000"/>
                </a:schemeClr>
              </a:solidFill>
            </a:endParaRPr>
          </a:p>
          <a:p>
            <a:pPr lvl="0">
              <a:defRPr/>
            </a:pPr>
            <a:r>
              <a:rPr lang="en-US" sz="1400" dirty="0">
                <a:solidFill>
                  <a:schemeClr val="tx1">
                    <a:lumMod val="50000"/>
                  </a:schemeClr>
                </a:solidFill>
              </a:rPr>
              <a:t>7. How to Analyze Item-Level Reports</a:t>
            </a:r>
          </a:p>
          <a:p>
            <a:pPr lvl="0">
              <a:defRPr/>
            </a:pPr>
            <a:endParaRPr lang="en-US" sz="1400" dirty="0">
              <a:solidFill>
                <a:schemeClr val="tx1">
                  <a:lumMod val="50000"/>
                </a:schemeClr>
              </a:solidFill>
            </a:endParaRPr>
          </a:p>
          <a:p>
            <a:pPr lvl="0">
              <a:defRPr/>
            </a:pPr>
            <a:r>
              <a:rPr lang="en-US" sz="1400" dirty="0">
                <a:solidFill>
                  <a:schemeClr val="tx1">
                    <a:lumMod val="50000"/>
                  </a:schemeClr>
                </a:solidFill>
              </a:rPr>
              <a:t>8. How to Hand-Score Unscored Items and Modify Machine Scores</a:t>
            </a:r>
          </a:p>
        </p:txBody>
      </p:sp>
      <p:sp>
        <p:nvSpPr>
          <p:cNvPr id="4" name="Title 3">
            <a:extLst>
              <a:ext uri="{FF2B5EF4-FFF2-40B4-BE49-F238E27FC236}">
                <a16:creationId xmlns:a16="http://schemas.microsoft.com/office/drawing/2014/main" id="{DDBF5C36-48E8-4667-A70F-1B97D4A09D86}"/>
              </a:ext>
            </a:extLst>
          </p:cNvPr>
          <p:cNvSpPr>
            <a:spLocks noGrp="1"/>
          </p:cNvSpPr>
          <p:nvPr>
            <p:ph type="title"/>
          </p:nvPr>
        </p:nvSpPr>
        <p:spPr/>
        <p:txBody>
          <a:bodyPr>
            <a:normAutofit/>
          </a:bodyPr>
          <a:lstStyle/>
          <a:p>
            <a:r>
              <a:rPr lang="en-US" dirty="0">
                <a:latin typeface="+mn-lt"/>
              </a:rPr>
              <a:t>Navigating Reports with Clickable Features</a:t>
            </a:r>
          </a:p>
        </p:txBody>
      </p:sp>
    </p:spTree>
    <p:extLst>
      <p:ext uri="{BB962C8B-B14F-4D97-AF65-F5344CB8AC3E}">
        <p14:creationId xmlns:p14="http://schemas.microsoft.com/office/powerpoint/2010/main" val="1911952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C060BA-6993-4947-8330-BB0C5D86196B}"/>
              </a:ext>
            </a:extLst>
          </p:cNvPr>
          <p:cNvSpPr>
            <a:spLocks noGrp="1"/>
          </p:cNvSpPr>
          <p:nvPr>
            <p:ph type="sldNum" sz="quarter" idx="12"/>
          </p:nvPr>
        </p:nvSpPr>
        <p:spPr/>
        <p:txBody>
          <a:bodyPr/>
          <a:lstStyle/>
          <a:p>
            <a:r>
              <a:rPr lang="en-US"/>
              <a:t> Reporting Training Module #1 | </a:t>
            </a:r>
            <a:fld id="{C26AAFF7-C4D7-4A72-B8FA-A17532192431}" type="slidenum">
              <a:rPr lang="en-US" smtClean="0"/>
              <a:pPr/>
              <a:t>8</a:t>
            </a:fld>
            <a:endParaRPr lang="en-US" dirty="0"/>
          </a:p>
        </p:txBody>
      </p:sp>
      <p:grpSp>
        <p:nvGrpSpPr>
          <p:cNvPr id="5" name="Group 4" descr="Dashboard: Headers/Columns/Sort Arrows">
            <a:extLst>
              <a:ext uri="{FF2B5EF4-FFF2-40B4-BE49-F238E27FC236}">
                <a16:creationId xmlns:a16="http://schemas.microsoft.com/office/drawing/2014/main" id="{FAFED1CD-186E-442A-AB62-19A74B7E64BE}"/>
              </a:ext>
            </a:extLst>
          </p:cNvPr>
          <p:cNvGrpSpPr/>
          <p:nvPr/>
        </p:nvGrpSpPr>
        <p:grpSpPr>
          <a:xfrm>
            <a:off x="1786554" y="1054082"/>
            <a:ext cx="8618890" cy="5276211"/>
            <a:chOff x="1685165" y="790894"/>
            <a:chExt cx="8618890" cy="5276211"/>
          </a:xfrm>
        </p:grpSpPr>
        <p:grpSp>
          <p:nvGrpSpPr>
            <p:cNvPr id="6" name="Group 5">
              <a:extLst>
                <a:ext uri="{FF2B5EF4-FFF2-40B4-BE49-F238E27FC236}">
                  <a16:creationId xmlns:a16="http://schemas.microsoft.com/office/drawing/2014/main" id="{9EEE97F6-6D0E-4317-B778-89B42BBAB59B}"/>
                </a:ext>
              </a:extLst>
            </p:cNvPr>
            <p:cNvGrpSpPr/>
            <p:nvPr/>
          </p:nvGrpSpPr>
          <p:grpSpPr>
            <a:xfrm>
              <a:off x="1685165" y="790894"/>
              <a:ext cx="8618890" cy="5276211"/>
              <a:chOff x="1685165" y="790894"/>
              <a:chExt cx="8618890" cy="5276211"/>
            </a:xfrm>
          </p:grpSpPr>
          <p:grpSp>
            <p:nvGrpSpPr>
              <p:cNvPr id="11" name="Group 10">
                <a:extLst>
                  <a:ext uri="{FF2B5EF4-FFF2-40B4-BE49-F238E27FC236}">
                    <a16:creationId xmlns:a16="http://schemas.microsoft.com/office/drawing/2014/main" id="{FB71D88D-0311-41DD-AB55-3DFD7CFB4FD6}"/>
                  </a:ext>
                </a:extLst>
              </p:cNvPr>
              <p:cNvGrpSpPr/>
              <p:nvPr/>
            </p:nvGrpSpPr>
            <p:grpSpPr>
              <a:xfrm>
                <a:off x="1685165" y="790894"/>
                <a:ext cx="8618890" cy="5276211"/>
                <a:chOff x="855318" y="233752"/>
                <a:chExt cx="10481361" cy="6416357"/>
              </a:xfrm>
              <a:effectLst>
                <a:outerShdw blurRad="50800" dist="38100" dir="2700000" algn="tl" rotWithShape="0">
                  <a:prstClr val="black">
                    <a:alpha val="40000"/>
                  </a:prstClr>
                </a:outerShdw>
              </a:effectLst>
            </p:grpSpPr>
            <p:sp>
              <p:nvSpPr>
                <p:cNvPr id="18" name="Flowchart: Connector 17">
                  <a:extLst>
                    <a:ext uri="{FF2B5EF4-FFF2-40B4-BE49-F238E27FC236}">
                      <a16:creationId xmlns:a16="http://schemas.microsoft.com/office/drawing/2014/main" id="{702B5C8A-DAD1-4F74-9060-EDCE39B58023}"/>
                    </a:ext>
                  </a:extLst>
                </p:cNvPr>
                <p:cNvSpPr/>
                <p:nvPr/>
              </p:nvSpPr>
              <p:spPr>
                <a:xfrm>
                  <a:off x="8015109" y="1286931"/>
                  <a:ext cx="304800" cy="282223"/>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Dashboard: Headers/Columns/Sort Arrows">
                  <a:extLst>
                    <a:ext uri="{FF2B5EF4-FFF2-40B4-BE49-F238E27FC236}">
                      <a16:creationId xmlns:a16="http://schemas.microsoft.com/office/drawing/2014/main" id="{38F8C935-38F0-4EFC-AF56-66D0F766721A}"/>
                    </a:ext>
                  </a:extLst>
                </p:cNvPr>
                <p:cNvPicPr>
                  <a:picLocks noChangeAspect="1"/>
                </p:cNvPicPr>
                <p:nvPr/>
              </p:nvPicPr>
              <p:blipFill rotWithShape="1">
                <a:blip r:embed="rId3">
                  <a:extLst>
                    <a:ext uri="{28A0092B-C50C-407E-A947-70E740481C1C}">
                      <a14:useLocalDpi xmlns:a14="http://schemas.microsoft.com/office/drawing/2010/main" val="0"/>
                    </a:ext>
                  </a:extLst>
                </a:blip>
                <a:srcRect t="6407" b="7186"/>
                <a:stretch/>
              </p:blipFill>
              <p:spPr>
                <a:xfrm>
                  <a:off x="855318" y="233752"/>
                  <a:ext cx="10481361" cy="6416357"/>
                </a:xfrm>
                <a:prstGeom prst="rect">
                  <a:avLst/>
                </a:prstGeom>
                <a:ln w="12700">
                  <a:solidFill>
                    <a:schemeClr val="bg1">
                      <a:lumMod val="75000"/>
                    </a:schemeClr>
                  </a:solidFill>
                </a:ln>
              </p:spPr>
            </p:pic>
            <p:sp>
              <p:nvSpPr>
                <p:cNvPr id="19" name="Flowchart: Connector 18">
                  <a:extLst>
                    <a:ext uri="{FF2B5EF4-FFF2-40B4-BE49-F238E27FC236}">
                      <a16:creationId xmlns:a16="http://schemas.microsoft.com/office/drawing/2014/main" id="{78A723CD-EB95-437D-B8AC-E17E4FCDC307}"/>
                    </a:ext>
                  </a:extLst>
                </p:cNvPr>
                <p:cNvSpPr/>
                <p:nvPr/>
              </p:nvSpPr>
              <p:spPr>
                <a:xfrm>
                  <a:off x="10899420" y="1286930"/>
                  <a:ext cx="304800" cy="282223"/>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94D99E72-AC9A-4F2B-8D47-04385C75FD46}"/>
                    </a:ext>
                  </a:extLst>
                </p:cNvPr>
                <p:cNvSpPr/>
                <p:nvPr/>
              </p:nvSpPr>
              <p:spPr>
                <a:xfrm>
                  <a:off x="4143022" y="1286933"/>
                  <a:ext cx="304800" cy="282223"/>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689E76C7-AC73-4D79-B689-AFEB00BE8B7F}"/>
                    </a:ext>
                  </a:extLst>
                </p:cNvPr>
                <p:cNvSpPr/>
                <p:nvPr/>
              </p:nvSpPr>
              <p:spPr>
                <a:xfrm>
                  <a:off x="6095999" y="1286933"/>
                  <a:ext cx="304800" cy="282223"/>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2FBA2767-B4B7-49AD-9E9F-0008778AF872}"/>
                    </a:ext>
                  </a:extLst>
                </p:cNvPr>
                <p:cNvSpPr/>
                <p:nvPr/>
              </p:nvSpPr>
              <p:spPr>
                <a:xfrm>
                  <a:off x="7027333" y="1286932"/>
                  <a:ext cx="304800" cy="282223"/>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4C41F750-D729-407C-A715-34CC1D16B1B6}"/>
                  </a:ext>
                </a:extLst>
              </p:cNvPr>
              <p:cNvSpPr/>
              <p:nvPr/>
            </p:nvSpPr>
            <p:spPr>
              <a:xfrm>
                <a:off x="2014201" y="1284515"/>
                <a:ext cx="3849716" cy="3287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D1DAF7E-9BA8-490A-8B87-E3884C3B8D6A}"/>
                  </a:ext>
                </a:extLst>
              </p:cNvPr>
              <p:cNvSpPr/>
              <p:nvPr/>
            </p:nvSpPr>
            <p:spPr>
              <a:xfrm>
                <a:off x="2046436" y="3905833"/>
                <a:ext cx="3828367" cy="3287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lowchart: Connector 9">
              <a:extLst>
                <a:ext uri="{FF2B5EF4-FFF2-40B4-BE49-F238E27FC236}">
                  <a16:creationId xmlns:a16="http://schemas.microsoft.com/office/drawing/2014/main" id="{B9337E26-18B2-4677-B37F-C1BEF2F7F07E}"/>
                </a:ext>
              </a:extLst>
            </p:cNvPr>
            <p:cNvSpPr/>
            <p:nvPr/>
          </p:nvSpPr>
          <p:spPr>
            <a:xfrm>
              <a:off x="9963336" y="4229342"/>
              <a:ext cx="250639" cy="232074"/>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AE146624-BE7B-4C47-A706-97C8551DD35C}"/>
                </a:ext>
              </a:extLst>
            </p:cNvPr>
            <p:cNvSpPr/>
            <p:nvPr/>
          </p:nvSpPr>
          <p:spPr>
            <a:xfrm>
              <a:off x="9163865" y="4229342"/>
              <a:ext cx="250639" cy="232074"/>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8527931A-0F86-4AF7-80DC-559F0D4CED60}"/>
                </a:ext>
              </a:extLst>
            </p:cNvPr>
            <p:cNvSpPr/>
            <p:nvPr/>
          </p:nvSpPr>
          <p:spPr>
            <a:xfrm>
              <a:off x="4388664" y="4229342"/>
              <a:ext cx="250639" cy="232074"/>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7594B0B3-CB97-4C8E-9DD3-C032422B07F4}"/>
                </a:ext>
              </a:extLst>
            </p:cNvPr>
            <p:cNvSpPr/>
            <p:nvPr/>
          </p:nvSpPr>
          <p:spPr>
            <a:xfrm>
              <a:off x="5996080" y="4234543"/>
              <a:ext cx="250639" cy="232074"/>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a:extLst>
              <a:ext uri="{FF2B5EF4-FFF2-40B4-BE49-F238E27FC236}">
                <a16:creationId xmlns:a16="http://schemas.microsoft.com/office/drawing/2014/main" id="{721F5BF5-71E4-4222-B70D-8F61473B59C8}"/>
              </a:ext>
            </a:extLst>
          </p:cNvPr>
          <p:cNvSpPr>
            <a:spLocks noGrp="1"/>
          </p:cNvSpPr>
          <p:nvPr>
            <p:ph type="title"/>
          </p:nvPr>
        </p:nvSpPr>
        <p:spPr/>
        <p:txBody>
          <a:bodyPr>
            <a:normAutofit/>
          </a:bodyPr>
          <a:lstStyle/>
          <a:p>
            <a:r>
              <a:rPr lang="en-US" dirty="0">
                <a:latin typeface="+mn-lt"/>
              </a:rPr>
              <a:t>Dashboard: Headers/Columns/Sort Arrows</a:t>
            </a:r>
          </a:p>
        </p:txBody>
      </p:sp>
    </p:spTree>
    <p:extLst>
      <p:ext uri="{BB962C8B-B14F-4D97-AF65-F5344CB8AC3E}">
        <p14:creationId xmlns:p14="http://schemas.microsoft.com/office/powerpoint/2010/main" val="25956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4C2A79-711D-4411-A451-3FC00AC3E207}"/>
              </a:ext>
            </a:extLst>
          </p:cNvPr>
          <p:cNvSpPr>
            <a:spLocks noGrp="1"/>
          </p:cNvSpPr>
          <p:nvPr>
            <p:ph type="sldNum" sz="quarter" idx="12"/>
          </p:nvPr>
        </p:nvSpPr>
        <p:spPr/>
        <p:txBody>
          <a:bodyPr/>
          <a:lstStyle/>
          <a:p>
            <a:r>
              <a:rPr lang="en-US"/>
              <a:t> Reporting Training Module #1 | </a:t>
            </a:r>
            <a:fld id="{C26AAFF7-C4D7-4A72-B8FA-A17532192431}" type="slidenum">
              <a:rPr lang="en-US" smtClean="0"/>
              <a:pPr/>
              <a:t>9</a:t>
            </a:fld>
            <a:endParaRPr lang="en-US" dirty="0"/>
          </a:p>
        </p:txBody>
      </p:sp>
      <p:pic>
        <p:nvPicPr>
          <p:cNvPr id="5" name="Picture 4" descr="Aggregate Data on the Dashboard">
            <a:extLst>
              <a:ext uri="{FF2B5EF4-FFF2-40B4-BE49-F238E27FC236}">
                <a16:creationId xmlns:a16="http://schemas.microsoft.com/office/drawing/2014/main" id="{38220226-A25E-4BC1-9184-6EF512EBC381}"/>
              </a:ext>
            </a:extLst>
          </p:cNvPr>
          <p:cNvPicPr>
            <a:picLocks noChangeAspect="1"/>
          </p:cNvPicPr>
          <p:nvPr/>
        </p:nvPicPr>
        <p:blipFill>
          <a:blip r:embed="rId3"/>
          <a:stretch>
            <a:fillRect/>
          </a:stretch>
        </p:blipFill>
        <p:spPr>
          <a:xfrm>
            <a:off x="1561758" y="1140345"/>
            <a:ext cx="8613725" cy="525542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4" name="Title 3">
            <a:extLst>
              <a:ext uri="{FF2B5EF4-FFF2-40B4-BE49-F238E27FC236}">
                <a16:creationId xmlns:a16="http://schemas.microsoft.com/office/drawing/2014/main" id="{C732862B-C601-4CB7-913C-14FFDC65A590}"/>
              </a:ext>
            </a:extLst>
          </p:cNvPr>
          <p:cNvSpPr>
            <a:spLocks noGrp="1"/>
          </p:cNvSpPr>
          <p:nvPr>
            <p:ph type="title"/>
          </p:nvPr>
        </p:nvSpPr>
        <p:spPr/>
        <p:txBody>
          <a:bodyPr>
            <a:normAutofit/>
          </a:bodyPr>
          <a:lstStyle/>
          <a:p>
            <a:r>
              <a:rPr lang="en-US" dirty="0">
                <a:latin typeface="+mn-lt"/>
              </a:rPr>
              <a:t>Aggregate Data on the Dashboard</a:t>
            </a:r>
          </a:p>
        </p:txBody>
      </p:sp>
    </p:spTree>
    <p:extLst>
      <p:ext uri="{BB962C8B-B14F-4D97-AF65-F5344CB8AC3E}">
        <p14:creationId xmlns:p14="http://schemas.microsoft.com/office/powerpoint/2010/main" val="2989895637"/>
      </p:ext>
    </p:extLst>
  </p:cSld>
  <p:clrMapOvr>
    <a:masterClrMapping/>
  </p:clrMapOvr>
</p:sld>
</file>

<file path=ppt/theme/theme1.xml><?xml version="1.0" encoding="utf-8"?>
<a:theme xmlns:a="http://schemas.openxmlformats.org/drawingml/2006/main" name="1_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E-PowerPoint-Template" id="{4698D733-748D-4EAE-B1ED-1939937F8C4E}" vid="{B6105CDE-2E6C-4848-90C4-7BE5D002D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24FC589484084283BFA858B4C2D8BC" ma:contentTypeVersion="11" ma:contentTypeDescription="Create a new document." ma:contentTypeScope="" ma:versionID="677fa5aa7273666350963ff58bb7972b">
  <xsd:schema xmlns:xsd="http://www.w3.org/2001/XMLSchema" xmlns:xs="http://www.w3.org/2001/XMLSchema" xmlns:p="http://schemas.microsoft.com/office/2006/metadata/properties" xmlns:ns2="2843375c-8823-4e2f-99fa-88d565c262bc" xmlns:ns3="13c9ea0d-e25c-4f93-9b70-02862080b193" targetNamespace="http://schemas.microsoft.com/office/2006/metadata/properties" ma:root="true" ma:fieldsID="0503ce3b73abfbf00269fedfcbd6b6d5" ns2:_="" ns3:_="">
    <xsd:import namespace="2843375c-8823-4e2f-99fa-88d565c262bc"/>
    <xsd:import namespace="13c9ea0d-e25c-4f93-9b70-02862080b19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43375c-8823-4e2f-99fa-88d565c262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c9ea0d-e25c-4f93-9b70-02862080b19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0F1075-B020-4A22-9090-4109F0443C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43375c-8823-4e2f-99fa-88d565c262bc"/>
    <ds:schemaRef ds:uri="13c9ea0d-e25c-4f93-9b70-02862080b1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8C253B-B54D-48C8-B4AC-652988635C42}">
  <ds:schemaRefs>
    <ds:schemaRef ds:uri="http://schemas.microsoft.com/sharepoint/v3/contenttype/forms"/>
  </ds:schemaRefs>
</ds:datastoreItem>
</file>

<file path=customXml/itemProps3.xml><?xml version="1.0" encoding="utf-8"?>
<ds:datastoreItem xmlns:ds="http://schemas.openxmlformats.org/officeDocument/2006/customXml" ds:itemID="{3BB90193-8589-4CB7-9462-970618448455}">
  <ds:schemaRefs>
    <ds:schemaRef ds:uri="http://schemas.microsoft.com/office/2006/metadata/properties"/>
    <ds:schemaRef ds:uri="http://purl.org/dc/elements/1.1/"/>
    <ds:schemaRef ds:uri="13c9ea0d-e25c-4f93-9b70-02862080b193"/>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www.w3.org/XML/1998/namespace"/>
    <ds:schemaRef ds:uri="http://purl.org/dc/terms/"/>
    <ds:schemaRef ds:uri="2843375c-8823-4e2f-99fa-88d565c262bc"/>
  </ds:schemaRefs>
</ds:datastoreItem>
</file>

<file path=docProps/app.xml><?xml version="1.0" encoding="utf-8"?>
<Properties xmlns="http://schemas.openxmlformats.org/officeDocument/2006/extended-properties" xmlns:vt="http://schemas.openxmlformats.org/officeDocument/2006/docPropsVTypes">
  <TotalTime>2000</TotalTime>
  <Words>4270</Words>
  <Application>Microsoft Office PowerPoint</Application>
  <PresentationFormat>Widescreen</PresentationFormat>
  <Paragraphs>210</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宋体</vt:lpstr>
      <vt:lpstr>Arial</vt:lpstr>
      <vt:lpstr>Calibri</vt:lpstr>
      <vt:lpstr>Calibri Light</vt:lpstr>
      <vt:lpstr>Cambria</vt:lpstr>
      <vt:lpstr>Open Sans</vt:lpstr>
      <vt:lpstr>Open Sans Light</vt:lpstr>
      <vt:lpstr>Open Sans Semibold</vt:lpstr>
      <vt:lpstr>Wingdings</vt:lpstr>
      <vt:lpstr>1_Office Theme</vt:lpstr>
      <vt:lpstr>How to Navigate the Dashboard and Generate Reports</vt:lpstr>
      <vt:lpstr>Objectives</vt:lpstr>
      <vt:lpstr>Teacher Dashboard</vt:lpstr>
      <vt:lpstr>School &amp; District Users’ Dashboard</vt:lpstr>
      <vt:lpstr>State Users’ Dashboard</vt:lpstr>
      <vt:lpstr>Reports Available to Users</vt:lpstr>
      <vt:lpstr>Navigating Reports with Clickable Features</vt:lpstr>
      <vt:lpstr>Dashboard: Headers/Columns/Sort Arrows</vt:lpstr>
      <vt:lpstr>Aggregate Data on the Dashboard</vt:lpstr>
      <vt:lpstr>The Test Report Page:  Layout</vt:lpstr>
      <vt:lpstr>Test Report Page:  Performance Measures</vt:lpstr>
      <vt:lpstr>Test Report Page:  Sorting</vt:lpstr>
      <vt:lpstr>Standard Measures for  Adaptive Summatives</vt:lpstr>
      <vt:lpstr>Standard 1 and Weak or Strong?</vt:lpstr>
      <vt:lpstr>Proficient? And % Correct Measures</vt:lpstr>
      <vt:lpstr>My Students’ Performance  on Test Report</vt:lpstr>
      <vt:lpstr>Single-Roster Report/ Single-Student Report</vt:lpstr>
      <vt:lpstr>The Student Portfolio Report</vt:lpstr>
      <vt:lpstr>The Student Portfolio Report (cont.)</vt:lpstr>
      <vt:lpstr>How to Build a Demographic  Breakdown Report</vt:lpstr>
      <vt:lpstr>The Demographic  Breakdown Report</vt:lpstr>
      <vt:lpstr>The View Details Window/ Breakdown Report</vt:lpstr>
      <vt:lpstr>Objectives Met!</vt:lpstr>
      <vt:lpstr>The Reporting System Training Module Series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Standards Review</dc:title>
  <dc:creator>Jacob Williams</dc:creator>
  <cp:lastModifiedBy>Taylor Baggerly</cp:lastModifiedBy>
  <cp:revision>42</cp:revision>
  <dcterms:created xsi:type="dcterms:W3CDTF">2020-09-01T02:08:39Z</dcterms:created>
  <dcterms:modified xsi:type="dcterms:W3CDTF">2020-09-28T22:22:11Z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0x0101003324FC589484084283BFA858B4C2D8BC</vt:lpwstr>
  </property>
  <property fmtid="{D5CDD505-2E9C-101B-9397-08002B2CF9AE}" pid="3" name="_MarkAsFinal">
    <vt:bool>true</vt:bool>
  </property>
</Properties>
</file>