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4"/>
  </p:sldMasterIdLst>
  <p:notesMasterIdLst>
    <p:notesMasterId r:id="rId13"/>
  </p:notesMasterIdLst>
  <p:sldIdLst>
    <p:sldId id="294" r:id="rId5"/>
    <p:sldId id="295" r:id="rId6"/>
    <p:sldId id="573" r:id="rId7"/>
    <p:sldId id="574" r:id="rId8"/>
    <p:sldId id="577" r:id="rId9"/>
    <p:sldId id="575" r:id="rId10"/>
    <p:sldId id="576" r:id="rId11"/>
    <p:sldId id="279"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Beals" initials="CB" lastIdx="9" clrIdx="0">
    <p:extLst>
      <p:ext uri="{19B8F6BF-5375-455C-9EA6-DF929625EA0E}">
        <p15:presenceInfo xmlns:p15="http://schemas.microsoft.com/office/powerpoint/2012/main" userId="S-1-5-21-57989841-920026266-682003330-24477" providerId="AD"/>
      </p:ext>
    </p:extLst>
  </p:cmAuthor>
  <p:cmAuthor id="2" name="Jacob Williams" initials="JW" lastIdx="1" clrIdx="1">
    <p:extLst>
      <p:ext uri="{19B8F6BF-5375-455C-9EA6-DF929625EA0E}">
        <p15:presenceInfo xmlns:p15="http://schemas.microsoft.com/office/powerpoint/2012/main" userId="S::Jacob.Williams@educationnorthwest.org::50179e6d-4894-44da-8ece-2017240519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91930" autoAdjust="0"/>
  </p:normalViewPr>
  <p:slideViewPr>
    <p:cSldViewPr snapToGrid="0">
      <p:cViewPr varScale="1">
        <p:scale>
          <a:sx n="105" d="100"/>
          <a:sy n="105" d="100"/>
        </p:scale>
        <p:origin x="121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10/8/2020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defTabSz="933237"/>
            <a:r>
              <a:rPr lang="en-US" dirty="0">
                <a:latin typeface="Arial" panose="020B0604020202020204" pitchFamily="34" charset="0"/>
                <a:cs typeface="Arial" panose="020B0604020202020204" pitchFamily="34" charset="0"/>
              </a:rPr>
              <a:t>Welcome to training module #8 in the Reporting System series, </a:t>
            </a:r>
            <a:r>
              <a:rPr lang="en-US" i="1" dirty="0">
                <a:latin typeface="Arial" panose="020B0604020202020204" pitchFamily="34" charset="0"/>
                <a:cs typeface="Arial" panose="020B0604020202020204" pitchFamily="34" charset="0"/>
              </a:rPr>
              <a:t>How to Hand-Score Unscored Items and Modify Machine Scores</a:t>
            </a:r>
            <a:r>
              <a:rPr lang="en-US" dirty="0">
                <a:latin typeface="Arial" panose="020B0604020202020204" pitchFamily="34" charset="0"/>
                <a:cs typeface="Arial" panose="020B0604020202020204" pitchFamily="34" charset="0"/>
              </a:rPr>
              <a:t>.  Some items, such as essays and short answer responses, require hand-scoring for data to appear.</a:t>
            </a:r>
          </a:p>
          <a:p>
            <a:pPr defTabSz="933237"/>
            <a:r>
              <a:rPr lang="en-US" dirty="0">
                <a:latin typeface="Arial" panose="020B0604020202020204" pitchFamily="34" charset="0"/>
                <a:cs typeface="Arial" panose="020B0604020202020204" pitchFamily="34" charset="0"/>
              </a:rPr>
              <a:t>You can also modify scored items which arrive in the Reporting System with suggested automated scores. This training module shows you how to complete both tasks.</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latin typeface="Arial" panose="020B0604020202020204" pitchFamily="34" charset="0"/>
                <a:ea typeface="ＭＳ Ｐゴシック" pitchFamily="-48" charset="-128"/>
                <a:cs typeface="Arial" panose="020B0604020202020204" pitchFamily="34" charset="0"/>
              </a:rPr>
              <a:t>When you have tests that need to be manually scored, a yellow notification message appears in the banner. Click the Tests to Score notification.</a:t>
            </a:r>
          </a:p>
          <a:p>
            <a:pPr defTabSz="933237"/>
            <a:r>
              <a:rPr lang="en-US" b="0" dirty="0">
                <a:latin typeface="Arial" panose="020B0604020202020204" pitchFamily="34" charset="0"/>
                <a:ea typeface="ＭＳ Ｐゴシック" pitchFamily="-48" charset="-128"/>
                <a:cs typeface="Arial" panose="020B0604020202020204" pitchFamily="34" charset="0"/>
              </a:rPr>
              <a:t>The Scoring Mode </a:t>
            </a:r>
            <a:r>
              <a:rPr lang="en-US" dirty="0">
                <a:latin typeface="Arial" panose="020B0604020202020204" pitchFamily="34" charset="0"/>
                <a:ea typeface="ＭＳ Ｐゴシック" pitchFamily="-48" charset="-128"/>
                <a:cs typeface="Arial" panose="020B0604020202020204" pitchFamily="34" charset="0"/>
              </a:rPr>
              <a:t>window opens, displaying a list of tests with unscored items. Click the name of the test or the </a:t>
            </a:r>
            <a:r>
              <a:rPr lang="en-US" b="0" dirty="0">
                <a:latin typeface="Arial" panose="020B0604020202020204" pitchFamily="34" charset="0"/>
                <a:ea typeface="ＭＳ Ｐゴシック" pitchFamily="-48" charset="-128"/>
                <a:cs typeface="Arial" panose="020B0604020202020204" pitchFamily="34" charset="0"/>
              </a:rPr>
              <a:t>magnifying glass </a:t>
            </a:r>
            <a:r>
              <a:rPr lang="en-US" dirty="0">
                <a:latin typeface="Arial" panose="020B0604020202020204" pitchFamily="34" charset="0"/>
                <a:ea typeface="ＭＳ Ｐゴシック" pitchFamily="-48" charset="-128"/>
                <a:cs typeface="Arial" panose="020B0604020202020204" pitchFamily="34" charset="0"/>
              </a:rPr>
              <a:t>of the test you wish to score.  </a:t>
            </a:r>
          </a:p>
          <a:p>
            <a:pPr defTabSz="933237"/>
            <a:r>
              <a:rPr lang="en-US" dirty="0">
                <a:latin typeface="Arial" panose="020B0604020202020204" pitchFamily="34" charset="0"/>
                <a:ea typeface="ＭＳ Ｐゴシック" pitchFamily="-48" charset="-128"/>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F686096B-52C6-4FA9-A00B-81322CF844E0}" type="slidenum">
              <a:rPr lang="en-US" smtClean="0"/>
              <a:t>2</a:t>
            </a:fld>
            <a:endParaRPr lang="en-US"/>
          </a:p>
        </p:txBody>
      </p:sp>
    </p:spTree>
    <p:extLst>
      <p:ext uri="{BB962C8B-B14F-4D97-AF65-F5344CB8AC3E}">
        <p14:creationId xmlns:p14="http://schemas.microsoft.com/office/powerpoint/2010/main" val="95744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ＭＳ Ｐゴシック" pitchFamily="-48" charset="-128"/>
                <a:cs typeface="Arial" panose="020B0604020202020204" pitchFamily="34" charset="0"/>
              </a:rPr>
              <a:t>The Scoring Mode window displays a list of students and items awaiting scoring for the selected test. To enter scores for an item, click the </a:t>
            </a:r>
            <a:r>
              <a:rPr lang="en-US" b="0" dirty="0">
                <a:latin typeface="Arial" panose="020B0604020202020204" pitchFamily="34" charset="0"/>
                <a:ea typeface="ＭＳ Ｐゴシック" pitchFamily="-48" charset="-128"/>
                <a:cs typeface="Arial" panose="020B0604020202020204" pitchFamily="34" charset="0"/>
              </a:rPr>
              <a:t>score</a:t>
            </a:r>
            <a:r>
              <a:rPr lang="en-US" dirty="0">
                <a:latin typeface="Arial" panose="020B0604020202020204" pitchFamily="34" charset="0"/>
                <a:ea typeface="ＭＳ Ｐゴシック" pitchFamily="-48" charset="-128"/>
                <a:cs typeface="Arial" panose="020B0604020202020204" pitchFamily="34" charset="0"/>
              </a:rPr>
              <a:t> link for the item in the student’s row. </a:t>
            </a:r>
          </a:p>
          <a:p>
            <a:r>
              <a:rPr lang="en-US" dirty="0">
                <a:latin typeface="Arial" panose="020B0604020202020204" pitchFamily="34" charset="0"/>
                <a:ea typeface="ＭＳ Ｐゴシック" pitchFamily="-48" charset="-128"/>
                <a:cs typeface="Arial" panose="020B0604020202020204" pitchFamily="34" charset="0"/>
              </a:rPr>
              <a:t>The </a:t>
            </a:r>
            <a:r>
              <a:rPr lang="en-US" b="0" dirty="0">
                <a:latin typeface="Arial" panose="020B0604020202020204" pitchFamily="34" charset="0"/>
                <a:ea typeface="ＭＳ Ｐゴシック" pitchFamily="-48" charset="-128"/>
                <a:cs typeface="Arial" panose="020B0604020202020204" pitchFamily="34" charset="0"/>
              </a:rPr>
              <a:t>item-view </a:t>
            </a:r>
            <a:r>
              <a:rPr lang="en-US" dirty="0">
                <a:latin typeface="Arial" panose="020B0604020202020204" pitchFamily="34" charset="0"/>
                <a:ea typeface="ＭＳ Ｐゴシック" pitchFamily="-48" charset="-128"/>
                <a:cs typeface="Arial" panose="020B0604020202020204" pitchFamily="34" charset="0"/>
              </a:rPr>
              <a:t>window opens. You can review the rubric and available resources on the Rubric &amp; Resources tab, if necessary. </a:t>
            </a:r>
          </a:p>
          <a:p>
            <a:endParaRPr lang="en-US" dirty="0"/>
          </a:p>
        </p:txBody>
      </p:sp>
      <p:sp>
        <p:nvSpPr>
          <p:cNvPr id="4" name="Slide Number Placeholder 3"/>
          <p:cNvSpPr>
            <a:spLocks noGrp="1"/>
          </p:cNvSpPr>
          <p:nvPr>
            <p:ph type="sldNum" sz="quarter" idx="5"/>
          </p:nvPr>
        </p:nvSpPr>
        <p:spPr/>
        <p:txBody>
          <a:bodyPr/>
          <a:lstStyle/>
          <a:p>
            <a:fld id="{F686096B-52C6-4FA9-A00B-81322CF844E0}" type="slidenum">
              <a:rPr lang="en-US" smtClean="0"/>
              <a:t>3</a:t>
            </a:fld>
            <a:endParaRPr lang="en-US"/>
          </a:p>
        </p:txBody>
      </p:sp>
    </p:spTree>
    <p:extLst>
      <p:ext uri="{BB962C8B-B14F-4D97-AF65-F5344CB8AC3E}">
        <p14:creationId xmlns:p14="http://schemas.microsoft.com/office/powerpoint/2010/main" val="352427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ＭＳ Ｐゴシック" pitchFamily="-48" charset="-128"/>
                <a:cs typeface="Arial" panose="020B0604020202020204" pitchFamily="34" charset="0"/>
              </a:rPr>
              <a:t>In the Item &amp; Score tab, click the pencil icon in the table at the top of the window. </a:t>
            </a:r>
          </a:p>
          <a:p>
            <a:pPr defTabSz="952428" eaLnBrk="0" fontAlgn="base" hangingPunct="0">
              <a:spcBef>
                <a:spcPct val="30000"/>
              </a:spcBef>
              <a:spcAft>
                <a:spcPct val="0"/>
              </a:spcAft>
              <a:defRPr/>
            </a:pPr>
            <a:r>
              <a:rPr lang="en-US" dirty="0">
                <a:latin typeface="Arial" panose="020B0604020202020204" pitchFamily="34" charset="0"/>
                <a:ea typeface="ＭＳ Ｐゴシック" pitchFamily="-48" charset="-128"/>
                <a:cs typeface="Arial" panose="020B0604020202020204" pitchFamily="34" charset="0"/>
              </a:rPr>
              <a:t>The item-view window updates with a drop down menu for Points Earned and for Condition Codes. Review the student’s entered response for scoring. </a:t>
            </a:r>
          </a:p>
          <a:p>
            <a:pPr defTabSz="952428" eaLnBrk="0" fontAlgn="base" hangingPunct="0">
              <a:spcBef>
                <a:spcPct val="30000"/>
              </a:spcBef>
              <a:spcAft>
                <a:spcPct val="0"/>
              </a:spcAft>
              <a:defRPr/>
            </a:pPr>
            <a:endParaRPr lang="en-US" u="sng" dirty="0">
              <a:latin typeface="Arial" panose="020B0604020202020204" pitchFamily="34" charset="0"/>
              <a:ea typeface="ＭＳ Ｐゴシック" pitchFamily="-48" charset="-128"/>
              <a:cs typeface="Arial" panose="020B0604020202020204" pitchFamily="34" charset="0"/>
            </a:endParaRPr>
          </a:p>
          <a:p>
            <a:pPr defTabSz="952428" eaLnBrk="0" fontAlgn="base" hangingPunct="0">
              <a:spcBef>
                <a:spcPct val="30000"/>
              </a:spcBef>
              <a:spcAft>
                <a:spcPct val="0"/>
              </a:spcAft>
              <a:defRPr/>
            </a:pPr>
            <a:r>
              <a:rPr lang="en-US" dirty="0">
                <a:latin typeface="Arial" panose="020B0604020202020204" pitchFamily="34" charset="0"/>
                <a:ea typeface="ＭＳ Ｐゴシック" pitchFamily="-48" charset="-128"/>
                <a:cs typeface="Arial" panose="020B0604020202020204" pitchFamily="34" charset="0"/>
              </a:rPr>
              <a:t>To enter a score for the response, select or type a numerical score in the </a:t>
            </a:r>
            <a:r>
              <a:rPr lang="en-US" b="0" dirty="0">
                <a:latin typeface="Arial" panose="020B0604020202020204" pitchFamily="34" charset="0"/>
                <a:ea typeface="ＭＳ Ｐゴシック" pitchFamily="-48" charset="-128"/>
                <a:cs typeface="Arial" panose="020B0604020202020204" pitchFamily="34" charset="0"/>
              </a:rPr>
              <a:t>Points Earned </a:t>
            </a:r>
            <a:r>
              <a:rPr lang="en-US" dirty="0">
                <a:latin typeface="Arial" panose="020B0604020202020204" pitchFamily="34" charset="0"/>
                <a:ea typeface="ＭＳ Ｐゴシック" pitchFamily="-48" charset="-128"/>
                <a:cs typeface="Arial" panose="020B0604020202020204" pitchFamily="34" charset="0"/>
              </a:rPr>
              <a:t>drop-down menu and click </a:t>
            </a:r>
            <a:r>
              <a:rPr lang="en-US" b="0" dirty="0">
                <a:latin typeface="Arial" panose="020B0604020202020204" pitchFamily="34" charset="0"/>
                <a:ea typeface="ＭＳ Ｐゴシック" pitchFamily="-48" charset="-128"/>
                <a:cs typeface="Arial" panose="020B0604020202020204" pitchFamily="34" charset="0"/>
              </a:rPr>
              <a:t>Save</a:t>
            </a:r>
            <a:r>
              <a:rPr lang="en-US" b="1" dirty="0">
                <a:latin typeface="Arial" panose="020B0604020202020204" pitchFamily="34" charset="0"/>
                <a:ea typeface="ＭＳ Ｐゴシック" pitchFamily="-48" charset="-128"/>
                <a:cs typeface="Arial" panose="020B0604020202020204" pitchFamily="34" charset="0"/>
              </a:rPr>
              <a:t>. </a:t>
            </a:r>
            <a:r>
              <a:rPr lang="en-US" dirty="0">
                <a:latin typeface="Arial" panose="020B0604020202020204" pitchFamily="34" charset="0"/>
                <a:ea typeface="ＭＳ Ｐゴシック" pitchFamily="-48" charset="-128"/>
                <a:cs typeface="Arial" panose="020B0604020202020204" pitchFamily="34" charset="0"/>
              </a:rPr>
              <a:t>If you need to assign a condition code to the response, select the appropriate option from the </a:t>
            </a:r>
            <a:r>
              <a:rPr lang="en-US" b="0" dirty="0">
                <a:latin typeface="Arial" panose="020B0604020202020204" pitchFamily="34" charset="0"/>
                <a:ea typeface="ＭＳ Ｐゴシック" pitchFamily="-48" charset="-128"/>
                <a:cs typeface="Arial" panose="020B0604020202020204" pitchFamily="34" charset="0"/>
              </a:rPr>
              <a:t>Condition Code </a:t>
            </a:r>
            <a:r>
              <a:rPr lang="en-US" dirty="0">
                <a:latin typeface="Arial" panose="020B0604020202020204" pitchFamily="34" charset="0"/>
                <a:ea typeface="ＭＳ Ｐゴシック" pitchFamily="-48" charset="-128"/>
                <a:cs typeface="Arial" panose="020B0604020202020204" pitchFamily="34" charset="0"/>
              </a:rPr>
              <a:t>drop-down list. Condition codes include instances such as blank or insufficient answer, off-topic or off-purpose answers, and the use of non-scorable language. </a:t>
            </a:r>
          </a:p>
          <a:p>
            <a:endParaRPr lang="en-US" b="1" dirty="0">
              <a:latin typeface="Arial" panose="020B0604020202020204" pitchFamily="34" charset="0"/>
              <a:ea typeface="ＭＳ Ｐゴシック" pitchFamily="-48" charset="-128"/>
              <a:cs typeface="Arial" panose="020B0604020202020204" pitchFamily="34" charset="0"/>
            </a:endParaRPr>
          </a:p>
          <a:p>
            <a:r>
              <a:rPr lang="en-US" dirty="0">
                <a:latin typeface="Arial" panose="020B0604020202020204" pitchFamily="34" charset="0"/>
                <a:ea typeface="ＭＳ Ｐゴシック" pitchFamily="-48" charset="-128"/>
                <a:cs typeface="Arial" panose="020B0604020202020204" pitchFamily="34" charset="0"/>
              </a:rPr>
              <a:t>You can continue scoring unscored items in the item-view window. </a:t>
            </a:r>
          </a:p>
          <a:p>
            <a:pPr marL="178581" indent="-178581">
              <a:buFont typeface="Arial" panose="020B0604020202020204" pitchFamily="34" charset="0"/>
              <a:buChar char="•"/>
            </a:pPr>
            <a:r>
              <a:rPr lang="en-US" dirty="0">
                <a:latin typeface="Arial" panose="020B0604020202020204" pitchFamily="34" charset="0"/>
                <a:ea typeface="ＭＳ Ｐゴシック" pitchFamily="-48" charset="-128"/>
                <a:cs typeface="Arial" panose="020B0604020202020204" pitchFamily="34" charset="0"/>
              </a:rPr>
              <a:t>To view another unscored item for the same student, use the previous/next arrows on the left and right sides of the item-view banner.</a:t>
            </a:r>
          </a:p>
          <a:p>
            <a:pPr marL="178581" indent="-178581">
              <a:buFont typeface="Arial" panose="020B0604020202020204" pitchFamily="34" charset="0"/>
              <a:buChar char="•"/>
            </a:pPr>
            <a:r>
              <a:rPr lang="en-US" dirty="0">
                <a:latin typeface="Arial" panose="020B0604020202020204" pitchFamily="34" charset="0"/>
                <a:ea typeface="ＭＳ Ｐゴシック" pitchFamily="-48" charset="-128"/>
                <a:cs typeface="Arial" panose="020B0604020202020204" pitchFamily="34" charset="0"/>
              </a:rPr>
              <a:t>To view the same unscored item for another student, use the up/down arrows in the navigation tool in the center of the banner to switch between students.</a:t>
            </a:r>
          </a:p>
          <a:p>
            <a:endParaRPr lang="en-US" u="sng" dirty="0">
              <a:latin typeface="Arial" panose="020B0604020202020204" pitchFamily="34" charset="0"/>
              <a:ea typeface="ＭＳ Ｐゴシック" pitchFamily="-48" charset="-128"/>
              <a:cs typeface="Arial" panose="020B0604020202020204" pitchFamily="34" charset="0"/>
            </a:endParaRPr>
          </a:p>
          <a:p>
            <a:r>
              <a:rPr lang="en-US" u="none" dirty="0">
                <a:latin typeface="Arial" panose="020B0604020202020204" pitchFamily="34" charset="0"/>
                <a:ea typeface="ＭＳ Ｐゴシック" pitchFamily="-48" charset="-128"/>
                <a:cs typeface="Arial" panose="020B0604020202020204" pitchFamily="34" charset="0"/>
              </a:rPr>
              <a:t>After you enter scores for all the unscored opportunities of a test, that test is removed from the Scoring Mode window. However, you can still modify the item scores on that test directly from the reports by following the procedure for modifying scores. We explain this process on the next several slides.</a:t>
            </a:r>
          </a:p>
          <a:p>
            <a:endParaRPr lang="en-US" dirty="0"/>
          </a:p>
        </p:txBody>
      </p:sp>
      <p:sp>
        <p:nvSpPr>
          <p:cNvPr id="4" name="Slide Number Placeholder 3"/>
          <p:cNvSpPr>
            <a:spLocks noGrp="1"/>
          </p:cNvSpPr>
          <p:nvPr>
            <p:ph type="sldNum" sz="quarter" idx="5"/>
          </p:nvPr>
        </p:nvSpPr>
        <p:spPr/>
        <p:txBody>
          <a:bodyPr/>
          <a:lstStyle/>
          <a:p>
            <a:fld id="{F686096B-52C6-4FA9-A00B-81322CF844E0}" type="slidenum">
              <a:rPr lang="en-US" smtClean="0"/>
              <a:t>4</a:t>
            </a:fld>
            <a:endParaRPr lang="en-US"/>
          </a:p>
        </p:txBody>
      </p:sp>
    </p:spTree>
    <p:extLst>
      <p:ext uri="{BB962C8B-B14F-4D97-AF65-F5344CB8AC3E}">
        <p14:creationId xmlns:p14="http://schemas.microsoft.com/office/powerpoint/2010/main" val="1635221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 long-write test items will display two tables in the item-view window. </a:t>
            </a:r>
          </a:p>
          <a:p>
            <a:endParaRPr lang="en-US" u="sng" dirty="0"/>
          </a:p>
          <a:p>
            <a:r>
              <a:rPr lang="en-US" u="none" dirty="0"/>
              <a:t>The table on top displays the pencil icon allowing you to modify the scores in three different dimensions. You can see that the Conventions dimension is worth 2 points and the demo student earned two points. Evidence and Elaboration is worth 4 points but the student’s answer was off purpose. The Organization and Purpose dimension is worth 4 points as well.</a:t>
            </a:r>
          </a:p>
          <a:p>
            <a:endParaRPr lang="en-US" u="none" dirty="0"/>
          </a:p>
          <a:p>
            <a:r>
              <a:rPr lang="en-US" u="none" dirty="0"/>
              <a:t>If you edit the scores and refresh the item-view window or navigate away from it, the table on the bottom displays the transformed scores.</a:t>
            </a:r>
          </a:p>
        </p:txBody>
      </p:sp>
      <p:sp>
        <p:nvSpPr>
          <p:cNvPr id="4" name="Slide Number Placeholder 3"/>
          <p:cNvSpPr>
            <a:spLocks noGrp="1"/>
          </p:cNvSpPr>
          <p:nvPr>
            <p:ph type="sldNum" sz="quarter" idx="5"/>
          </p:nvPr>
        </p:nvSpPr>
        <p:spPr/>
        <p:txBody>
          <a:bodyPr/>
          <a:lstStyle/>
          <a:p>
            <a:fld id="{F686096B-52C6-4FA9-A00B-81322CF844E0}" type="slidenum">
              <a:rPr lang="en-US" smtClean="0"/>
              <a:t>5</a:t>
            </a:fld>
            <a:endParaRPr lang="en-US"/>
          </a:p>
        </p:txBody>
      </p:sp>
    </p:spTree>
    <p:extLst>
      <p:ext uri="{BB962C8B-B14F-4D97-AF65-F5344CB8AC3E}">
        <p14:creationId xmlns:p14="http://schemas.microsoft.com/office/powerpoint/2010/main" val="392040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Machine-scored items are items that would typically require hand scoring, but which arrive in the</a:t>
            </a:r>
            <a:r>
              <a:rPr lang="en-US" b="1" dirty="0"/>
              <a:t> </a:t>
            </a:r>
            <a:r>
              <a:rPr lang="en-US" dirty="0"/>
              <a:t>Reporting System with automated scores suggested by the machine scoring system.</a:t>
            </a:r>
            <a:r>
              <a:rPr lang="en-US" dirty="0">
                <a:latin typeface="Arial" panose="020B0604020202020204" pitchFamily="34" charset="0"/>
                <a:cs typeface="Arial" panose="020B0604020202020204" pitchFamily="34" charset="0"/>
              </a:rPr>
              <a:t> Reports display a </a:t>
            </a:r>
            <a:r>
              <a:rPr lang="en-US" b="0" dirty="0">
                <a:latin typeface="Arial" panose="020B0604020202020204" pitchFamily="34" charset="0"/>
                <a:cs typeface="Arial" panose="020B0604020202020204" pitchFamily="34" charset="0"/>
              </a:rPr>
              <a:t>pencil</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icon in the column headers </a:t>
            </a:r>
            <a:r>
              <a:rPr lang="en-US" dirty="0">
                <a:latin typeface="Arial" panose="020B0604020202020204" pitchFamily="34" charset="0"/>
                <a:cs typeface="Arial" panose="020B0604020202020204" pitchFamily="34" charset="0"/>
              </a:rPr>
              <a:t>for each item with editable scores.</a:t>
            </a:r>
          </a:p>
          <a:p>
            <a:r>
              <a:rPr lang="en-US" dirty="0">
                <a:latin typeface="Arial" panose="020B0604020202020204" pitchFamily="34" charset="0"/>
                <a:cs typeface="Arial" panose="020B0604020202020204" pitchFamily="34" charset="0"/>
              </a:rPr>
              <a:t>If a machine-suggested score has a low confidence level, a yellow warning triangle appears next to the score link. It is highly recommended that teachers view low-confidence scores.  </a:t>
            </a:r>
          </a:p>
          <a:p>
            <a:r>
              <a:rPr lang="en-US" dirty="0">
                <a:latin typeface="Arial" panose="020B0604020202020204" pitchFamily="34" charset="0"/>
                <a:cs typeface="Arial" panose="020B0604020202020204" pitchFamily="34" charset="0"/>
              </a:rPr>
              <a:t>Click the </a:t>
            </a:r>
            <a:r>
              <a:rPr lang="en-US" b="0" dirty="0">
                <a:latin typeface="Arial" panose="020B0604020202020204" pitchFamily="34" charset="0"/>
                <a:cs typeface="Arial" panose="020B0604020202020204" pitchFamily="34" charset="0"/>
              </a:rPr>
              <a:t>score link </a:t>
            </a:r>
            <a:r>
              <a:rPr lang="en-US" dirty="0">
                <a:latin typeface="Arial" panose="020B0604020202020204" pitchFamily="34" charset="0"/>
                <a:cs typeface="Arial" panose="020B0604020202020204" pitchFamily="34" charset="0"/>
              </a:rPr>
              <a:t>in the student’s row of the report. </a:t>
            </a:r>
            <a:endParaRPr lang="en-US" dirty="0"/>
          </a:p>
        </p:txBody>
      </p:sp>
      <p:sp>
        <p:nvSpPr>
          <p:cNvPr id="4" name="Slide Number Placeholder 3"/>
          <p:cNvSpPr>
            <a:spLocks noGrp="1"/>
          </p:cNvSpPr>
          <p:nvPr>
            <p:ph type="sldNum" sz="quarter" idx="5"/>
          </p:nvPr>
        </p:nvSpPr>
        <p:spPr/>
        <p:txBody>
          <a:bodyPr/>
          <a:lstStyle/>
          <a:p>
            <a:fld id="{F686096B-52C6-4FA9-A00B-81322CF844E0}" type="slidenum">
              <a:rPr lang="en-US" smtClean="0"/>
              <a:t>6</a:t>
            </a:fld>
            <a:endParaRPr lang="en-US"/>
          </a:p>
        </p:txBody>
      </p:sp>
    </p:spTree>
    <p:extLst>
      <p:ext uri="{BB962C8B-B14F-4D97-AF65-F5344CB8AC3E}">
        <p14:creationId xmlns:p14="http://schemas.microsoft.com/office/powerpoint/2010/main" val="264056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latin typeface="Arial" panose="020B0604020202020204" pitchFamily="34" charset="0"/>
                <a:cs typeface="Arial" panose="020B0604020202020204" pitchFamily="34" charset="0"/>
              </a:rPr>
              <a:t>The </a:t>
            </a:r>
            <a:r>
              <a:rPr lang="en-US" b="0" dirty="0">
                <a:latin typeface="Arial" panose="020B0604020202020204" pitchFamily="34" charset="0"/>
                <a:cs typeface="Arial" panose="020B0604020202020204" pitchFamily="34" charset="0"/>
              </a:rPr>
              <a:t>item-view </a:t>
            </a:r>
            <a:r>
              <a:rPr lang="en-US" dirty="0">
                <a:latin typeface="Arial" panose="020B0604020202020204" pitchFamily="34" charset="0"/>
                <a:cs typeface="Arial" panose="020B0604020202020204" pitchFamily="34" charset="0"/>
              </a:rPr>
              <a:t>window opens. You can review the Rubric &amp; Resources content by toggling to that tab.</a:t>
            </a:r>
          </a:p>
          <a:p>
            <a:pPr defTabSz="933237"/>
            <a:endParaRPr lang="en-US" dirty="0">
              <a:latin typeface="Arial" panose="020B0604020202020204" pitchFamily="34" charset="0"/>
              <a:cs typeface="Arial" panose="020B0604020202020204" pitchFamily="34" charset="0"/>
            </a:endParaRPr>
          </a:p>
          <a:p>
            <a:pPr defTabSz="933237"/>
            <a:r>
              <a:rPr lang="en-US" dirty="0">
                <a:latin typeface="Arial" panose="020B0604020202020204" pitchFamily="34" charset="0"/>
                <a:cs typeface="Arial" panose="020B0604020202020204" pitchFamily="34" charset="0"/>
              </a:rPr>
              <a:t>Click on the pencil icon under Points Earned. </a:t>
            </a:r>
          </a:p>
          <a:p>
            <a:pPr defTabSz="933237"/>
            <a:r>
              <a:rPr lang="en-US" u="none" dirty="0">
                <a:latin typeface="Arial" panose="020B0604020202020204" pitchFamily="34" charset="0"/>
                <a:cs typeface="Arial" panose="020B0604020202020204" pitchFamily="34" charset="0"/>
              </a:rPr>
              <a:t>Choose from the options listed in the drop-down menus for Points Earned and Condition Codes. </a:t>
            </a:r>
          </a:p>
          <a:p>
            <a:pPr defTabSz="933237"/>
            <a:r>
              <a:rPr lang="en-US" dirty="0"/>
              <a:t>Click Save.</a:t>
            </a:r>
          </a:p>
          <a:p>
            <a:endParaRPr lang="en-US" u="sng" dirty="0"/>
          </a:p>
          <a:p>
            <a:r>
              <a:rPr lang="en-US" u="none" dirty="0"/>
              <a:t>You can move between students and items by using the navigation tools in the blue banner. </a:t>
            </a:r>
            <a:r>
              <a:rPr lang="en-US" dirty="0">
                <a:latin typeface="Arial" panose="020B0604020202020204" pitchFamily="34" charset="0"/>
                <a:ea typeface="ＭＳ Ｐゴシック" pitchFamily="-48" charset="-128"/>
                <a:cs typeface="Arial" panose="020B0604020202020204" pitchFamily="34" charset="0"/>
              </a:rPr>
              <a:t>When you close the item-view window, any average scores or performance distributions on the assessment report update automatically. </a:t>
            </a:r>
          </a:p>
          <a:p>
            <a:endParaRPr lang="en-US" u="none" dirty="0">
              <a:latin typeface="Arial" panose="020B0604020202020204" pitchFamily="34" charset="0"/>
              <a:ea typeface="ＭＳ Ｐゴシック" pitchFamily="-48" charset="-128"/>
              <a:cs typeface="Arial" panose="020B0604020202020204" pitchFamily="34" charset="0"/>
            </a:endParaRPr>
          </a:p>
          <a:p>
            <a:r>
              <a:rPr lang="en-US" u="none" dirty="0">
                <a:latin typeface="Arial" panose="020B0604020202020204" pitchFamily="34" charset="0"/>
                <a:ea typeface="ＭＳ Ｐゴシック" pitchFamily="-48" charset="-128"/>
                <a:cs typeface="Arial" panose="020B0604020202020204" pitchFamily="34" charset="0"/>
              </a:rPr>
              <a:t>Now we show you an item with multiple scoring criteria.</a:t>
            </a:r>
            <a:endParaRPr lang="en-US" u="none" dirty="0"/>
          </a:p>
        </p:txBody>
      </p:sp>
      <p:sp>
        <p:nvSpPr>
          <p:cNvPr id="4" name="Slide Number Placeholder 3"/>
          <p:cNvSpPr>
            <a:spLocks noGrp="1"/>
          </p:cNvSpPr>
          <p:nvPr>
            <p:ph type="sldNum" sz="quarter" idx="5"/>
          </p:nvPr>
        </p:nvSpPr>
        <p:spPr/>
        <p:txBody>
          <a:bodyPr/>
          <a:lstStyle/>
          <a:p>
            <a:fld id="{F686096B-52C6-4FA9-A00B-81322CF844E0}" type="slidenum">
              <a:rPr lang="en-US" smtClean="0"/>
              <a:t>7</a:t>
            </a:fld>
            <a:endParaRPr lang="en-US"/>
          </a:p>
        </p:txBody>
      </p:sp>
    </p:spTree>
    <p:extLst>
      <p:ext uri="{BB962C8B-B14F-4D97-AF65-F5344CB8AC3E}">
        <p14:creationId xmlns:p14="http://schemas.microsoft.com/office/powerpoint/2010/main" val="425515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training modules are posted on your state </a:t>
            </a:r>
            <a:r>
              <a:rPr lang="en-US" altLang="zh-CN" dirty="0"/>
              <a:t>or district</a:t>
            </a:r>
            <a:r>
              <a:rPr lang="en-US" dirty="0"/>
              <a:t> portal. You may also consult the</a:t>
            </a:r>
            <a:r>
              <a:rPr lang="en-US" b="1" dirty="0"/>
              <a:t> </a:t>
            </a:r>
            <a:r>
              <a:rPr lang="en-US" b="0" i="1" dirty="0"/>
              <a:t>Reporting System </a:t>
            </a:r>
            <a:r>
              <a:rPr lang="en-US" i="1" dirty="0"/>
              <a:t>User Guide</a:t>
            </a:r>
            <a:r>
              <a:rPr lang="en-US" dirty="0"/>
              <a:t>.</a:t>
            </a:r>
          </a:p>
        </p:txBody>
      </p:sp>
      <p:sp>
        <p:nvSpPr>
          <p:cNvPr id="4" name="Slide Number Placeholder 3"/>
          <p:cNvSpPr>
            <a:spLocks noGrp="1"/>
          </p:cNvSpPr>
          <p:nvPr>
            <p:ph type="sldNum" sz="quarter" idx="5"/>
          </p:nvPr>
        </p:nvSpPr>
        <p:spPr/>
        <p:txBody>
          <a:bodyPr/>
          <a:lstStyle/>
          <a:p>
            <a:fld id="{87562687-7A5B-4415-B0F0-C719E7C49641}" type="slidenum">
              <a:rPr lang="en-US" smtClean="0"/>
              <a:t>8</a:t>
            </a:fld>
            <a:endParaRPr lang="en-US" dirty="0"/>
          </a:p>
        </p:txBody>
      </p:sp>
    </p:spTree>
    <p:extLst>
      <p:ext uri="{BB962C8B-B14F-4D97-AF65-F5344CB8AC3E}">
        <p14:creationId xmlns:p14="http://schemas.microsoft.com/office/powerpoint/2010/main" val="410053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Standards Review Meeting</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43115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Standards Review Meeting</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63563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Standards Review Meeting</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79595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Standards Review Meeting</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1318427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7604924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pic>
        <p:nvPicPr>
          <p:cNvPr id="51" name="Google Shape;51;p13" descr="Decorative Image"/>
          <p:cNvPicPr preferRelativeResize="0"/>
          <p:nvPr/>
        </p:nvPicPr>
        <p:blipFill rotWithShape="1">
          <a:blip r:embed="rId2">
            <a:alphaModFix/>
          </a:blip>
          <a:srcRect/>
          <a:stretch/>
        </p:blipFill>
        <p:spPr>
          <a:xfrm>
            <a:off x="0" y="3541"/>
            <a:ext cx="11686315" cy="1015705"/>
          </a:xfrm>
          <a:prstGeom prst="rect">
            <a:avLst/>
          </a:prstGeom>
          <a:noFill/>
          <a:ln>
            <a:noFill/>
          </a:ln>
        </p:spPr>
      </p:pic>
      <p:sp>
        <p:nvSpPr>
          <p:cNvPr id="52" name="Google Shape;52;p13"/>
          <p:cNvSpPr txBox="1">
            <a:spLocks noGrp="1"/>
          </p:cNvSpPr>
          <p:nvPr>
            <p:ph type="body" idx="1"/>
          </p:nvPr>
        </p:nvSpPr>
        <p:spPr>
          <a:xfrm>
            <a:off x="751112" y="1340124"/>
            <a:ext cx="10515600" cy="4351200"/>
          </a:xfrm>
          <a:prstGeom prst="rect">
            <a:avLst/>
          </a:prstGeom>
          <a:noFill/>
          <a:ln>
            <a:noFill/>
          </a:ln>
        </p:spPr>
        <p:txBody>
          <a:bodyPr spcFirstLastPara="1" wrap="square" lIns="68575" tIns="34275" rIns="68575" bIns="34275" anchor="t" anchorCtr="0">
            <a:noAutofit/>
          </a:bodyPr>
          <a:lstStyle>
            <a:lvl1pPr marL="609585" lvl="0" indent="-558786" algn="l" rtl="0">
              <a:lnSpc>
                <a:spcPct val="90000"/>
              </a:lnSpc>
              <a:spcBef>
                <a:spcPts val="1067"/>
              </a:spcBef>
              <a:spcAft>
                <a:spcPts val="0"/>
              </a:spcAft>
              <a:buClr>
                <a:srgbClr val="000000"/>
              </a:buClr>
              <a:buSzPts val="3000"/>
              <a:buChar char="●"/>
              <a:defRPr sz="4000">
                <a:solidFill>
                  <a:srgbClr val="000000"/>
                </a:solidFill>
                <a:latin typeface="Calibri"/>
                <a:ea typeface="Calibri"/>
                <a:cs typeface="Calibri"/>
                <a:sym typeface="Calibri"/>
              </a:defRPr>
            </a:lvl1pPr>
            <a:lvl2pPr marL="1219170" lvl="1" indent="-533387" algn="l" rtl="0">
              <a:lnSpc>
                <a:spcPct val="90000"/>
              </a:lnSpc>
              <a:spcBef>
                <a:spcPts val="2133"/>
              </a:spcBef>
              <a:spcAft>
                <a:spcPts val="0"/>
              </a:spcAft>
              <a:buClr>
                <a:srgbClr val="000000"/>
              </a:buClr>
              <a:buSzPts val="2700"/>
              <a:buChar char="○"/>
              <a:defRPr sz="3600">
                <a:solidFill>
                  <a:srgbClr val="000000"/>
                </a:solidFill>
                <a:latin typeface="Calibri"/>
                <a:ea typeface="Calibri"/>
                <a:cs typeface="Calibri"/>
                <a:sym typeface="Calibri"/>
              </a:defRPr>
            </a:lvl2pPr>
            <a:lvl3pPr marL="1828754" lvl="2" indent="-507987" algn="l" rtl="0">
              <a:lnSpc>
                <a:spcPct val="90000"/>
              </a:lnSpc>
              <a:spcBef>
                <a:spcPts val="2133"/>
              </a:spcBef>
              <a:spcAft>
                <a:spcPts val="0"/>
              </a:spcAft>
              <a:buClr>
                <a:srgbClr val="000000"/>
              </a:buClr>
              <a:buSzPts val="2400"/>
              <a:buChar char="■"/>
              <a:defRPr sz="3200">
                <a:solidFill>
                  <a:srgbClr val="000000"/>
                </a:solidFill>
                <a:latin typeface="Calibri"/>
                <a:ea typeface="Calibri"/>
                <a:cs typeface="Calibri"/>
                <a:sym typeface="Calibri"/>
              </a:defRPr>
            </a:lvl3pPr>
            <a:lvl4pPr marL="2438339" lvl="3" indent="-482588" algn="l" rtl="0">
              <a:lnSpc>
                <a:spcPct val="90000"/>
              </a:lnSpc>
              <a:spcBef>
                <a:spcPts val="2133"/>
              </a:spcBef>
              <a:spcAft>
                <a:spcPts val="0"/>
              </a:spcAft>
              <a:buClr>
                <a:srgbClr val="000000"/>
              </a:buClr>
              <a:buSzPts val="2100"/>
              <a:buChar char="●"/>
              <a:defRPr sz="2800">
                <a:solidFill>
                  <a:srgbClr val="000000"/>
                </a:solidFill>
                <a:latin typeface="Calibri"/>
                <a:ea typeface="Calibri"/>
                <a:cs typeface="Calibri"/>
                <a:sym typeface="Calibri"/>
              </a:defRPr>
            </a:lvl4pPr>
            <a:lvl5pPr marL="3047924" lvl="4" indent="-482588" algn="l" rtl="0">
              <a:lnSpc>
                <a:spcPct val="90000"/>
              </a:lnSpc>
              <a:spcBef>
                <a:spcPts val="2133"/>
              </a:spcBef>
              <a:spcAft>
                <a:spcPts val="0"/>
              </a:spcAft>
              <a:buClr>
                <a:srgbClr val="000000"/>
              </a:buClr>
              <a:buSzPts val="2100"/>
              <a:buChar char="○"/>
              <a:defRPr sz="2800">
                <a:solidFill>
                  <a:srgbClr val="000000"/>
                </a:solidFill>
                <a:latin typeface="Calibri"/>
                <a:ea typeface="Calibri"/>
                <a:cs typeface="Calibri"/>
                <a:sym typeface="Calibri"/>
              </a:defRPr>
            </a:lvl5pPr>
            <a:lvl6pPr marL="3657509" lvl="5" indent="-423323" algn="l" rtl="0">
              <a:lnSpc>
                <a:spcPct val="90000"/>
              </a:lnSpc>
              <a:spcBef>
                <a:spcPts val="2133"/>
              </a:spcBef>
              <a:spcAft>
                <a:spcPts val="0"/>
              </a:spcAft>
              <a:buClr>
                <a:schemeClr val="dk1"/>
              </a:buClr>
              <a:buSzPts val="1400"/>
              <a:buChar char="■"/>
              <a:defRPr/>
            </a:lvl6pPr>
            <a:lvl7pPr marL="4267093" lvl="6" indent="-423323" algn="l" rtl="0">
              <a:lnSpc>
                <a:spcPct val="90000"/>
              </a:lnSpc>
              <a:spcBef>
                <a:spcPts val="2133"/>
              </a:spcBef>
              <a:spcAft>
                <a:spcPts val="0"/>
              </a:spcAft>
              <a:buClr>
                <a:schemeClr val="dk1"/>
              </a:buClr>
              <a:buSzPts val="1400"/>
              <a:buChar char="●"/>
              <a:defRPr/>
            </a:lvl7pPr>
            <a:lvl8pPr marL="4876678" lvl="7" indent="-423323" algn="l" rtl="0">
              <a:lnSpc>
                <a:spcPct val="90000"/>
              </a:lnSpc>
              <a:spcBef>
                <a:spcPts val="2133"/>
              </a:spcBef>
              <a:spcAft>
                <a:spcPts val="0"/>
              </a:spcAft>
              <a:buClr>
                <a:schemeClr val="dk1"/>
              </a:buClr>
              <a:buSzPts val="1400"/>
              <a:buChar char="○"/>
              <a:defRPr/>
            </a:lvl8pPr>
            <a:lvl9pPr marL="5486263" lvl="8" indent="-423323" algn="l" rtl="0">
              <a:lnSpc>
                <a:spcPct val="90000"/>
              </a:lnSpc>
              <a:spcBef>
                <a:spcPts val="2133"/>
              </a:spcBef>
              <a:spcAft>
                <a:spcPts val="2133"/>
              </a:spcAft>
              <a:buClr>
                <a:schemeClr val="dk1"/>
              </a:buClr>
              <a:buSzPts val="1400"/>
              <a:buChar char="■"/>
              <a:defRPr/>
            </a:lvl9pPr>
          </a:lstStyle>
          <a:p>
            <a:endParaRPr/>
          </a:p>
        </p:txBody>
      </p:sp>
      <p:sp>
        <p:nvSpPr>
          <p:cNvPr id="53" name="Google Shape;53;p13"/>
          <p:cNvSpPr txBox="1">
            <a:spLocks noGrp="1"/>
          </p:cNvSpPr>
          <p:nvPr>
            <p:ph type="sldNum" idx="12"/>
          </p:nvPr>
        </p:nvSpPr>
        <p:spPr>
          <a:xfrm>
            <a:off x="9230661" y="6395773"/>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200" b="0" i="0" u="none" strike="noStrike" cap="none">
                <a:solidFill>
                  <a:srgbClr val="3B3B3B"/>
                </a:solidFill>
                <a:latin typeface="Calibri"/>
                <a:ea typeface="Calibri"/>
                <a:cs typeface="Calibri"/>
                <a:sym typeface="Calibri"/>
              </a:defRPr>
            </a:lvl1pPr>
            <a:lvl2pPr marL="0" lvl="1" indent="0" algn="r" rtl="0">
              <a:spcBef>
                <a:spcPts val="0"/>
              </a:spcBef>
              <a:buNone/>
              <a:defRPr sz="1200" b="0" i="0" u="none" strike="noStrike" cap="none">
                <a:solidFill>
                  <a:srgbClr val="3B3B3B"/>
                </a:solidFill>
                <a:latin typeface="Calibri"/>
                <a:ea typeface="Calibri"/>
                <a:cs typeface="Calibri"/>
                <a:sym typeface="Calibri"/>
              </a:defRPr>
            </a:lvl2pPr>
            <a:lvl3pPr marL="0" lvl="2" indent="0" algn="r" rtl="0">
              <a:spcBef>
                <a:spcPts val="0"/>
              </a:spcBef>
              <a:buNone/>
              <a:defRPr sz="1200" b="0" i="0" u="none" strike="noStrike" cap="none">
                <a:solidFill>
                  <a:srgbClr val="3B3B3B"/>
                </a:solidFill>
                <a:latin typeface="Calibri"/>
                <a:ea typeface="Calibri"/>
                <a:cs typeface="Calibri"/>
                <a:sym typeface="Calibri"/>
              </a:defRPr>
            </a:lvl3pPr>
            <a:lvl4pPr marL="0" lvl="3" indent="0" algn="r" rtl="0">
              <a:spcBef>
                <a:spcPts val="0"/>
              </a:spcBef>
              <a:buNone/>
              <a:defRPr sz="1200" b="0" i="0" u="none" strike="noStrike" cap="none">
                <a:solidFill>
                  <a:srgbClr val="3B3B3B"/>
                </a:solidFill>
                <a:latin typeface="Calibri"/>
                <a:ea typeface="Calibri"/>
                <a:cs typeface="Calibri"/>
                <a:sym typeface="Calibri"/>
              </a:defRPr>
            </a:lvl4pPr>
            <a:lvl5pPr marL="0" lvl="4" indent="0" algn="r" rtl="0">
              <a:spcBef>
                <a:spcPts val="0"/>
              </a:spcBef>
              <a:buNone/>
              <a:defRPr sz="1200" b="0" i="0" u="none" strike="noStrike" cap="none">
                <a:solidFill>
                  <a:srgbClr val="3B3B3B"/>
                </a:solidFill>
                <a:latin typeface="Calibri"/>
                <a:ea typeface="Calibri"/>
                <a:cs typeface="Calibri"/>
                <a:sym typeface="Calibri"/>
              </a:defRPr>
            </a:lvl5pPr>
            <a:lvl6pPr marL="0" lvl="5" indent="0" algn="r" rtl="0">
              <a:spcBef>
                <a:spcPts val="0"/>
              </a:spcBef>
              <a:buNone/>
              <a:defRPr sz="1200" b="0" i="0" u="none" strike="noStrike" cap="none">
                <a:solidFill>
                  <a:srgbClr val="3B3B3B"/>
                </a:solidFill>
                <a:latin typeface="Calibri"/>
                <a:ea typeface="Calibri"/>
                <a:cs typeface="Calibri"/>
                <a:sym typeface="Calibri"/>
              </a:defRPr>
            </a:lvl6pPr>
            <a:lvl7pPr marL="0" lvl="6" indent="0" algn="r" rtl="0">
              <a:spcBef>
                <a:spcPts val="0"/>
              </a:spcBef>
              <a:buNone/>
              <a:defRPr sz="1200" b="0" i="0" u="none" strike="noStrike" cap="none">
                <a:solidFill>
                  <a:srgbClr val="3B3B3B"/>
                </a:solidFill>
                <a:latin typeface="Calibri"/>
                <a:ea typeface="Calibri"/>
                <a:cs typeface="Calibri"/>
                <a:sym typeface="Calibri"/>
              </a:defRPr>
            </a:lvl7pPr>
            <a:lvl8pPr marL="0" lvl="7" indent="0" algn="r" rtl="0">
              <a:spcBef>
                <a:spcPts val="0"/>
              </a:spcBef>
              <a:buNone/>
              <a:defRPr sz="1200" b="0" i="0" u="none" strike="noStrike" cap="none">
                <a:solidFill>
                  <a:srgbClr val="3B3B3B"/>
                </a:solidFill>
                <a:latin typeface="Calibri"/>
                <a:ea typeface="Calibri"/>
                <a:cs typeface="Calibri"/>
                <a:sym typeface="Calibri"/>
              </a:defRPr>
            </a:lvl8pPr>
            <a:lvl9pPr marL="0" lvl="8" indent="0" algn="r" rtl="0">
              <a:spcBef>
                <a:spcPts val="0"/>
              </a:spcBef>
              <a:buNone/>
              <a:defRPr sz="1200" b="0" i="0" u="none" strike="noStrike" cap="none">
                <a:solidFill>
                  <a:srgbClr val="3B3B3B"/>
                </a:solidFill>
                <a:latin typeface="Calibri"/>
                <a:ea typeface="Calibri"/>
                <a:cs typeface="Calibri"/>
                <a:sym typeface="Calibri"/>
              </a:defRPr>
            </a:lvl9pPr>
          </a:lstStyle>
          <a:p>
            <a:r>
              <a:rPr lang="en-US" dirty="0"/>
              <a:t> Reporting Training Module #1 | </a:t>
            </a:r>
            <a:fld id="{00000000-1234-1234-1234-123412341234}" type="slidenum">
              <a:rPr lang="en" smtClean="0"/>
              <a:pPr/>
              <a:t>‹#›</a:t>
            </a:fld>
            <a:endParaRPr dirty="0"/>
          </a:p>
        </p:txBody>
      </p:sp>
      <p:pic>
        <p:nvPicPr>
          <p:cNvPr id="54" name="Google Shape;54;p13" descr="&quot;Department of Education State of Idaho&quot; Logo"/>
          <p:cNvPicPr preferRelativeResize="0"/>
          <p:nvPr/>
        </p:nvPicPr>
        <p:blipFill rotWithShape="1">
          <a:blip r:embed="rId3">
            <a:alphaModFix/>
          </a:blip>
          <a:srcRect/>
          <a:stretch/>
        </p:blipFill>
        <p:spPr>
          <a:xfrm>
            <a:off x="11059461" y="138121"/>
            <a:ext cx="914400" cy="914400"/>
          </a:xfrm>
          <a:prstGeom prst="rect">
            <a:avLst/>
          </a:prstGeom>
          <a:noFill/>
          <a:ln>
            <a:noFill/>
          </a:ln>
        </p:spPr>
      </p:pic>
      <p:sp>
        <p:nvSpPr>
          <p:cNvPr id="55" name="Google Shape;55;p13"/>
          <p:cNvSpPr/>
          <p:nvPr/>
        </p:nvSpPr>
        <p:spPr>
          <a:xfrm>
            <a:off x="0" y="0"/>
            <a:ext cx="10666312" cy="1019245"/>
          </a:xfrm>
          <a:custGeom>
            <a:avLst/>
            <a:gdLst/>
            <a:ahLst/>
            <a:cxnLst/>
            <a:rect l="l" t="t" r="r" b="b"/>
            <a:pathLst>
              <a:path w="10666312" h="1019245" extrusionOk="0">
                <a:moveTo>
                  <a:pt x="0" y="0"/>
                </a:moveTo>
                <a:lnTo>
                  <a:pt x="10666312" y="0"/>
                </a:lnTo>
                <a:lnTo>
                  <a:pt x="10148344" y="1019245"/>
                </a:lnTo>
                <a:lnTo>
                  <a:pt x="0" y="1019245"/>
                </a:lnTo>
                <a:lnTo>
                  <a:pt x="0" y="0"/>
                </a:lnTo>
                <a:close/>
              </a:path>
            </a:pathLst>
          </a:custGeom>
          <a:solidFill>
            <a:srgbClr val="032F55"/>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56" name="Google Shape;56;p13"/>
          <p:cNvSpPr txBox="1">
            <a:spLocks noGrp="1"/>
          </p:cNvSpPr>
          <p:nvPr>
            <p:ph type="title"/>
          </p:nvPr>
        </p:nvSpPr>
        <p:spPr>
          <a:xfrm>
            <a:off x="434304" y="0"/>
            <a:ext cx="10515600" cy="988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000"/>
              <a:buFont typeface="Cambria"/>
              <a:buNone/>
              <a:defRPr sz="4000" b="1">
                <a:solidFill>
                  <a:schemeClr val="lt1"/>
                </a:solidFill>
                <a:latin typeface="Cambria"/>
                <a:ea typeface="Cambria"/>
                <a:cs typeface="Cambria"/>
                <a:sym typeface="Cambr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073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Standards Review Meeting</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5174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Standards Review Meeting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dirty="0"/>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5" r:id="rId6"/>
    <p:sldLayoutId id="2147483912" r:id="rId7"/>
    <p:sldLayoutId id="2147483904" r:id="rId8"/>
    <p:sldLayoutId id="2147483906" r:id="rId9"/>
    <p:sldLayoutId id="2147483907" r:id="rId10"/>
    <p:sldLayoutId id="2147483908" r:id="rId11"/>
    <p:sldLayoutId id="2147483909" r:id="rId12"/>
    <p:sldLayoutId id="2147483910" r:id="rId13"/>
    <p:sldLayoutId id="2147483913"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latin typeface="+mn-lt"/>
              </a:rPr>
              <a:t>How to Hand-Score Unscored Items and Modify Machine Scores</a:t>
            </a:r>
          </a:p>
        </p:txBody>
      </p:sp>
      <p:sp>
        <p:nvSpPr>
          <p:cNvPr id="3" name="Subtitle 2"/>
          <p:cNvSpPr>
            <a:spLocks noGrp="1"/>
          </p:cNvSpPr>
          <p:nvPr>
            <p:ph type="subTitle" idx="1"/>
          </p:nvPr>
        </p:nvSpPr>
        <p:spPr/>
        <p:txBody>
          <a:bodyPr>
            <a:normAutofit/>
          </a:bodyPr>
          <a:lstStyle/>
          <a:p>
            <a:r>
              <a:rPr lang="en-US" dirty="0"/>
              <a:t>R</a:t>
            </a:r>
            <a:r>
              <a:rPr lang="en-US" sz="2000" dirty="0">
                <a:latin typeface="+mn-lt"/>
              </a:rPr>
              <a:t>eporting System Training Module Series #8</a:t>
            </a:r>
          </a:p>
        </p:txBody>
      </p:sp>
    </p:spTree>
    <p:extLst>
      <p:ext uri="{BB962C8B-B14F-4D97-AF65-F5344CB8AC3E}">
        <p14:creationId xmlns:p14="http://schemas.microsoft.com/office/powerpoint/2010/main" val="3274398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How to Access Tests that Need Hand-Scoring">
            <a:extLst>
              <a:ext uri="{FF2B5EF4-FFF2-40B4-BE49-F238E27FC236}">
                <a16:creationId xmlns:a16="http://schemas.microsoft.com/office/drawing/2014/main" id="{E1129A42-571C-4BDC-A07F-3D18D0B5533A}"/>
              </a:ext>
            </a:extLst>
          </p:cNvPr>
          <p:cNvGrpSpPr/>
          <p:nvPr/>
        </p:nvGrpSpPr>
        <p:grpSpPr>
          <a:xfrm>
            <a:off x="1074311" y="1123472"/>
            <a:ext cx="9875593" cy="5321305"/>
            <a:chOff x="252366" y="812415"/>
            <a:chExt cx="9875593" cy="5321305"/>
          </a:xfrm>
        </p:grpSpPr>
        <p:pic>
          <p:nvPicPr>
            <p:cNvPr id="7" name="Picture 6" descr="How to Access Tests that Need Hand-Scoring">
              <a:extLst>
                <a:ext uri="{FF2B5EF4-FFF2-40B4-BE49-F238E27FC236}">
                  <a16:creationId xmlns:a16="http://schemas.microsoft.com/office/drawing/2014/main" id="{394B61C0-10F7-4AA7-9E8F-19D82CF44EBA}"/>
                </a:ext>
              </a:extLst>
            </p:cNvPr>
            <p:cNvPicPr>
              <a:picLocks noChangeAspect="1"/>
            </p:cNvPicPr>
            <p:nvPr/>
          </p:nvPicPr>
          <p:blipFill>
            <a:blip r:embed="rId3"/>
            <a:stretch>
              <a:fillRect/>
            </a:stretch>
          </p:blipFill>
          <p:spPr>
            <a:xfrm>
              <a:off x="2400656" y="1832547"/>
              <a:ext cx="7727303" cy="430117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4" name="Picture 3" descr="Banner showing the Tests to Score notification">
              <a:extLst>
                <a:ext uri="{FF2B5EF4-FFF2-40B4-BE49-F238E27FC236}">
                  <a16:creationId xmlns:a16="http://schemas.microsoft.com/office/drawing/2014/main" id="{A0B795F6-E62D-492D-ACE2-08FA51079713}"/>
                </a:ext>
              </a:extLst>
            </p:cNvPr>
            <p:cNvPicPr/>
            <p:nvPr/>
          </p:nvPicPr>
          <p:blipFill>
            <a:blip r:embed="rId4">
              <a:extLst>
                <a:ext uri="{28A0092B-C50C-407E-A947-70E740481C1C}">
                  <a14:useLocalDpi xmlns:a14="http://schemas.microsoft.com/office/drawing/2010/main" val="0"/>
                </a:ext>
              </a:extLst>
            </a:blip>
            <a:stretch>
              <a:fillRect/>
            </a:stretch>
          </p:blipFill>
          <p:spPr>
            <a:xfrm>
              <a:off x="252366" y="812415"/>
              <a:ext cx="7699164" cy="862509"/>
            </a:xfrm>
            <a:prstGeom prst="rect">
              <a:avLst/>
            </a:prstGeom>
            <a:ln>
              <a:noFill/>
            </a:ln>
            <a:effectLst>
              <a:outerShdw blurRad="50800" dist="38100" dir="2700000" algn="tl" rotWithShape="0">
                <a:prstClr val="black">
                  <a:alpha val="40000"/>
                </a:prstClr>
              </a:outerShdw>
            </a:effectLst>
          </p:spPr>
        </p:pic>
      </p:grpSp>
      <p:sp>
        <p:nvSpPr>
          <p:cNvPr id="2" name="Title 1">
            <a:extLst>
              <a:ext uri="{FF2B5EF4-FFF2-40B4-BE49-F238E27FC236}">
                <a16:creationId xmlns:a16="http://schemas.microsoft.com/office/drawing/2014/main" id="{44046DDB-08AC-4A9A-9932-154DDE74B23F}"/>
              </a:ext>
            </a:extLst>
          </p:cNvPr>
          <p:cNvSpPr>
            <a:spLocks noGrp="1"/>
          </p:cNvSpPr>
          <p:nvPr>
            <p:ph type="title"/>
          </p:nvPr>
        </p:nvSpPr>
        <p:spPr>
          <a:xfrm>
            <a:off x="434304" y="12700"/>
            <a:ext cx="10515600" cy="988601"/>
          </a:xfrm>
        </p:spPr>
        <p:txBody>
          <a:bodyPr/>
          <a:lstStyle/>
          <a:p>
            <a:r>
              <a:rPr lang="en-US" dirty="0">
                <a:latin typeface="+mn-lt"/>
              </a:rPr>
              <a:t>How to Access Tests that Need Hand-Scoring</a:t>
            </a:r>
          </a:p>
        </p:txBody>
      </p:sp>
    </p:spTree>
    <p:extLst>
      <p:ext uri="{BB962C8B-B14F-4D97-AF65-F5344CB8AC3E}">
        <p14:creationId xmlns:p14="http://schemas.microsoft.com/office/powerpoint/2010/main" val="192341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coring Mode Window &amp; Item-View Window">
            <a:extLst>
              <a:ext uri="{FF2B5EF4-FFF2-40B4-BE49-F238E27FC236}">
                <a16:creationId xmlns:a16="http://schemas.microsoft.com/office/drawing/2014/main" id="{D7D61709-58E5-4CF4-8B79-88B92DDFE6B4}"/>
              </a:ext>
            </a:extLst>
          </p:cNvPr>
          <p:cNvPicPr>
            <a:picLocks noChangeAspect="1"/>
          </p:cNvPicPr>
          <p:nvPr/>
        </p:nvPicPr>
        <p:blipFill>
          <a:blip r:embed="rId3"/>
          <a:stretch>
            <a:fillRect/>
          </a:stretch>
        </p:blipFill>
        <p:spPr>
          <a:xfrm>
            <a:off x="5101135" y="2464030"/>
            <a:ext cx="6424064" cy="368584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9F82382B-4B2A-40AE-B62C-65D3B558A3F4}"/>
              </a:ext>
            </a:extLst>
          </p:cNvPr>
          <p:cNvSpPr/>
          <p:nvPr/>
        </p:nvSpPr>
        <p:spPr>
          <a:xfrm>
            <a:off x="10603770" y="2842454"/>
            <a:ext cx="932446" cy="2401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Scoring Mode Window &amp; Item-View Window">
            <a:extLst>
              <a:ext uri="{FF2B5EF4-FFF2-40B4-BE49-F238E27FC236}">
                <a16:creationId xmlns:a16="http://schemas.microsoft.com/office/drawing/2014/main" id="{79C6E9FD-2F2C-4FC1-A2A0-1554B1F463E1}"/>
              </a:ext>
            </a:extLst>
          </p:cNvPr>
          <p:cNvPicPr>
            <a:picLocks noChangeAspect="1"/>
          </p:cNvPicPr>
          <p:nvPr/>
        </p:nvPicPr>
        <p:blipFill>
          <a:blip r:embed="rId4"/>
          <a:stretch>
            <a:fillRect/>
          </a:stretch>
        </p:blipFill>
        <p:spPr>
          <a:xfrm>
            <a:off x="490505" y="1335439"/>
            <a:ext cx="4346226" cy="15621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Oval 1">
            <a:extLst>
              <a:ext uri="{FF2B5EF4-FFF2-40B4-BE49-F238E27FC236}">
                <a16:creationId xmlns:a16="http://schemas.microsoft.com/office/drawing/2014/main" id="{E5E36DAD-4140-4EA4-A6D3-EA04DBF9EAF9}"/>
              </a:ext>
            </a:extLst>
          </p:cNvPr>
          <p:cNvSpPr/>
          <p:nvPr/>
        </p:nvSpPr>
        <p:spPr>
          <a:xfrm>
            <a:off x="1723714" y="2430979"/>
            <a:ext cx="1487737" cy="2219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5F1895A-C640-4512-8105-5F3183BF8BAA}"/>
              </a:ext>
            </a:extLst>
          </p:cNvPr>
          <p:cNvSpPr>
            <a:spLocks noGrp="1"/>
          </p:cNvSpPr>
          <p:nvPr>
            <p:ph type="title"/>
          </p:nvPr>
        </p:nvSpPr>
        <p:spPr/>
        <p:txBody>
          <a:bodyPr/>
          <a:lstStyle/>
          <a:p>
            <a:r>
              <a:rPr lang="en-US" dirty="0">
                <a:latin typeface="+mn-lt"/>
              </a:rPr>
              <a:t>Scoring Mode Window &amp; Item-View Window</a:t>
            </a:r>
          </a:p>
        </p:txBody>
      </p:sp>
    </p:spTree>
    <p:extLst>
      <p:ext uri="{BB962C8B-B14F-4D97-AF65-F5344CB8AC3E}">
        <p14:creationId xmlns:p14="http://schemas.microsoft.com/office/powerpoint/2010/main" val="298956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ssign Points Earned &amp; Condition Codes">
            <a:extLst>
              <a:ext uri="{FF2B5EF4-FFF2-40B4-BE49-F238E27FC236}">
                <a16:creationId xmlns:a16="http://schemas.microsoft.com/office/drawing/2014/main" id="{FB46CA98-220C-4BB6-A1BF-DC2BF7F41C8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51308" y="1002968"/>
            <a:ext cx="8762917" cy="501224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2FF80D08-810E-4ECF-B8E3-57931357F1AB}"/>
              </a:ext>
              <a:ext uri="{C183D7F6-B498-43B3-948B-1728B52AA6E4}">
                <adec:decorative xmlns:adec="http://schemas.microsoft.com/office/drawing/2017/decorative" val="1"/>
              </a:ext>
            </a:extLst>
          </p:cNvPr>
          <p:cNvSpPr/>
          <p:nvPr/>
        </p:nvSpPr>
        <p:spPr>
          <a:xfrm>
            <a:off x="1795749" y="2192357"/>
            <a:ext cx="7910111" cy="870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 name="Title 2">
            <a:extLst>
              <a:ext uri="{FF2B5EF4-FFF2-40B4-BE49-F238E27FC236}">
                <a16:creationId xmlns:a16="http://schemas.microsoft.com/office/drawing/2014/main" id="{62407709-B3F6-490D-872C-22FBEAB8A833}"/>
              </a:ext>
            </a:extLst>
          </p:cNvPr>
          <p:cNvSpPr>
            <a:spLocks noGrp="1"/>
          </p:cNvSpPr>
          <p:nvPr>
            <p:ph type="title"/>
          </p:nvPr>
        </p:nvSpPr>
        <p:spPr/>
        <p:txBody>
          <a:bodyPr/>
          <a:lstStyle/>
          <a:p>
            <a:r>
              <a:rPr lang="en-US" dirty="0">
                <a:latin typeface="+mn-lt"/>
              </a:rPr>
              <a:t>Assign Points Earned &amp; Condition Codes</a:t>
            </a:r>
          </a:p>
        </p:txBody>
      </p:sp>
    </p:spTree>
    <p:extLst>
      <p:ext uri="{BB962C8B-B14F-4D97-AF65-F5344CB8AC3E}">
        <p14:creationId xmlns:p14="http://schemas.microsoft.com/office/powerpoint/2010/main" val="295880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Two Scoring Criteria Tables">
            <a:extLst>
              <a:ext uri="{FF2B5EF4-FFF2-40B4-BE49-F238E27FC236}">
                <a16:creationId xmlns:a16="http://schemas.microsoft.com/office/drawing/2014/main" id="{F80FDF32-B2CD-4D18-8A95-1CCEA97F1A7F}"/>
              </a:ext>
            </a:extLst>
          </p:cNvPr>
          <p:cNvGrpSpPr/>
          <p:nvPr/>
        </p:nvGrpSpPr>
        <p:grpSpPr>
          <a:xfrm>
            <a:off x="1628104" y="1428468"/>
            <a:ext cx="9321800" cy="4728129"/>
            <a:chOff x="1828801" y="529671"/>
            <a:chExt cx="9321800" cy="4728129"/>
          </a:xfrm>
        </p:grpSpPr>
        <p:pic>
          <p:nvPicPr>
            <p:cNvPr id="2" name="Picture 1" descr="Item view window: Item &amp; Score tab with two Scoring Criteria tables">
              <a:extLst>
                <a:ext uri="{FF2B5EF4-FFF2-40B4-BE49-F238E27FC236}">
                  <a16:creationId xmlns:a16="http://schemas.microsoft.com/office/drawing/2014/main" id="{58D070F9-46E8-423A-A0AD-698C0E2F1A25}"/>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828801" y="529671"/>
              <a:ext cx="9321800" cy="4728129"/>
            </a:xfrm>
            <a:prstGeom prst="rect">
              <a:avLst/>
            </a:prstGeom>
            <a:noFill/>
            <a:ln w="12700">
              <a:solidFill>
                <a:schemeClr val="bg1">
                  <a:lumMod val="75000"/>
                </a:schemeClr>
              </a:solidFill>
            </a:ln>
          </p:spPr>
        </p:pic>
        <p:sp>
          <p:nvSpPr>
            <p:cNvPr id="5" name="Rectangle 4">
              <a:extLst>
                <a:ext uri="{FF2B5EF4-FFF2-40B4-BE49-F238E27FC236}">
                  <a16:creationId xmlns:a16="http://schemas.microsoft.com/office/drawing/2014/main" id="{E3B071E4-42CE-43C3-BBFD-FEBB1EB4F8AE}"/>
                </a:ext>
              </a:extLst>
            </p:cNvPr>
            <p:cNvSpPr/>
            <p:nvPr/>
          </p:nvSpPr>
          <p:spPr>
            <a:xfrm rot="10800000" flipV="1">
              <a:off x="3632197" y="1320800"/>
              <a:ext cx="495301" cy="279400"/>
            </a:xfrm>
            <a:prstGeom prst="rect">
              <a:avLst/>
            </a:prstGeom>
            <a:solidFill>
              <a:srgbClr val="CA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2">
                      <a:lumMod val="25000"/>
                    </a:schemeClr>
                  </a:solidFill>
                </a:rPr>
                <a:t>2/10</a:t>
              </a:r>
            </a:p>
          </p:txBody>
        </p:sp>
      </p:grpSp>
      <p:sp>
        <p:nvSpPr>
          <p:cNvPr id="3" name="Title 2">
            <a:extLst>
              <a:ext uri="{FF2B5EF4-FFF2-40B4-BE49-F238E27FC236}">
                <a16:creationId xmlns:a16="http://schemas.microsoft.com/office/drawing/2014/main" id="{2B747D22-03BF-48C6-AE99-E10E8AD6E511}"/>
              </a:ext>
            </a:extLst>
          </p:cNvPr>
          <p:cNvSpPr>
            <a:spLocks noGrp="1"/>
          </p:cNvSpPr>
          <p:nvPr>
            <p:ph type="title"/>
          </p:nvPr>
        </p:nvSpPr>
        <p:spPr>
          <a:xfrm>
            <a:off x="434304" y="12700"/>
            <a:ext cx="10515600" cy="988601"/>
          </a:xfrm>
        </p:spPr>
        <p:txBody>
          <a:bodyPr>
            <a:normAutofit/>
          </a:bodyPr>
          <a:lstStyle/>
          <a:p>
            <a:r>
              <a:rPr lang="en-US" dirty="0">
                <a:latin typeface="+mn-lt"/>
              </a:rPr>
              <a:t>Two Scoring Criteria Tables</a:t>
            </a:r>
          </a:p>
        </p:txBody>
      </p:sp>
    </p:spTree>
    <p:extLst>
      <p:ext uri="{BB962C8B-B14F-4D97-AF65-F5344CB8AC3E}">
        <p14:creationId xmlns:p14="http://schemas.microsoft.com/office/powerpoint/2010/main" val="380167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y Students' Performance on Test report: Performance by Student tab with expanded topic section showing a pencil icon indicating that the item has modifiable scores, along with item score links for the students">
            <a:extLst>
              <a:ext uri="{FF2B5EF4-FFF2-40B4-BE49-F238E27FC236}">
                <a16:creationId xmlns:a16="http://schemas.microsoft.com/office/drawing/2014/main" id="{6B9ACA95-FCC4-4050-B972-99C6DFF242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419"/>
          <a:stretch/>
        </p:blipFill>
        <p:spPr>
          <a:xfrm>
            <a:off x="2085861" y="1306380"/>
            <a:ext cx="8020278" cy="5007239"/>
          </a:xfrm>
          <a:prstGeom prst="rect">
            <a:avLst/>
          </a:prstGeom>
          <a:ln>
            <a:solidFill>
              <a:schemeClr val="bg1">
                <a:lumMod val="65000"/>
              </a:schemeClr>
            </a:solidFill>
          </a:ln>
        </p:spPr>
      </p:pic>
      <p:grpSp>
        <p:nvGrpSpPr>
          <p:cNvPr id="16" name="Group 15">
            <a:extLst>
              <a:ext uri="{FF2B5EF4-FFF2-40B4-BE49-F238E27FC236}">
                <a16:creationId xmlns:a16="http://schemas.microsoft.com/office/drawing/2014/main" id="{0108DF10-F9B3-41DD-82D0-CDF241419E2E}"/>
              </a:ext>
            </a:extLst>
          </p:cNvPr>
          <p:cNvGrpSpPr/>
          <p:nvPr/>
        </p:nvGrpSpPr>
        <p:grpSpPr>
          <a:xfrm>
            <a:off x="8144004" y="2811227"/>
            <a:ext cx="813992" cy="1956301"/>
            <a:chOff x="1746102" y="542925"/>
            <a:chExt cx="463698" cy="1114425"/>
          </a:xfrm>
        </p:grpSpPr>
        <p:sp>
          <p:nvSpPr>
            <p:cNvPr id="17" name="Oval 16">
              <a:extLst>
                <a:ext uri="{FF2B5EF4-FFF2-40B4-BE49-F238E27FC236}">
                  <a16:creationId xmlns:a16="http://schemas.microsoft.com/office/drawing/2014/main" id="{CAB734F7-0E03-4E0B-BF42-0B8AD49BA0AD}"/>
                </a:ext>
              </a:extLst>
            </p:cNvPr>
            <p:cNvSpPr/>
            <p:nvPr/>
          </p:nvSpPr>
          <p:spPr>
            <a:xfrm>
              <a:off x="1943100" y="542925"/>
              <a:ext cx="266700" cy="190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a:extLst>
                <a:ext uri="{FF2B5EF4-FFF2-40B4-BE49-F238E27FC236}">
                  <a16:creationId xmlns:a16="http://schemas.microsoft.com/office/drawing/2014/main" id="{CC267ED7-63E2-46DF-B29E-32E5C5B11384}"/>
                </a:ext>
              </a:extLst>
            </p:cNvPr>
            <p:cNvSpPr/>
            <p:nvPr/>
          </p:nvSpPr>
          <p:spPr>
            <a:xfrm>
              <a:off x="1746102" y="1466850"/>
              <a:ext cx="266700" cy="190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 name="Title 1">
            <a:extLst>
              <a:ext uri="{FF2B5EF4-FFF2-40B4-BE49-F238E27FC236}">
                <a16:creationId xmlns:a16="http://schemas.microsoft.com/office/drawing/2014/main" id="{A98B6ADC-4CCF-489B-939E-1E3350F26E3E}"/>
              </a:ext>
            </a:extLst>
          </p:cNvPr>
          <p:cNvSpPr>
            <a:spLocks noGrp="1"/>
          </p:cNvSpPr>
          <p:nvPr>
            <p:ph type="title"/>
          </p:nvPr>
        </p:nvSpPr>
        <p:spPr/>
        <p:txBody>
          <a:bodyPr/>
          <a:lstStyle/>
          <a:p>
            <a:r>
              <a:rPr lang="en-US" dirty="0">
                <a:latin typeface="+mn-lt"/>
              </a:rPr>
              <a:t>Modify Scores</a:t>
            </a:r>
          </a:p>
        </p:txBody>
      </p:sp>
    </p:spTree>
    <p:extLst>
      <p:ext uri="{BB962C8B-B14F-4D97-AF65-F5344CB8AC3E}">
        <p14:creationId xmlns:p14="http://schemas.microsoft.com/office/powerpoint/2010/main" val="2162764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tem View window: Item &amp; Score tab with score being edited">
            <a:extLst>
              <a:ext uri="{FF2B5EF4-FFF2-40B4-BE49-F238E27FC236}">
                <a16:creationId xmlns:a16="http://schemas.microsoft.com/office/drawing/2014/main" id="{E0F3379F-AB56-492B-B595-4ADE7D167A7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288547" y="1903012"/>
            <a:ext cx="5519500" cy="3163350"/>
          </a:xfrm>
          <a:prstGeom prst="rect">
            <a:avLst/>
          </a:prstGeom>
          <a:ln w="12700">
            <a:solidFill>
              <a:schemeClr val="bg1">
                <a:lumMod val="75000"/>
              </a:schemeClr>
            </a:solidFill>
          </a:ln>
        </p:spPr>
      </p:pic>
      <p:sp>
        <p:nvSpPr>
          <p:cNvPr id="20" name="Flowchart: Connector 19">
            <a:extLst>
              <a:ext uri="{FF2B5EF4-FFF2-40B4-BE49-F238E27FC236}">
                <a16:creationId xmlns:a16="http://schemas.microsoft.com/office/drawing/2014/main" id="{B309B503-6863-497D-99BF-4224D29D0EBE}"/>
              </a:ext>
            </a:extLst>
          </p:cNvPr>
          <p:cNvSpPr/>
          <p:nvPr/>
        </p:nvSpPr>
        <p:spPr>
          <a:xfrm>
            <a:off x="7723585" y="2553083"/>
            <a:ext cx="3961851" cy="771181"/>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Item View window: Item &amp; Score tab with editable score">
            <a:extLst>
              <a:ext uri="{FF2B5EF4-FFF2-40B4-BE49-F238E27FC236}">
                <a16:creationId xmlns:a16="http://schemas.microsoft.com/office/drawing/2014/main" id="{5451C127-29DF-42A3-B59B-F41B75472528}"/>
              </a:ext>
            </a:extLst>
          </p:cNvPr>
          <p:cNvPicPr/>
          <p:nvPr/>
        </p:nvPicPr>
        <p:blipFill>
          <a:blip r:embed="rId4">
            <a:extLst>
              <a:ext uri="{28A0092B-C50C-407E-A947-70E740481C1C}">
                <a14:useLocalDpi xmlns:a14="http://schemas.microsoft.com/office/drawing/2010/main" val="0"/>
              </a:ext>
            </a:extLst>
          </a:blip>
          <a:stretch>
            <a:fillRect/>
          </a:stretch>
        </p:blipFill>
        <p:spPr>
          <a:xfrm>
            <a:off x="434304" y="1899761"/>
            <a:ext cx="5506299" cy="3166601"/>
          </a:xfrm>
          <a:prstGeom prst="rect">
            <a:avLst/>
          </a:prstGeom>
          <a:ln w="12700">
            <a:solidFill>
              <a:schemeClr val="bg1">
                <a:lumMod val="75000"/>
              </a:schemeClr>
            </a:solidFill>
          </a:ln>
        </p:spPr>
      </p:pic>
      <p:sp>
        <p:nvSpPr>
          <p:cNvPr id="19" name="Flowchart: Connector 18">
            <a:extLst>
              <a:ext uri="{FF2B5EF4-FFF2-40B4-BE49-F238E27FC236}">
                <a16:creationId xmlns:a16="http://schemas.microsoft.com/office/drawing/2014/main" id="{79242802-C34F-48D4-A038-4FAE6929053F}"/>
              </a:ext>
            </a:extLst>
          </p:cNvPr>
          <p:cNvSpPr/>
          <p:nvPr/>
        </p:nvSpPr>
        <p:spPr>
          <a:xfrm>
            <a:off x="4993239" y="2438055"/>
            <a:ext cx="947364" cy="214179"/>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Connector 12">
            <a:extLst>
              <a:ext uri="{FF2B5EF4-FFF2-40B4-BE49-F238E27FC236}">
                <a16:creationId xmlns:a16="http://schemas.microsoft.com/office/drawing/2014/main" id="{D2F0D712-C8CF-41E8-AA7E-CC71053B7376}"/>
              </a:ext>
            </a:extLst>
          </p:cNvPr>
          <p:cNvSpPr/>
          <p:nvPr/>
        </p:nvSpPr>
        <p:spPr>
          <a:xfrm>
            <a:off x="3627299" y="2900000"/>
            <a:ext cx="313478" cy="292062"/>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1BA3F3-4E4C-40D0-9F28-E2B3C81ED97C}"/>
              </a:ext>
            </a:extLst>
          </p:cNvPr>
          <p:cNvSpPr>
            <a:spLocks noGrp="1"/>
          </p:cNvSpPr>
          <p:nvPr>
            <p:ph type="title"/>
          </p:nvPr>
        </p:nvSpPr>
        <p:spPr>
          <a:xfrm>
            <a:off x="434304" y="12700"/>
            <a:ext cx="10515600" cy="988601"/>
          </a:xfrm>
        </p:spPr>
        <p:txBody>
          <a:bodyPr/>
          <a:lstStyle/>
          <a:p>
            <a:r>
              <a:rPr lang="en-US" dirty="0">
                <a:latin typeface="+mn-lt"/>
              </a:rPr>
              <a:t>Modify Scores in Item &amp; Score Tab</a:t>
            </a:r>
          </a:p>
        </p:txBody>
      </p:sp>
    </p:spTree>
    <p:extLst>
      <p:ext uri="{BB962C8B-B14F-4D97-AF65-F5344CB8AC3E}">
        <p14:creationId xmlns:p14="http://schemas.microsoft.com/office/powerpoint/2010/main" val="2150117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2456ED-DA80-4678-A694-8E4C0FA8ADE0}"/>
              </a:ext>
            </a:extLst>
          </p:cNvPr>
          <p:cNvSpPr/>
          <p:nvPr/>
        </p:nvSpPr>
        <p:spPr>
          <a:xfrm>
            <a:off x="3389377" y="4693692"/>
            <a:ext cx="8584486" cy="871587"/>
          </a:xfrm>
          <a:prstGeom prst="rect">
            <a:avLst/>
          </a:prstGeom>
          <a:solidFill>
            <a:schemeClr val="bg1">
              <a:lumMod val="95000"/>
            </a:schemeClr>
          </a:solid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457200" marR="0" lvl="0" indent="-457200" algn="r"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Analyze Item-Level Reports</a:t>
            </a:r>
          </a:p>
          <a:p>
            <a:pPr marL="457200" marR="0" lvl="0" indent="-457200" algn="r"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Rounded Corners 6">
            <a:extLst>
              <a:ext uri="{FF2B5EF4-FFF2-40B4-BE49-F238E27FC236}">
                <a16:creationId xmlns:a16="http://schemas.microsoft.com/office/drawing/2014/main" id="{CE33BF70-B704-4094-AEF2-981CFBFD34C3}"/>
              </a:ext>
            </a:extLst>
          </p:cNvPr>
          <p:cNvSpPr/>
          <p:nvPr/>
        </p:nvSpPr>
        <p:spPr>
          <a:xfrm>
            <a:off x="218137" y="4559163"/>
            <a:ext cx="2913453" cy="1140643"/>
          </a:xfrm>
          <a:prstGeom prst="roundRect">
            <a:avLst/>
          </a:prstGeom>
          <a:no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Interim and Benchmark Assessments Only</a:t>
            </a:r>
          </a:p>
        </p:txBody>
      </p:sp>
      <p:sp>
        <p:nvSpPr>
          <p:cNvPr id="5" name="Rectangle 4">
            <a:extLst>
              <a:ext uri="{FF2B5EF4-FFF2-40B4-BE49-F238E27FC236}">
                <a16:creationId xmlns:a16="http://schemas.microsoft.com/office/drawing/2014/main" id="{0A542208-DB69-45DC-801A-05D825267A93}"/>
              </a:ext>
            </a:extLst>
          </p:cNvPr>
          <p:cNvSpPr/>
          <p:nvPr/>
        </p:nvSpPr>
        <p:spPr>
          <a:xfrm>
            <a:off x="434304" y="1371600"/>
            <a:ext cx="11539558" cy="2700528"/>
          </a:xfrm>
          <a:prstGeom prst="rect">
            <a:avLst/>
          </a:prstGeom>
          <a:solidFill>
            <a:schemeClr val="bg1">
              <a:lumMod val="95000"/>
            </a:schemeClr>
          </a:solid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Navigate the Dashboard and Generate Reports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Drill Down into Your Results Using Settings and Filters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Track Student Performance Over Time Using the Longitudinal Report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Print ISRs and Student Data Files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Print and Export Data You Can See in Your Reports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Use the Roster Manager to Add, Modify, and Upload Rosters</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153161BB-7DB6-4B91-83F5-F5F88215A38B}"/>
              </a:ext>
            </a:extLst>
          </p:cNvPr>
          <p:cNvSpPr>
            <a:spLocks noGrp="1"/>
          </p:cNvSpPr>
          <p:nvPr>
            <p:ph type="title"/>
          </p:nvPr>
        </p:nvSpPr>
        <p:spPr/>
        <p:txBody>
          <a:bodyPr>
            <a:normAutofit/>
          </a:bodyPr>
          <a:lstStyle/>
          <a:p>
            <a:r>
              <a:rPr lang="en-US" dirty="0">
                <a:latin typeface="+mn-lt"/>
              </a:rPr>
              <a:t>The Reporting System Training Module Series</a:t>
            </a:r>
          </a:p>
        </p:txBody>
      </p:sp>
    </p:spTree>
    <p:extLst>
      <p:ext uri="{BB962C8B-B14F-4D97-AF65-F5344CB8AC3E}">
        <p14:creationId xmlns:p14="http://schemas.microsoft.com/office/powerpoint/2010/main" val="1010469668"/>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D25B1171-7557-4BCD-A042-D4C3A6E8DC23}" vid="{0B6D4851-7244-4593-96A4-5E688FCA6D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24FC589484084283BFA858B4C2D8BC" ma:contentTypeVersion="11" ma:contentTypeDescription="Create a new document." ma:contentTypeScope="" ma:versionID="677fa5aa7273666350963ff58bb7972b">
  <xsd:schema xmlns:xsd="http://www.w3.org/2001/XMLSchema" xmlns:xs="http://www.w3.org/2001/XMLSchema" xmlns:p="http://schemas.microsoft.com/office/2006/metadata/properties" xmlns:ns2="2843375c-8823-4e2f-99fa-88d565c262bc" xmlns:ns3="13c9ea0d-e25c-4f93-9b70-02862080b193" targetNamespace="http://schemas.microsoft.com/office/2006/metadata/properties" ma:root="true" ma:fieldsID="0503ce3b73abfbf00269fedfcbd6b6d5" ns2:_="" ns3:_="">
    <xsd:import namespace="2843375c-8823-4e2f-99fa-88d565c262bc"/>
    <xsd:import namespace="13c9ea0d-e25c-4f93-9b70-02862080b1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3375c-8823-4e2f-99fa-88d565c26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c9ea0d-e25c-4f93-9b70-02862080b1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0F1075-B020-4A22-9090-4109F0443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3375c-8823-4e2f-99fa-88d565c262bc"/>
    <ds:schemaRef ds:uri="13c9ea0d-e25c-4f93-9b70-02862080b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8C253B-B54D-48C8-B4AC-652988635C42}">
  <ds:schemaRefs>
    <ds:schemaRef ds:uri="http://schemas.microsoft.com/sharepoint/v3/contenttype/forms"/>
  </ds:schemaRefs>
</ds:datastoreItem>
</file>

<file path=customXml/itemProps3.xml><?xml version="1.0" encoding="utf-8"?>
<ds:datastoreItem xmlns:ds="http://schemas.openxmlformats.org/officeDocument/2006/customXml" ds:itemID="{3BB90193-8589-4CB7-9462-970618448455}">
  <ds:schemaRefs>
    <ds:schemaRef ds:uri="http://purl.org/dc/dcmitype/"/>
    <ds:schemaRef ds:uri="http://purl.org/dc/terms/"/>
    <ds:schemaRef ds:uri="2843375c-8823-4e2f-99fa-88d565c262bc"/>
    <ds:schemaRef ds:uri="http://schemas.microsoft.com/office/infopath/2007/PartnerControls"/>
    <ds:schemaRef ds:uri="13c9ea0d-e25c-4f93-9b70-02862080b193"/>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1862</TotalTime>
  <Words>916</Words>
  <Application>Microsoft Office PowerPoint</Application>
  <PresentationFormat>Widescreen</PresentationFormat>
  <Paragraphs>66</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ＭＳ Ｐゴシック</vt:lpstr>
      <vt:lpstr>宋体</vt:lpstr>
      <vt:lpstr>Arial</vt:lpstr>
      <vt:lpstr>Calibri</vt:lpstr>
      <vt:lpstr>Calibri Light</vt:lpstr>
      <vt:lpstr>Cambria</vt:lpstr>
      <vt:lpstr>Gill Sans MT</vt:lpstr>
      <vt:lpstr>Open Sans</vt:lpstr>
      <vt:lpstr>Open Sans Light</vt:lpstr>
      <vt:lpstr>Open Sans Semibold</vt:lpstr>
      <vt:lpstr>1_Office Theme</vt:lpstr>
      <vt:lpstr>How to Hand-Score Unscored Items and Modify Machine Scores</vt:lpstr>
      <vt:lpstr>How to Access Tests that Need Hand-Scoring</vt:lpstr>
      <vt:lpstr>Scoring Mode Window &amp; Item-View Window</vt:lpstr>
      <vt:lpstr>Assign Points Earned &amp; Condition Codes</vt:lpstr>
      <vt:lpstr>Two Scoring Criteria Tables</vt:lpstr>
      <vt:lpstr>Modify Scores</vt:lpstr>
      <vt:lpstr>Modify Scores in Item &amp; Score Tab</vt:lpstr>
      <vt:lpstr>The Reporting System Training Module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Standards Review</dc:title>
  <dc:creator>Jacob Williams</dc:creator>
  <cp:lastModifiedBy>Taylor Baggerly</cp:lastModifiedBy>
  <cp:revision>30</cp:revision>
  <dcterms:created xsi:type="dcterms:W3CDTF">2020-09-01T02:08:39Z</dcterms:created>
  <dcterms:modified xsi:type="dcterms:W3CDTF">2020-10-08T17:54:05Z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0x0101003324FC589484084283BFA858B4C2D8BC</vt:lpwstr>
  </property>
  <property fmtid="{D5CDD505-2E9C-101B-9397-08002B2CF9AE}" pid="3" name="_MarkAsFinal">
    <vt:bool>true</vt:bool>
  </property>
</Properties>
</file>